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5.xml" ContentType="application/vnd.openxmlformats-officedocument.theme+xml"/>
  <Override PartName="/ppt/charts/chart1.xml" ContentType="application/vnd.openxmlformats-officedocument.drawingml.chart+xml"/>
  <Override PartName="/ppt/theme/themeOverride3.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charts/chart3.xml" ContentType="application/vnd.openxmlformats-officedocument.drawingml.chart+xml"/>
  <Override PartName="/ppt/theme/themeOverride5.xml" ContentType="application/vnd.openxmlformats-officedocument.themeOverride+xml"/>
  <Override PartName="/ppt/notesSlides/notesSlide1.xml" ContentType="application/vnd.openxmlformats-officedocument.presentationml.notesSlide+xml"/>
  <Override PartName="/ppt/charts/chart4.xml" ContentType="application/vnd.openxmlformats-officedocument.drawingml.chart+xml"/>
  <Override PartName="/ppt/theme/themeOverride6.xml" ContentType="application/vnd.openxmlformats-officedocument.themeOverride+xml"/>
  <Override PartName="/ppt/charts/chart5.xml" ContentType="application/vnd.openxmlformats-officedocument.drawingml.chart+xml"/>
  <Override PartName="/ppt/theme/themeOverride7.xml" ContentType="application/vnd.openxmlformats-officedocument.themeOverride+xml"/>
  <Override PartName="/ppt/charts/chart6.xml" ContentType="application/vnd.openxmlformats-officedocument.drawingml.chart+xml"/>
  <Override PartName="/ppt/theme/themeOverride8.xml" ContentType="application/vnd.openxmlformats-officedocument.themeOverride+xml"/>
  <Override PartName="/ppt/charts/chart7.xml" ContentType="application/vnd.openxmlformats-officedocument.drawingml.chart+xml"/>
  <Override PartName="/ppt/theme/themeOverride9.xml" ContentType="application/vnd.openxmlformats-officedocument.themeOverride+xml"/>
  <Override PartName="/ppt/charts/chart8.xml" ContentType="application/vnd.openxmlformats-officedocument.drawingml.chart+xml"/>
  <Override PartName="/ppt/theme/themeOverride10.xml" ContentType="application/vnd.openxmlformats-officedocument.themeOverride+xml"/>
  <Override PartName="/ppt/charts/chart9.xml" ContentType="application/vnd.openxmlformats-officedocument.drawingml.chart+xml"/>
  <Override PartName="/ppt/theme/themeOverride11.xml" ContentType="application/vnd.openxmlformats-officedocument.themeOverride+xml"/>
  <Override PartName="/ppt/charts/chart10.xml" ContentType="application/vnd.openxmlformats-officedocument.drawingml.chart+xml"/>
  <Override PartName="/ppt/theme/themeOverride12.xml" ContentType="application/vnd.openxmlformats-officedocument.themeOverride+xml"/>
  <Override PartName="/ppt/charts/chart11.xml" ContentType="application/vnd.openxmlformats-officedocument.drawingml.chart+xml"/>
  <Override PartName="/ppt/theme/themeOverride13.xml" ContentType="application/vnd.openxmlformats-officedocument.themeOverr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4.xml" ContentType="application/vnd.openxmlformats-officedocument.themeOverrid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5.xml" ContentType="application/vnd.openxmlformats-officedocument.themeOverride+xml"/>
  <Override PartName="/ppt/charts/chart14.xml" ContentType="application/vnd.openxmlformats-officedocument.drawingml.chart+xml"/>
  <Override PartName="/ppt/theme/themeOverride16.xml" ContentType="application/vnd.openxmlformats-officedocument.themeOverride+xml"/>
  <Override PartName="/ppt/charts/chart15.xml" ContentType="application/vnd.openxmlformats-officedocument.drawingml.chart+xml"/>
  <Override PartName="/ppt/theme/themeOverride17.xml" ContentType="application/vnd.openxmlformats-officedocument.themeOverride+xml"/>
  <Override PartName="/ppt/charts/chart1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8.xml" ContentType="application/vnd.openxmlformats-officedocument.themeOverride+xml"/>
  <Override PartName="/ppt/charts/chart1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9.xml" ContentType="application/vnd.openxmlformats-officedocument.themeOverride+xml"/>
  <Override PartName="/ppt/charts/chart18.xml" ContentType="application/vnd.openxmlformats-officedocument.drawingml.chart+xml"/>
  <Override PartName="/ppt/theme/themeOverride20.xml" ContentType="application/vnd.openxmlformats-officedocument.themeOverride+xml"/>
  <Override PartName="/ppt/charts/chart19.xml" ContentType="application/vnd.openxmlformats-officedocument.drawingml.chart+xml"/>
  <Override PartName="/ppt/theme/themeOverride21.xml" ContentType="application/vnd.openxmlformats-officedocument.themeOverride+xml"/>
  <Override PartName="/ppt/charts/chart20.xml" ContentType="application/vnd.openxmlformats-officedocument.drawingml.chart+xml"/>
  <Override PartName="/ppt/theme/themeOverride22.xml" ContentType="application/vnd.openxmlformats-officedocument.themeOverrid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56" r:id="rId1"/>
    <p:sldMasterId id="2147483868" r:id="rId2"/>
    <p:sldMasterId id="2147483880" r:id="rId3"/>
    <p:sldMasterId id="2147483892" r:id="rId4"/>
  </p:sldMasterIdLst>
  <p:notesMasterIdLst>
    <p:notesMasterId r:id="rId61"/>
  </p:notesMasterIdLst>
  <p:sldIdLst>
    <p:sldId id="417" r:id="rId5"/>
    <p:sldId id="418" r:id="rId6"/>
    <p:sldId id="431" r:id="rId7"/>
    <p:sldId id="432" r:id="rId8"/>
    <p:sldId id="433" r:id="rId9"/>
    <p:sldId id="447" r:id="rId10"/>
    <p:sldId id="445" r:id="rId11"/>
    <p:sldId id="444" r:id="rId12"/>
    <p:sldId id="443" r:id="rId13"/>
    <p:sldId id="257" r:id="rId14"/>
    <p:sldId id="258" r:id="rId15"/>
    <p:sldId id="259" r:id="rId16"/>
    <p:sldId id="519" r:id="rId17"/>
    <p:sldId id="522" r:id="rId18"/>
    <p:sldId id="466" r:id="rId19"/>
    <p:sldId id="475" r:id="rId20"/>
    <p:sldId id="476" r:id="rId21"/>
    <p:sldId id="477" r:id="rId22"/>
    <p:sldId id="468" r:id="rId23"/>
    <p:sldId id="467" r:id="rId24"/>
    <p:sldId id="469" r:id="rId25"/>
    <p:sldId id="479" r:id="rId26"/>
    <p:sldId id="480" r:id="rId27"/>
    <p:sldId id="481" r:id="rId28"/>
    <p:sldId id="482" r:id="rId29"/>
    <p:sldId id="483" r:id="rId30"/>
    <p:sldId id="484" r:id="rId31"/>
    <p:sldId id="485" r:id="rId32"/>
    <p:sldId id="486" r:id="rId33"/>
    <p:sldId id="487" r:id="rId34"/>
    <p:sldId id="488" r:id="rId35"/>
    <p:sldId id="490" r:id="rId36"/>
    <p:sldId id="491" r:id="rId37"/>
    <p:sldId id="526" r:id="rId38"/>
    <p:sldId id="492" r:id="rId39"/>
    <p:sldId id="493" r:id="rId40"/>
    <p:sldId id="494" r:id="rId41"/>
    <p:sldId id="495" r:id="rId42"/>
    <p:sldId id="496" r:id="rId43"/>
    <p:sldId id="497" r:id="rId44"/>
    <p:sldId id="498" r:id="rId45"/>
    <p:sldId id="499" r:id="rId46"/>
    <p:sldId id="500" r:id="rId47"/>
    <p:sldId id="524" r:id="rId48"/>
    <p:sldId id="509" r:id="rId49"/>
    <p:sldId id="514" r:id="rId50"/>
    <p:sldId id="515" r:id="rId51"/>
    <p:sldId id="516" r:id="rId52"/>
    <p:sldId id="517" r:id="rId53"/>
    <p:sldId id="471" r:id="rId54"/>
    <p:sldId id="449" r:id="rId55"/>
    <p:sldId id="450" r:id="rId56"/>
    <p:sldId id="438" r:id="rId57"/>
    <p:sldId id="439" r:id="rId58"/>
    <p:sldId id="442" r:id="rId59"/>
    <p:sldId id="272" r:id="rId60"/>
  </p:sldIdLst>
  <p:sldSz cx="12192000" cy="6858000"/>
  <p:notesSz cx="6797675" cy="9872663"/>
  <p:defaultTextStyle>
    <a:defPPr>
      <a:defRPr lang="ru-RU"/>
    </a:defPPr>
    <a:lvl1pPr algn="l" rtl="0" fontAlgn="base">
      <a:spcBef>
        <a:spcPct val="0"/>
      </a:spcBef>
      <a:spcAft>
        <a:spcPct val="0"/>
      </a:spcAft>
      <a:defRPr kern="1200">
        <a:solidFill>
          <a:schemeClr val="tx1"/>
        </a:solidFill>
        <a:latin typeface="Candara" pitchFamily="34" charset="0"/>
        <a:ea typeface="+mn-ea"/>
        <a:cs typeface="+mn-cs"/>
      </a:defRPr>
    </a:lvl1pPr>
    <a:lvl2pPr marL="457200" algn="l" rtl="0" fontAlgn="base">
      <a:spcBef>
        <a:spcPct val="0"/>
      </a:spcBef>
      <a:spcAft>
        <a:spcPct val="0"/>
      </a:spcAft>
      <a:defRPr kern="1200">
        <a:solidFill>
          <a:schemeClr val="tx1"/>
        </a:solidFill>
        <a:latin typeface="Candara" pitchFamily="34" charset="0"/>
        <a:ea typeface="+mn-ea"/>
        <a:cs typeface="+mn-cs"/>
      </a:defRPr>
    </a:lvl2pPr>
    <a:lvl3pPr marL="914400" algn="l" rtl="0" fontAlgn="base">
      <a:spcBef>
        <a:spcPct val="0"/>
      </a:spcBef>
      <a:spcAft>
        <a:spcPct val="0"/>
      </a:spcAft>
      <a:defRPr kern="1200">
        <a:solidFill>
          <a:schemeClr val="tx1"/>
        </a:solidFill>
        <a:latin typeface="Candara" pitchFamily="34" charset="0"/>
        <a:ea typeface="+mn-ea"/>
        <a:cs typeface="+mn-cs"/>
      </a:defRPr>
    </a:lvl3pPr>
    <a:lvl4pPr marL="1371600" algn="l" rtl="0" fontAlgn="base">
      <a:spcBef>
        <a:spcPct val="0"/>
      </a:spcBef>
      <a:spcAft>
        <a:spcPct val="0"/>
      </a:spcAft>
      <a:defRPr kern="1200">
        <a:solidFill>
          <a:schemeClr val="tx1"/>
        </a:solidFill>
        <a:latin typeface="Candara" pitchFamily="34" charset="0"/>
        <a:ea typeface="+mn-ea"/>
        <a:cs typeface="+mn-cs"/>
      </a:defRPr>
    </a:lvl4pPr>
    <a:lvl5pPr marL="1828800" algn="l" rtl="0" fontAlgn="base">
      <a:spcBef>
        <a:spcPct val="0"/>
      </a:spcBef>
      <a:spcAft>
        <a:spcPct val="0"/>
      </a:spcAft>
      <a:defRPr kern="1200">
        <a:solidFill>
          <a:schemeClr val="tx1"/>
        </a:solidFill>
        <a:latin typeface="Candara" pitchFamily="34" charset="0"/>
        <a:ea typeface="+mn-ea"/>
        <a:cs typeface="+mn-cs"/>
      </a:defRPr>
    </a:lvl5pPr>
    <a:lvl6pPr marL="2286000" algn="l" defTabSz="914400" rtl="0" eaLnBrk="1" latinLnBrk="0" hangingPunct="1">
      <a:defRPr kern="1200">
        <a:solidFill>
          <a:schemeClr val="tx1"/>
        </a:solidFill>
        <a:latin typeface="Candara" pitchFamily="34" charset="0"/>
        <a:ea typeface="+mn-ea"/>
        <a:cs typeface="+mn-cs"/>
      </a:defRPr>
    </a:lvl6pPr>
    <a:lvl7pPr marL="2743200" algn="l" defTabSz="914400" rtl="0" eaLnBrk="1" latinLnBrk="0" hangingPunct="1">
      <a:defRPr kern="1200">
        <a:solidFill>
          <a:schemeClr val="tx1"/>
        </a:solidFill>
        <a:latin typeface="Candara" pitchFamily="34" charset="0"/>
        <a:ea typeface="+mn-ea"/>
        <a:cs typeface="+mn-cs"/>
      </a:defRPr>
    </a:lvl7pPr>
    <a:lvl8pPr marL="3200400" algn="l" defTabSz="914400" rtl="0" eaLnBrk="1" latinLnBrk="0" hangingPunct="1">
      <a:defRPr kern="1200">
        <a:solidFill>
          <a:schemeClr val="tx1"/>
        </a:solidFill>
        <a:latin typeface="Candara" pitchFamily="34" charset="0"/>
        <a:ea typeface="+mn-ea"/>
        <a:cs typeface="+mn-cs"/>
      </a:defRPr>
    </a:lvl8pPr>
    <a:lvl9pPr marL="3657600" algn="l" defTabSz="914400" rtl="0" eaLnBrk="1" latinLnBrk="0" hangingPunct="1">
      <a:defRPr kern="1200">
        <a:solidFill>
          <a:schemeClr val="tx1"/>
        </a:solidFill>
        <a:latin typeface="Candar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660033"/>
    <a:srgbClr val="CC0099"/>
    <a:srgbClr val="E9F4FD"/>
    <a:srgbClr val="006600"/>
    <a:srgbClr val="003300"/>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6437" autoAdjust="0"/>
  </p:normalViewPr>
  <p:slideViewPr>
    <p:cSldViewPr>
      <p:cViewPr varScale="1">
        <p:scale>
          <a:sx n="112" d="100"/>
          <a:sy n="112" d="100"/>
        </p:scale>
        <p:origin x="552"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3.xml"/></Relationships>
</file>

<file path=ppt/charts/_rels/chart10.xml.rels><?xml version="1.0" encoding="UTF-8" standalone="yes"?>
<Relationships xmlns="http://schemas.openxmlformats.org/package/2006/relationships"><Relationship Id="rId2" Type="http://schemas.openxmlformats.org/officeDocument/2006/relationships/package" Target="../embeddings/_____Microsoft_Excel9.xlsx"/><Relationship Id="rId1" Type="http://schemas.openxmlformats.org/officeDocument/2006/relationships/themeOverride" Target="../theme/themeOverride12.xml"/></Relationships>
</file>

<file path=ppt/charts/_rels/chart11.xml.rels><?xml version="1.0" encoding="UTF-8" standalone="yes"?>
<Relationships xmlns="http://schemas.openxmlformats.org/package/2006/relationships"><Relationship Id="rId2" Type="http://schemas.openxmlformats.org/officeDocument/2006/relationships/package" Target="../embeddings/_____Microsoft_Excel10.xlsx"/><Relationship Id="rId1" Type="http://schemas.openxmlformats.org/officeDocument/2006/relationships/themeOverride" Target="../theme/themeOverride13.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Microsoft_Excel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_____Microsoft_Excel12.xlsx"/></Relationships>
</file>

<file path=ppt/charts/_rels/chart14.xml.rels><?xml version="1.0" encoding="UTF-8" standalone="yes"?>
<Relationships xmlns="http://schemas.openxmlformats.org/package/2006/relationships"><Relationship Id="rId2" Type="http://schemas.openxmlformats.org/officeDocument/2006/relationships/package" Target="../embeddings/_____Microsoft_Excel13.xlsx"/><Relationship Id="rId1" Type="http://schemas.openxmlformats.org/officeDocument/2006/relationships/themeOverride" Target="../theme/themeOverride16.xml"/></Relationships>
</file>

<file path=ppt/charts/_rels/chart15.xml.rels><?xml version="1.0" encoding="UTF-8" standalone="yes"?>
<Relationships xmlns="http://schemas.openxmlformats.org/package/2006/relationships"><Relationship Id="rId2" Type="http://schemas.openxmlformats.org/officeDocument/2006/relationships/package" Target="../embeddings/_____Microsoft_Excel14.xlsx"/><Relationship Id="rId1" Type="http://schemas.openxmlformats.org/officeDocument/2006/relationships/themeOverride" Target="../theme/themeOverride17.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_____Microsoft_Excel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_____Microsoft_Excel16.xlsx"/></Relationships>
</file>

<file path=ppt/charts/_rels/chart18.xml.rels><?xml version="1.0" encoding="UTF-8" standalone="yes"?>
<Relationships xmlns="http://schemas.openxmlformats.org/package/2006/relationships"><Relationship Id="rId2" Type="http://schemas.openxmlformats.org/officeDocument/2006/relationships/package" Target="../embeddings/_____Microsoft_Excel17.xlsx"/><Relationship Id="rId1" Type="http://schemas.openxmlformats.org/officeDocument/2006/relationships/themeOverride" Target="../theme/themeOverride20.xml"/></Relationships>
</file>

<file path=ppt/charts/_rels/chart19.xml.rels><?xml version="1.0" encoding="UTF-8" standalone="yes"?>
<Relationships xmlns="http://schemas.openxmlformats.org/package/2006/relationships"><Relationship Id="rId2" Type="http://schemas.openxmlformats.org/officeDocument/2006/relationships/package" Target="../embeddings/_____Microsoft_Excel18.xlsx"/><Relationship Id="rId1" Type="http://schemas.openxmlformats.org/officeDocument/2006/relationships/themeOverride" Target="../theme/themeOverride2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Microsoft_Excel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_____Microsoft_Excel19.xlsx"/><Relationship Id="rId1" Type="http://schemas.openxmlformats.org/officeDocument/2006/relationships/themeOverride" Target="../theme/themeOverride22.xml"/></Relationships>
</file>

<file path=ppt/charts/_rels/chart21.xml.rels><?xml version="1.0" encoding="UTF-8" standalone="yes"?>
<Relationships xmlns="http://schemas.openxmlformats.org/package/2006/relationships"><Relationship Id="rId3" Type="http://schemas.openxmlformats.org/officeDocument/2006/relationships/oleObject" Target="file:///D:\Desktop\5%20&#1078;&#1099;&#1083;.xlsx" TargetMode="External"/><Relationship Id="rId2" Type="http://schemas.microsoft.com/office/2011/relationships/chartColorStyle" Target="colors6.xml"/><Relationship Id="rId1" Type="http://schemas.microsoft.com/office/2011/relationships/chartStyle" Target="style6.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openxmlformats.org/officeDocument/2006/relationships/image" Target="../media/image10.jpeg"/><Relationship Id="rId1" Type="http://schemas.openxmlformats.org/officeDocument/2006/relationships/themeOverride" Target="../theme/themeOverride5.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6.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7.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8.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Excel6.xlsx"/><Relationship Id="rId1" Type="http://schemas.openxmlformats.org/officeDocument/2006/relationships/themeOverride" Target="../theme/themeOverride9.xml"/></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7.xlsx"/><Relationship Id="rId1" Type="http://schemas.openxmlformats.org/officeDocument/2006/relationships/themeOverride" Target="../theme/themeOverride10.xml"/></Relationships>
</file>

<file path=ppt/charts/_rels/chart9.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themeOverride" Target="../theme/themeOverride1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'оТЧЕТ СААТ'!$I$16</c:f>
              <c:strCache>
                <c:ptCount val="1"/>
                <c:pt idx="0">
                  <c:v>План</c:v>
                </c:pt>
              </c:strCache>
            </c:strRef>
          </c:tx>
          <c:invertIfNegative val="0"/>
          <c:dLbls>
            <c:spPr>
              <a:noFill/>
              <a:ln>
                <a:noFill/>
              </a:ln>
              <a:effectLst/>
            </c:spPr>
            <c:txPr>
              <a:bodyPr wrap="square" lIns="38100" tIns="19050" rIns="38100" bIns="19050" anchor="ctr">
                <a:spAutoFit/>
              </a:bodyPr>
              <a:lstStyle/>
              <a:p>
                <a:pPr>
                  <a:defRPr sz="1050"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'оТЧЕТ СААТ'!$B$17:$B$21</c:f>
              <c:strCache>
                <c:ptCount val="5"/>
                <c:pt idx="0">
                  <c:v>2018-2019</c:v>
                </c:pt>
                <c:pt idx="1">
                  <c:v>2019-2020</c:v>
                </c:pt>
                <c:pt idx="2">
                  <c:v>2020-2021</c:v>
                </c:pt>
                <c:pt idx="3">
                  <c:v>2021-2022</c:v>
                </c:pt>
                <c:pt idx="4">
                  <c:v>2022-2023</c:v>
                </c:pt>
              </c:strCache>
            </c:strRef>
          </c:cat>
          <c:val>
            <c:numRef>
              <c:f>'оТЧЕТ СААТ'!$I$17:$I$21</c:f>
              <c:numCache>
                <c:formatCode>0.00</c:formatCode>
                <c:ptCount val="5"/>
                <c:pt idx="0">
                  <c:v>568915.85000000044</c:v>
                </c:pt>
                <c:pt idx="1">
                  <c:v>534326.56999999937</c:v>
                </c:pt>
                <c:pt idx="2">
                  <c:v>541177.89312999998</c:v>
                </c:pt>
                <c:pt idx="3">
                  <c:v>498799.14489999984</c:v>
                </c:pt>
                <c:pt idx="4">
                  <c:v>642679.4</c:v>
                </c:pt>
              </c:numCache>
            </c:numRef>
          </c:val>
          <c:extLst>
            <c:ext xmlns:c16="http://schemas.microsoft.com/office/drawing/2014/chart" uri="{C3380CC4-5D6E-409C-BE32-E72D297353CC}">
              <c16:uniqueId val="{00000000-9480-4983-A4C5-1CACE33CA530}"/>
            </c:ext>
          </c:extLst>
        </c:ser>
        <c:ser>
          <c:idx val="1"/>
          <c:order val="1"/>
          <c:tx>
            <c:strRef>
              <c:f>'оТЧЕТ СААТ'!$J$16</c:f>
              <c:strCache>
                <c:ptCount val="1"/>
                <c:pt idx="0">
                  <c:v>Аткарылды</c:v>
                </c:pt>
              </c:strCache>
            </c:strRef>
          </c:tx>
          <c:invertIfNegative val="0"/>
          <c:dLbls>
            <c:dLbl>
              <c:idx val="0"/>
              <c:layout>
                <c:manualLayout>
                  <c:x val="1.3923891497435984E-2"/>
                  <c:y val="0.12962962962962937"/>
                </c:manualLayout>
              </c:layout>
              <c:spPr>
                <a:noFill/>
                <a:ln>
                  <a:noFill/>
                </a:ln>
                <a:effectLst/>
              </c:spPr>
              <c:txPr>
                <a:bodyPr wrap="square" lIns="38100" tIns="19050" rIns="38100" bIns="19050" anchor="ctr">
                  <a:spAutoFit/>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077-42E2-BF01-27DE380E4E22}"/>
                </c:ext>
              </c:extLst>
            </c:dLbl>
            <c:dLbl>
              <c:idx val="1"/>
              <c:layout>
                <c:manualLayout>
                  <c:x val="1.8565188663247939E-2"/>
                  <c:y val="0.12037037037037036"/>
                </c:manualLayout>
              </c:layout>
              <c:spPr>
                <a:noFill/>
                <a:ln>
                  <a:noFill/>
                </a:ln>
                <a:effectLst/>
              </c:spPr>
              <c:txPr>
                <a:bodyPr wrap="square" lIns="38100" tIns="19050" rIns="38100" bIns="19050" anchor="ctr">
                  <a:spAutoFit/>
                </a:bodyPr>
                <a:lstStyle/>
                <a:p>
                  <a:pPr>
                    <a:defRPr sz="105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077-42E2-BF01-27DE380E4E22}"/>
                </c:ext>
              </c:extLst>
            </c:dLbl>
            <c:dLbl>
              <c:idx val="2"/>
              <c:layout>
                <c:manualLayout>
                  <c:x val="1.7018089607977283E-2"/>
                  <c:y val="0.16203703703703717"/>
                </c:manualLayout>
              </c:layout>
              <c:spPr>
                <a:noFill/>
                <a:ln>
                  <a:noFill/>
                </a:ln>
                <a:effectLst/>
              </c:spPr>
              <c:txPr>
                <a:bodyPr wrap="square" lIns="38100" tIns="19050" rIns="38100" bIns="19050" anchor="ctr">
                  <a:spAutoFit/>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077-42E2-BF01-27DE380E4E22}"/>
                </c:ext>
              </c:extLst>
            </c:dLbl>
            <c:dLbl>
              <c:idx val="3"/>
              <c:layout>
                <c:manualLayout>
                  <c:x val="3.5583278271225281E-2"/>
                  <c:y val="0.13888888888888884"/>
                </c:manualLayout>
              </c:layout>
              <c:spPr>
                <a:noFill/>
                <a:ln>
                  <a:noFill/>
                </a:ln>
                <a:effectLst/>
              </c:spPr>
              <c:txPr>
                <a:bodyPr wrap="square" lIns="38100" tIns="19050" rIns="38100" bIns="19050" anchor="ctr">
                  <a:spAutoFit/>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077-42E2-BF01-27DE380E4E22}"/>
                </c:ext>
              </c:extLst>
            </c:dLbl>
            <c:dLbl>
              <c:idx val="4"/>
              <c:layout>
                <c:manualLayout>
                  <c:x val="4.177167449230787E-2"/>
                  <c:y val="0.12962962962962934"/>
                </c:manualLayout>
              </c:layout>
              <c:spPr>
                <a:noFill/>
                <a:ln>
                  <a:noFill/>
                </a:ln>
                <a:effectLst/>
              </c:spPr>
              <c:txPr>
                <a:bodyPr wrap="square" lIns="38100" tIns="19050" rIns="38100" bIns="19050" anchor="ctr">
                  <a:spAutoFit/>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077-42E2-BF01-27DE380E4E2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'оТЧЕТ СААТ'!$B$17:$B$21</c:f>
              <c:strCache>
                <c:ptCount val="5"/>
                <c:pt idx="0">
                  <c:v>2018-2019</c:v>
                </c:pt>
                <c:pt idx="1">
                  <c:v>2019-2020</c:v>
                </c:pt>
                <c:pt idx="2">
                  <c:v>2020-2021</c:v>
                </c:pt>
                <c:pt idx="3">
                  <c:v>2021-2022</c:v>
                </c:pt>
                <c:pt idx="4">
                  <c:v>2022-2023</c:v>
                </c:pt>
              </c:strCache>
            </c:strRef>
          </c:cat>
          <c:val>
            <c:numRef>
              <c:f>'оТЧЕТ СААТ'!$J$17:$J$21</c:f>
              <c:numCache>
                <c:formatCode>0.00</c:formatCode>
                <c:ptCount val="5"/>
                <c:pt idx="0">
                  <c:v>563125.53700000001</c:v>
                </c:pt>
                <c:pt idx="1">
                  <c:v>526752.56999999937</c:v>
                </c:pt>
                <c:pt idx="2">
                  <c:v>541575.28552999918</c:v>
                </c:pt>
                <c:pt idx="3">
                  <c:v>487383.8335000003</c:v>
                </c:pt>
                <c:pt idx="4">
                  <c:v>640991.61</c:v>
                </c:pt>
              </c:numCache>
            </c:numRef>
          </c:val>
          <c:extLst>
            <c:ext xmlns:c16="http://schemas.microsoft.com/office/drawing/2014/chart" uri="{C3380CC4-5D6E-409C-BE32-E72D297353CC}">
              <c16:uniqueId val="{00000001-9480-4983-A4C5-1CACE33CA530}"/>
            </c:ext>
          </c:extLst>
        </c:ser>
        <c:ser>
          <c:idx val="2"/>
          <c:order val="2"/>
          <c:tx>
            <c:strRef>
              <c:f>'оТЧЕТ СААТ'!$K$16</c:f>
              <c:strCache>
                <c:ptCount val="1"/>
                <c:pt idx="0">
                  <c:v>Айырма</c:v>
                </c:pt>
              </c:strCache>
            </c:strRef>
          </c:tx>
          <c:invertIfNegative val="0"/>
          <c:dLbls>
            <c:dLbl>
              <c:idx val="2"/>
              <c:layout>
                <c:manualLayout>
                  <c:x val="2.3206485829059872E-2"/>
                  <c:y val="0.1064814814814816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077-42E2-BF01-27DE380E4E22}"/>
                </c:ext>
              </c:extLst>
            </c:dLbl>
            <c:spPr>
              <a:noFill/>
              <a:ln>
                <a:noFill/>
              </a:ln>
              <a:effectLst/>
            </c:spPr>
            <c:txPr>
              <a:bodyPr wrap="square" lIns="38100" tIns="19050" rIns="38100" bIns="19050" anchor="ctr">
                <a:spAutoFit/>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'оТЧЕТ СААТ'!$B$17:$B$21</c:f>
              <c:strCache>
                <c:ptCount val="5"/>
                <c:pt idx="0">
                  <c:v>2018-2019</c:v>
                </c:pt>
                <c:pt idx="1">
                  <c:v>2019-2020</c:v>
                </c:pt>
                <c:pt idx="2">
                  <c:v>2020-2021</c:v>
                </c:pt>
                <c:pt idx="3">
                  <c:v>2021-2022</c:v>
                </c:pt>
                <c:pt idx="4">
                  <c:v>2022-2023</c:v>
                </c:pt>
              </c:strCache>
            </c:strRef>
          </c:cat>
          <c:val>
            <c:numRef>
              <c:f>'оТЧЕТ СААТ'!$K$17:$K$21</c:f>
              <c:numCache>
                <c:formatCode>0.00</c:formatCode>
                <c:ptCount val="5"/>
                <c:pt idx="0">
                  <c:v>5790.312999999971</c:v>
                </c:pt>
                <c:pt idx="1">
                  <c:v>7574</c:v>
                </c:pt>
                <c:pt idx="2">
                  <c:v>-397.39239999999694</c:v>
                </c:pt>
                <c:pt idx="3">
                  <c:v>11415.311399999975</c:v>
                </c:pt>
                <c:pt idx="4">
                  <c:v>1687.8</c:v>
                </c:pt>
              </c:numCache>
            </c:numRef>
          </c:val>
          <c:extLst>
            <c:ext xmlns:c16="http://schemas.microsoft.com/office/drawing/2014/chart" uri="{C3380CC4-5D6E-409C-BE32-E72D297353CC}">
              <c16:uniqueId val="{00000002-9480-4983-A4C5-1CACE33CA530}"/>
            </c:ext>
          </c:extLst>
        </c:ser>
        <c:dLbls>
          <c:showLegendKey val="0"/>
          <c:showVal val="0"/>
          <c:showCatName val="0"/>
          <c:showSerName val="0"/>
          <c:showPercent val="0"/>
          <c:showBubbleSize val="0"/>
        </c:dLbls>
        <c:gapWidth val="150"/>
        <c:shape val="cylinder"/>
        <c:axId val="107870848"/>
        <c:axId val="107880832"/>
        <c:axId val="0"/>
      </c:bar3DChart>
      <c:catAx>
        <c:axId val="107870848"/>
        <c:scaling>
          <c:orientation val="minMax"/>
        </c:scaling>
        <c:delete val="0"/>
        <c:axPos val="b"/>
        <c:numFmt formatCode="General" sourceLinked="0"/>
        <c:majorTickMark val="out"/>
        <c:minorTickMark val="none"/>
        <c:tickLblPos val="nextTo"/>
        <c:txPr>
          <a:bodyPr/>
          <a:lstStyle/>
          <a:p>
            <a:pPr>
              <a:defRPr sz="1400" b="1">
                <a:solidFill>
                  <a:srgbClr val="CC0099"/>
                </a:solidFill>
              </a:defRPr>
            </a:pPr>
            <a:endParaRPr lang="ru-RU"/>
          </a:p>
        </c:txPr>
        <c:crossAx val="107880832"/>
        <c:crosses val="autoZero"/>
        <c:auto val="1"/>
        <c:lblAlgn val="ctr"/>
        <c:lblOffset val="100"/>
        <c:noMultiLvlLbl val="0"/>
      </c:catAx>
      <c:valAx>
        <c:axId val="107880832"/>
        <c:scaling>
          <c:orientation val="minMax"/>
        </c:scaling>
        <c:delete val="1"/>
        <c:axPos val="l"/>
        <c:majorGridlines/>
        <c:numFmt formatCode="0.00" sourceLinked="1"/>
        <c:majorTickMark val="out"/>
        <c:minorTickMark val="none"/>
        <c:tickLblPos val="nextTo"/>
        <c:crossAx val="107870848"/>
        <c:crosses val="autoZero"/>
        <c:crossBetween val="between"/>
      </c:valAx>
    </c:plotArea>
    <c:legend>
      <c:legendPos val="r"/>
      <c:layout/>
      <c:overlay val="0"/>
      <c:txPr>
        <a:bodyPr/>
        <a:lstStyle/>
        <a:p>
          <a:pPr>
            <a:defRPr sz="1600" b="1"/>
          </a:pPr>
          <a:endParaRPr lang="ru-RU"/>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u-RU" b="1" dirty="0">
                <a:latin typeface="Times New Roman" panose="02020603050405020304" pitchFamily="18" charset="0"/>
                <a:cs typeface="Times New Roman" panose="02020603050405020304" pitchFamily="18" charset="0"/>
              </a:rPr>
              <a:t>2-курс. Студенттердин орточо баллы боюнча </a:t>
            </a:r>
            <a:r>
              <a:rPr lang="ru-RU" b="1" dirty="0" err="1">
                <a:latin typeface="Times New Roman" panose="02020603050405020304" pitchFamily="18" charset="0"/>
                <a:cs typeface="Times New Roman" panose="02020603050405020304" pitchFamily="18" charset="0"/>
              </a:rPr>
              <a:t>тайпалардын</a:t>
            </a:r>
            <a:r>
              <a:rPr lang="ru-RU" b="1" dirty="0">
                <a:latin typeface="Times New Roman" panose="02020603050405020304" pitchFamily="18" charset="0"/>
                <a:cs typeface="Times New Roman" panose="02020603050405020304" pitchFamily="18" charset="0"/>
              </a:rPr>
              <a:t> рейтинги </a:t>
            </a:r>
          </a:p>
        </c:rich>
      </c:tx>
      <c:layout/>
      <c:overlay val="0"/>
      <c:spPr>
        <a:noFill/>
        <a:ln w="25400">
          <a:noFill/>
        </a:ln>
      </c:spPr>
    </c:title>
    <c:autoTitleDeleted val="0"/>
    <c:view3D>
      <c:rotX val="15"/>
      <c:rotY val="20"/>
      <c:depthPercent val="100"/>
      <c:rAngAx val="1"/>
    </c:view3D>
    <c:floor>
      <c:thickness val="0"/>
      <c:spPr>
        <a:solidFill>
          <a:schemeClr val="accent1">
            <a:lumMod val="20000"/>
            <a:lumOff val="80000"/>
          </a:schemeClr>
        </a:solidFill>
        <a:ln w="6350">
          <a:noFill/>
        </a:ln>
      </c:spPr>
    </c:floor>
    <c:sideWall>
      <c:thickness val="0"/>
      <c:spPr>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ln w="25400">
          <a:noFill/>
        </a:ln>
      </c:spPr>
    </c:sideWall>
    <c:backWall>
      <c:thickness val="0"/>
      <c:spPr>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ln w="25400">
          <a:noFill/>
        </a:ln>
      </c:spPr>
    </c:backWall>
    <c:plotArea>
      <c:layout>
        <c:manualLayout>
          <c:layoutTarget val="inner"/>
          <c:xMode val="edge"/>
          <c:yMode val="edge"/>
          <c:x val="2.2022022022022036E-2"/>
          <c:y val="0.21252503048652702"/>
          <c:w val="0.96796796796796736"/>
          <c:h val="0.59561040160687362"/>
        </c:manualLayout>
      </c:layout>
      <c:bar3DChart>
        <c:barDir val="col"/>
        <c:grouping val="clustered"/>
        <c:varyColors val="0"/>
        <c:ser>
          <c:idx val="0"/>
          <c:order val="0"/>
          <c:tx>
            <c:strRef>
              <c:f>'Рейтинг по факуьлтету'!$D$17</c:f>
              <c:strCache>
                <c:ptCount val="1"/>
                <c:pt idx="0">
                  <c:v>Студенттердин тайпадагы орточо баллы</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1-C4D5-499C-8065-2079FF412416}"/>
              </c:ext>
            </c:extLst>
          </c:dPt>
          <c:dPt>
            <c:idx val="1"/>
            <c:invertIfNegative val="0"/>
            <c:bubble3D val="0"/>
            <c:spPr>
              <a:solidFill>
                <a:srgbClr val="FFFF00"/>
              </a:solidFill>
            </c:spPr>
            <c:extLst>
              <c:ext xmlns:c16="http://schemas.microsoft.com/office/drawing/2014/chart" uri="{C3380CC4-5D6E-409C-BE32-E72D297353CC}">
                <c16:uniqueId val="{00000003-C4D5-499C-8065-2079FF412416}"/>
              </c:ext>
            </c:extLst>
          </c:dPt>
          <c:dPt>
            <c:idx val="2"/>
            <c:invertIfNegative val="0"/>
            <c:bubble3D val="0"/>
            <c:spPr>
              <a:solidFill>
                <a:srgbClr val="FF0000"/>
              </a:solidFill>
            </c:spPr>
            <c:extLst>
              <c:ext xmlns:c16="http://schemas.microsoft.com/office/drawing/2014/chart" uri="{C3380CC4-5D6E-409C-BE32-E72D297353CC}">
                <c16:uniqueId val="{00000005-C4D5-499C-8065-2079FF412416}"/>
              </c:ext>
            </c:extLst>
          </c:dPt>
          <c:dPt>
            <c:idx val="3"/>
            <c:invertIfNegative val="0"/>
            <c:bubble3D val="0"/>
            <c:spPr>
              <a:solidFill>
                <a:srgbClr val="00B0F0"/>
              </a:solidFill>
            </c:spPr>
            <c:extLst>
              <c:ext xmlns:c16="http://schemas.microsoft.com/office/drawing/2014/chart" uri="{C3380CC4-5D6E-409C-BE32-E72D297353CC}">
                <c16:uniqueId val="{00000007-C4D5-499C-8065-2079FF412416}"/>
              </c:ext>
            </c:extLst>
          </c:dPt>
          <c:dPt>
            <c:idx val="4"/>
            <c:invertIfNegative val="0"/>
            <c:bubble3D val="0"/>
            <c:spPr>
              <a:solidFill>
                <a:schemeClr val="accent5">
                  <a:lumMod val="75000"/>
                </a:schemeClr>
              </a:solidFill>
            </c:spPr>
            <c:extLst>
              <c:ext xmlns:c16="http://schemas.microsoft.com/office/drawing/2014/chart" uri="{C3380CC4-5D6E-409C-BE32-E72D297353CC}">
                <c16:uniqueId val="{00000009-C4D5-499C-8065-2079FF412416}"/>
              </c:ext>
            </c:extLst>
          </c:dPt>
          <c:dLbls>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'Рейтинг по факуьлтету'!$B$18:$C$22</c:f>
              <c:multiLvlStrCache>
                <c:ptCount val="2"/>
                <c:lvl>
                  <c:pt idx="0">
                    <c:v>37-тайпа</c:v>
                  </c:pt>
                  <c:pt idx="1">
                    <c:v>9-тайпа</c:v>
                  </c:pt>
                </c:lvl>
                <c:lvl>
                  <c:pt idx="0">
                    <c:v>ЖАК</c:v>
                  </c:pt>
                  <c:pt idx="1">
                    <c:v>МК</c:v>
                  </c:pt>
                </c:lvl>
              </c:multiLvlStrCache>
            </c:multiLvlStrRef>
          </c:cat>
          <c:val>
            <c:numRef>
              <c:f>'Рейтинг по факуьлтету'!$D$18:$D$22</c:f>
              <c:numCache>
                <c:formatCode>General</c:formatCode>
                <c:ptCount val="5"/>
                <c:pt idx="0">
                  <c:v>71.649999999999991</c:v>
                </c:pt>
                <c:pt idx="1">
                  <c:v>73.989999999999995</c:v>
                </c:pt>
              </c:numCache>
            </c:numRef>
          </c:val>
          <c:extLst>
            <c:ext xmlns:c16="http://schemas.microsoft.com/office/drawing/2014/chart" uri="{C3380CC4-5D6E-409C-BE32-E72D297353CC}">
              <c16:uniqueId val="{0000000A-C4D5-499C-8065-2079FF412416}"/>
            </c:ext>
          </c:extLst>
        </c:ser>
        <c:dLbls>
          <c:showLegendKey val="0"/>
          <c:showVal val="0"/>
          <c:showCatName val="0"/>
          <c:showSerName val="0"/>
          <c:showPercent val="0"/>
          <c:showBubbleSize val="0"/>
        </c:dLbls>
        <c:gapWidth val="258"/>
        <c:gapDepth val="212"/>
        <c:shape val="cylinder"/>
        <c:axId val="234652800"/>
        <c:axId val="234654336"/>
        <c:axId val="0"/>
      </c:bar3DChart>
      <c:catAx>
        <c:axId val="234652800"/>
        <c:scaling>
          <c:orientation val="minMax"/>
        </c:scaling>
        <c:delete val="0"/>
        <c:axPos val="b"/>
        <c:numFmt formatCode="General" sourceLinked="1"/>
        <c:majorTickMark val="none"/>
        <c:minorTickMark val="none"/>
        <c:tickLblPos val="nextTo"/>
        <c:spPr>
          <a:ln w="6350">
            <a:noFill/>
          </a:ln>
        </c:spPr>
        <c:txPr>
          <a:bodyPr rot="-60000000" spcFirstLastPara="1" vertOverflow="ellipsis" vert="horz" wrap="square" anchor="ctr" anchorCtr="1"/>
          <a:lstStyle/>
          <a:p>
            <a:pPr>
              <a:defRPr sz="11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ru-RU"/>
          </a:p>
        </c:txPr>
        <c:crossAx val="234654336"/>
        <c:crosses val="autoZero"/>
        <c:auto val="1"/>
        <c:lblAlgn val="ctr"/>
        <c:lblOffset val="100"/>
        <c:noMultiLvlLbl val="0"/>
      </c:catAx>
      <c:valAx>
        <c:axId val="234654336"/>
        <c:scaling>
          <c:orientation val="minMax"/>
        </c:scaling>
        <c:delete val="1"/>
        <c:axPos val="l"/>
        <c:numFmt formatCode="General" sourceLinked="1"/>
        <c:majorTickMark val="out"/>
        <c:minorTickMark val="none"/>
        <c:tickLblPos val="nextTo"/>
        <c:crossAx val="23465280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ru-RU" b="1">
                <a:latin typeface="Times New Roman" panose="02020603050405020304" pitchFamily="18" charset="0"/>
                <a:cs typeface="Times New Roman" panose="02020603050405020304" pitchFamily="18" charset="0"/>
              </a:rPr>
              <a:t>3-курс. Студенттердин орточо баллы боюнча тайпалардын  рейтинги</a:t>
            </a:r>
          </a:p>
        </c:rich>
      </c:tx>
      <c:layout/>
      <c:overlay val="0"/>
      <c:spPr>
        <a:noFill/>
        <a:ln w="25400">
          <a:noFill/>
        </a:ln>
      </c:spPr>
    </c:title>
    <c:autoTitleDeleted val="0"/>
    <c:view3D>
      <c:rotX val="15"/>
      <c:rotY val="20"/>
      <c:depthPercent val="100"/>
      <c:rAngAx val="1"/>
    </c:view3D>
    <c:floor>
      <c:thickness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noFill/>
        </a:ln>
      </c:spPr>
    </c:floor>
    <c:sideWall>
      <c:thickness val="0"/>
      <c:spPr>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c:spPr>
    </c:sideWall>
    <c:backWall>
      <c:thickness val="0"/>
      <c:spPr>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c:spPr>
    </c:backWall>
    <c:plotArea>
      <c:layout>
        <c:manualLayout>
          <c:layoutTarget val="inner"/>
          <c:xMode val="edge"/>
          <c:yMode val="edge"/>
          <c:x val="0"/>
          <c:y val="0.25308134612857491"/>
          <c:w val="0.98033165854268212"/>
          <c:h val="0.57987049979020244"/>
        </c:manualLayout>
      </c:layout>
      <c:bar3DChart>
        <c:barDir val="col"/>
        <c:grouping val="clustered"/>
        <c:varyColors val="0"/>
        <c:ser>
          <c:idx val="0"/>
          <c:order val="0"/>
          <c:tx>
            <c:strRef>
              <c:f>'Рейтинг по факуьлтету'!$D$28</c:f>
              <c:strCache>
                <c:ptCount val="1"/>
                <c:pt idx="0">
                  <c:v>Тайпа боюнча студенттердин  орточо баллы</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1-FE9A-4A23-8DE0-4276261E8C50}"/>
              </c:ext>
            </c:extLst>
          </c:dPt>
          <c:dPt>
            <c:idx val="1"/>
            <c:invertIfNegative val="0"/>
            <c:bubble3D val="0"/>
            <c:spPr>
              <a:solidFill>
                <a:srgbClr val="FFFF00"/>
              </a:solidFill>
            </c:spPr>
            <c:extLst>
              <c:ext xmlns:c16="http://schemas.microsoft.com/office/drawing/2014/chart" uri="{C3380CC4-5D6E-409C-BE32-E72D297353CC}">
                <c16:uniqueId val="{00000003-FE9A-4A23-8DE0-4276261E8C50}"/>
              </c:ext>
            </c:extLst>
          </c:dPt>
          <c:dPt>
            <c:idx val="2"/>
            <c:invertIfNegative val="0"/>
            <c:bubble3D val="0"/>
            <c:spPr>
              <a:solidFill>
                <a:srgbClr val="FF0000"/>
              </a:solidFill>
            </c:spPr>
            <c:extLst>
              <c:ext xmlns:c16="http://schemas.microsoft.com/office/drawing/2014/chart" uri="{C3380CC4-5D6E-409C-BE32-E72D297353CC}">
                <c16:uniqueId val="{00000005-FE9A-4A23-8DE0-4276261E8C50}"/>
              </c:ext>
            </c:extLst>
          </c:dPt>
          <c:dPt>
            <c:idx val="3"/>
            <c:invertIfNegative val="0"/>
            <c:bubble3D val="0"/>
            <c:spPr>
              <a:solidFill>
                <a:srgbClr val="00B0F0"/>
              </a:solidFill>
            </c:spPr>
            <c:extLst>
              <c:ext xmlns:c16="http://schemas.microsoft.com/office/drawing/2014/chart" uri="{C3380CC4-5D6E-409C-BE32-E72D297353CC}">
                <c16:uniqueId val="{00000007-FE9A-4A23-8DE0-4276261E8C50}"/>
              </c:ext>
            </c:extLst>
          </c:dPt>
          <c:dPt>
            <c:idx val="4"/>
            <c:invertIfNegative val="0"/>
            <c:bubble3D val="0"/>
            <c:spPr>
              <a:solidFill>
                <a:schemeClr val="accent5">
                  <a:lumMod val="75000"/>
                </a:schemeClr>
              </a:solidFill>
            </c:spPr>
            <c:extLst>
              <c:ext xmlns:c16="http://schemas.microsoft.com/office/drawing/2014/chart" uri="{C3380CC4-5D6E-409C-BE32-E72D297353CC}">
                <c16:uniqueId val="{00000009-FE9A-4A23-8DE0-4276261E8C50}"/>
              </c:ext>
            </c:extLst>
          </c:dPt>
          <c:dLbls>
            <c:dLbl>
              <c:idx val="0"/>
              <c:layout>
                <c:manualLayout>
                  <c:x val="1.3050570962479609E-2"/>
                  <c:y val="-2.21483942414174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E9A-4A23-8DE0-4276261E8C50}"/>
                </c:ext>
              </c:extLst>
            </c:dLbl>
            <c:dLbl>
              <c:idx val="1"/>
              <c:layout>
                <c:manualLayout>
                  <c:x val="1.0875475802066346E-2"/>
                  <c:y val="-2.21483942414174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E9A-4A23-8DE0-4276261E8C50}"/>
                </c:ext>
              </c:extLst>
            </c:dLbl>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'Рейтинг по факуьлтету'!$B$29:$C$33</c:f>
              <c:multiLvlStrCache>
                <c:ptCount val="2"/>
                <c:lvl>
                  <c:pt idx="0">
                    <c:v>23-тайпа</c:v>
                  </c:pt>
                  <c:pt idx="1">
                    <c:v>6-тайпа</c:v>
                  </c:pt>
                </c:lvl>
                <c:lvl>
                  <c:pt idx="0">
                    <c:v>ЖАК</c:v>
                  </c:pt>
                  <c:pt idx="1">
                    <c:v>МК</c:v>
                  </c:pt>
                </c:lvl>
              </c:multiLvlStrCache>
            </c:multiLvlStrRef>
          </c:cat>
          <c:val>
            <c:numRef>
              <c:f>'Рейтинг по факуьлтету'!$D$29:$D$33</c:f>
              <c:numCache>
                <c:formatCode>0.00</c:formatCode>
                <c:ptCount val="5"/>
                <c:pt idx="0" formatCode="General">
                  <c:v>75.8</c:v>
                </c:pt>
                <c:pt idx="1">
                  <c:v>75</c:v>
                </c:pt>
              </c:numCache>
            </c:numRef>
          </c:val>
          <c:extLst>
            <c:ext xmlns:c16="http://schemas.microsoft.com/office/drawing/2014/chart" uri="{C3380CC4-5D6E-409C-BE32-E72D297353CC}">
              <c16:uniqueId val="{0000000A-FE9A-4A23-8DE0-4276261E8C50}"/>
            </c:ext>
          </c:extLst>
        </c:ser>
        <c:dLbls>
          <c:showLegendKey val="0"/>
          <c:showVal val="0"/>
          <c:showCatName val="0"/>
          <c:showSerName val="0"/>
          <c:showPercent val="0"/>
          <c:showBubbleSize val="0"/>
        </c:dLbls>
        <c:gapWidth val="150"/>
        <c:shape val="cylinder"/>
        <c:axId val="235357696"/>
        <c:axId val="235359232"/>
        <c:axId val="0"/>
      </c:bar3DChart>
      <c:catAx>
        <c:axId val="235357696"/>
        <c:scaling>
          <c:orientation val="minMax"/>
        </c:scaling>
        <c:delete val="0"/>
        <c:axPos val="b"/>
        <c:numFmt formatCode="General" sourceLinked="1"/>
        <c:majorTickMark val="none"/>
        <c:minorTickMark val="none"/>
        <c:tickLblPos val="nextTo"/>
        <c:spPr>
          <a:ln w="6350">
            <a:noFill/>
          </a:ln>
        </c:spPr>
        <c:txPr>
          <a:bodyPr rot="-60000000" spcFirstLastPara="1" vertOverflow="ellipsis" vert="horz" wrap="square" anchor="ctr" anchorCtr="1"/>
          <a:lstStyle/>
          <a:p>
            <a:pPr>
              <a:defRPr sz="11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ru-RU"/>
          </a:p>
        </c:txPr>
        <c:crossAx val="235359232"/>
        <c:crosses val="autoZero"/>
        <c:auto val="1"/>
        <c:lblAlgn val="ctr"/>
        <c:lblOffset val="100"/>
        <c:noMultiLvlLbl val="0"/>
      </c:catAx>
      <c:valAx>
        <c:axId val="235359232"/>
        <c:scaling>
          <c:orientation val="minMax"/>
        </c:scaling>
        <c:delete val="1"/>
        <c:axPos val="l"/>
        <c:numFmt formatCode="General" sourceLinked="1"/>
        <c:majorTickMark val="out"/>
        <c:minorTickMark val="none"/>
        <c:tickLblPos val="nextTo"/>
        <c:crossAx val="23535769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'Жалпы свод'!$E$4:$E$5</c:f>
              <c:strCache>
                <c:ptCount val="2"/>
                <c:pt idx="0">
                  <c:v>Окуунун мыктылары</c:v>
                </c:pt>
                <c:pt idx="1">
                  <c:v>саны</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'Жалпы свод'!$C$6:$C$10</c:f>
              <c:strCache>
                <c:ptCount val="5"/>
                <c:pt idx="0">
                  <c:v>2018-2019</c:v>
                </c:pt>
                <c:pt idx="1">
                  <c:v>2019-2020</c:v>
                </c:pt>
                <c:pt idx="2">
                  <c:v>2020-2021</c:v>
                </c:pt>
                <c:pt idx="3">
                  <c:v>2021-2022</c:v>
                </c:pt>
                <c:pt idx="4">
                  <c:v>2022-2023</c:v>
                </c:pt>
              </c:strCache>
            </c:strRef>
          </c:cat>
          <c:val>
            <c:numRef>
              <c:f>'Жалпы свод'!$E$6:$E$10</c:f>
              <c:numCache>
                <c:formatCode>General</c:formatCode>
                <c:ptCount val="5"/>
                <c:pt idx="0">
                  <c:v>232</c:v>
                </c:pt>
                <c:pt idx="1">
                  <c:v>284</c:v>
                </c:pt>
                <c:pt idx="2">
                  <c:v>173</c:v>
                </c:pt>
                <c:pt idx="3">
                  <c:v>139</c:v>
                </c:pt>
                <c:pt idx="4">
                  <c:v>171</c:v>
                </c:pt>
              </c:numCache>
            </c:numRef>
          </c:val>
          <c:extLst>
            <c:ext xmlns:c16="http://schemas.microsoft.com/office/drawing/2014/chart" uri="{C3380CC4-5D6E-409C-BE32-E72D297353CC}">
              <c16:uniqueId val="{00000000-55DC-48D9-9691-701CD3BCE830}"/>
            </c:ext>
          </c:extLst>
        </c:ser>
        <c:ser>
          <c:idx val="2"/>
          <c:order val="1"/>
          <c:tx>
            <c:strRef>
              <c:f>'Жалпы свод'!$F$4:$F$5</c:f>
              <c:strCache>
                <c:ptCount val="2"/>
                <c:pt idx="0">
                  <c:v>Окуунун мыктылары</c:v>
                </c:pt>
                <c:pt idx="1">
                  <c: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'Жалпы свод'!$C$6:$C$10</c:f>
              <c:strCache>
                <c:ptCount val="5"/>
                <c:pt idx="0">
                  <c:v>2018-2019</c:v>
                </c:pt>
                <c:pt idx="1">
                  <c:v>2019-2020</c:v>
                </c:pt>
                <c:pt idx="2">
                  <c:v>2020-2021</c:v>
                </c:pt>
                <c:pt idx="3">
                  <c:v>2021-2022</c:v>
                </c:pt>
                <c:pt idx="4">
                  <c:v>2022-2023</c:v>
                </c:pt>
              </c:strCache>
            </c:strRef>
          </c:cat>
          <c:val>
            <c:numRef>
              <c:f>'Жалпы свод'!$F$6:$F$10</c:f>
              <c:numCache>
                <c:formatCode>0.00%</c:formatCode>
                <c:ptCount val="5"/>
                <c:pt idx="0">
                  <c:v>4.412251761803998E-2</c:v>
                </c:pt>
                <c:pt idx="1">
                  <c:v>6.2144148146015481E-2</c:v>
                </c:pt>
                <c:pt idx="2">
                  <c:v>4.5419732987386392E-2</c:v>
                </c:pt>
                <c:pt idx="3">
                  <c:v>7.9782625093084134E-2</c:v>
                </c:pt>
                <c:pt idx="4">
                  <c:v>6.8917838302481452E-2</c:v>
                </c:pt>
              </c:numCache>
            </c:numRef>
          </c:val>
          <c:extLst>
            <c:ext xmlns:c16="http://schemas.microsoft.com/office/drawing/2014/chart" uri="{C3380CC4-5D6E-409C-BE32-E72D297353CC}">
              <c16:uniqueId val="{00000001-55DC-48D9-9691-701CD3BCE830}"/>
            </c:ext>
          </c:extLst>
        </c:ser>
        <c:dLbls>
          <c:showLegendKey val="0"/>
          <c:showVal val="1"/>
          <c:showCatName val="0"/>
          <c:showSerName val="0"/>
          <c:showPercent val="0"/>
          <c:showBubbleSize val="0"/>
        </c:dLbls>
        <c:gapWidth val="219"/>
        <c:overlap val="-27"/>
        <c:axId val="381417480"/>
        <c:axId val="381417808"/>
      </c:barChart>
      <c:lineChart>
        <c:grouping val="standard"/>
        <c:varyColors val="0"/>
        <c:ser>
          <c:idx val="3"/>
          <c:order val="2"/>
          <c:tx>
            <c:strRef>
              <c:f>'Жалпы свод'!$G$4:$G$5</c:f>
              <c:strCache>
                <c:ptCount val="2"/>
                <c:pt idx="0">
                  <c:v>Абсолюттук жетишүү, % </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'Жалпы свод'!$C$6:$C$10</c:f>
              <c:strCache>
                <c:ptCount val="5"/>
                <c:pt idx="0">
                  <c:v>2018-2019</c:v>
                </c:pt>
                <c:pt idx="1">
                  <c:v>2019-2020</c:v>
                </c:pt>
                <c:pt idx="2">
                  <c:v>2020-2021</c:v>
                </c:pt>
                <c:pt idx="3">
                  <c:v>2021-2022</c:v>
                </c:pt>
                <c:pt idx="4">
                  <c:v>2022-2023</c:v>
                </c:pt>
              </c:strCache>
            </c:strRef>
          </c:cat>
          <c:val>
            <c:numRef>
              <c:f>'Жалпы свод'!$G$6:$G$10</c:f>
              <c:numCache>
                <c:formatCode>0.00%</c:formatCode>
                <c:ptCount val="5"/>
                <c:pt idx="0">
                  <c:v>0.92428571428571427</c:v>
                </c:pt>
                <c:pt idx="1">
                  <c:v>0.88225714285714285</c:v>
                </c:pt>
                <c:pt idx="2">
                  <c:v>0.92881428571428593</c:v>
                </c:pt>
                <c:pt idx="3">
                  <c:v>0.90684285714285728</c:v>
                </c:pt>
                <c:pt idx="4">
                  <c:v>0.93791428571428559</c:v>
                </c:pt>
              </c:numCache>
            </c:numRef>
          </c:val>
          <c:smooth val="0"/>
          <c:extLst>
            <c:ext xmlns:c16="http://schemas.microsoft.com/office/drawing/2014/chart" uri="{C3380CC4-5D6E-409C-BE32-E72D297353CC}">
              <c16:uniqueId val="{00000002-55DC-48D9-9691-701CD3BCE830}"/>
            </c:ext>
          </c:extLst>
        </c:ser>
        <c:ser>
          <c:idx val="4"/>
          <c:order val="3"/>
          <c:tx>
            <c:strRef>
              <c:f>'Жалпы свод'!$H$4:$H$5</c:f>
              <c:strCache>
                <c:ptCount val="2"/>
                <c:pt idx="0">
                  <c:v>Сапаттык жетишүү, % </c:v>
                </c:pt>
              </c:strCache>
            </c:strRef>
          </c:tx>
          <c:spPr>
            <a:ln w="41275" cap="rnd">
              <a:solidFill>
                <a:srgbClr val="ED7D31">
                  <a:lumMod val="60000"/>
                  <a:lumOff val="40000"/>
                </a:srgb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FF"/>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'Жалпы свод'!$C$6:$C$10</c:f>
              <c:strCache>
                <c:ptCount val="5"/>
                <c:pt idx="0">
                  <c:v>2018-2019</c:v>
                </c:pt>
                <c:pt idx="1">
                  <c:v>2019-2020</c:v>
                </c:pt>
                <c:pt idx="2">
                  <c:v>2020-2021</c:v>
                </c:pt>
                <c:pt idx="3">
                  <c:v>2021-2022</c:v>
                </c:pt>
                <c:pt idx="4">
                  <c:v>2022-2023</c:v>
                </c:pt>
              </c:strCache>
            </c:strRef>
          </c:cat>
          <c:val>
            <c:numRef>
              <c:f>'Жалпы свод'!$H$6:$H$10</c:f>
              <c:numCache>
                <c:formatCode>0.00%</c:formatCode>
                <c:ptCount val="5"/>
                <c:pt idx="0">
                  <c:v>0.5704285714285714</c:v>
                </c:pt>
                <c:pt idx="1">
                  <c:v>0.57168571428571424</c:v>
                </c:pt>
                <c:pt idx="2">
                  <c:v>0.81969999999999998</c:v>
                </c:pt>
                <c:pt idx="3">
                  <c:v>0.60832857142857133</c:v>
                </c:pt>
                <c:pt idx="4">
                  <c:v>0.73904285714285722</c:v>
                </c:pt>
              </c:numCache>
            </c:numRef>
          </c:val>
          <c:smooth val="0"/>
          <c:extLst>
            <c:ext xmlns:c16="http://schemas.microsoft.com/office/drawing/2014/chart" uri="{C3380CC4-5D6E-409C-BE32-E72D297353CC}">
              <c16:uniqueId val="{00000003-55DC-48D9-9691-701CD3BCE830}"/>
            </c:ext>
          </c:extLst>
        </c:ser>
        <c:dLbls>
          <c:showLegendKey val="0"/>
          <c:showVal val="0"/>
          <c:showCatName val="0"/>
          <c:showSerName val="0"/>
          <c:showPercent val="0"/>
          <c:showBubbleSize val="0"/>
        </c:dLbls>
        <c:marker val="1"/>
        <c:smooth val="0"/>
        <c:axId val="381419776"/>
        <c:axId val="381424696"/>
      </c:lineChart>
      <c:catAx>
        <c:axId val="381417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rgbClr val="FF0000"/>
                </a:solidFill>
                <a:latin typeface="+mn-lt"/>
                <a:ea typeface="+mn-ea"/>
                <a:cs typeface="+mn-cs"/>
              </a:defRPr>
            </a:pPr>
            <a:endParaRPr lang="ru-RU"/>
          </a:p>
        </c:txPr>
        <c:crossAx val="381417808"/>
        <c:crosses val="autoZero"/>
        <c:auto val="1"/>
        <c:lblAlgn val="ctr"/>
        <c:lblOffset val="100"/>
        <c:noMultiLvlLbl val="0"/>
      </c:catAx>
      <c:valAx>
        <c:axId val="381417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81417480"/>
        <c:crosses val="autoZero"/>
        <c:crossBetween val="between"/>
      </c:valAx>
      <c:valAx>
        <c:axId val="381424696"/>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81419776"/>
        <c:crosses val="max"/>
        <c:crossBetween val="between"/>
      </c:valAx>
      <c:catAx>
        <c:axId val="381419776"/>
        <c:scaling>
          <c:orientation val="minMax"/>
        </c:scaling>
        <c:delete val="1"/>
        <c:axPos val="b"/>
        <c:numFmt formatCode="General" sourceLinked="1"/>
        <c:majorTickMark val="none"/>
        <c:minorTickMark val="none"/>
        <c:tickLblPos val="nextTo"/>
        <c:crossAx val="381424696"/>
        <c:crosses val="autoZero"/>
        <c:auto val="1"/>
        <c:lblAlgn val="ctr"/>
        <c:lblOffset val="100"/>
        <c:noMultiLvlLbl val="0"/>
      </c:catAx>
      <c:spPr>
        <a:noFill/>
        <a:ln>
          <a:noFill/>
        </a:ln>
        <a:effectLst/>
      </c:spPr>
    </c:plotArea>
    <c:legend>
      <c:legendPos val="b"/>
      <c:layout>
        <c:manualLayout>
          <c:xMode val="edge"/>
          <c:yMode val="edge"/>
          <c:x val="7.7366083640668631E-2"/>
          <c:y val="0.88974691037645903"/>
          <c:w val="0.82606316290558013"/>
          <c:h val="0.110253089623541"/>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ln>
      <a:noFill/>
    </a:ln>
    <a:effectLst/>
  </c:spPr>
  <c:txPr>
    <a:bodyPr/>
    <a:lstStyle/>
    <a:p>
      <a:pPr>
        <a:defRPr/>
      </a:pPr>
      <a:endParaRPr lang="ru-RU"/>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3.7801159967492642E-2"/>
          <c:w val="1"/>
          <c:h val="0.79998464458317409"/>
        </c:manualLayout>
      </c:layout>
      <c:bar3DChart>
        <c:barDir val="col"/>
        <c:grouping val="clustered"/>
        <c:varyColors val="0"/>
        <c:ser>
          <c:idx val="1"/>
          <c:order val="0"/>
          <c:tx>
            <c:strRef>
              <c:f>'Диагр вуз'!$D$3</c:f>
              <c:strCache>
                <c:ptCount val="1"/>
                <c:pt idx="0">
                  <c:v>Абсолюттук жетишүү, %</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9.1951812528314747E-3"/>
                  <c:y val="0.131136904793316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44E-4F01-95E6-C6C341256D82}"/>
                </c:ext>
              </c:extLst>
            </c:dLbl>
            <c:dLbl>
              <c:idx val="1"/>
              <c:layout>
                <c:manualLayout>
                  <c:x val="1.3623909735191789E-2"/>
                  <c:y val="9.519890702581425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44E-4F01-95E6-C6C341256D82}"/>
                </c:ext>
              </c:extLst>
            </c:dLbl>
            <c:dLbl>
              <c:idx val="2"/>
              <c:layout>
                <c:manualLayout>
                  <c:x val="8.8843256373659241E-3"/>
                  <c:y val="0.1012570369656468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44E-4F01-95E6-C6C341256D82}"/>
                </c:ext>
              </c:extLst>
            </c:dLbl>
            <c:dLbl>
              <c:idx val="3"/>
              <c:layout>
                <c:manualLayout>
                  <c:x val="1.7094013259301152E-2"/>
                  <c:y val="6.64819751253880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44E-4F01-95E6-C6C341256D82}"/>
                </c:ext>
              </c:extLst>
            </c:dLbl>
            <c:dLbl>
              <c:idx val="4"/>
              <c:layout>
                <c:manualLayout>
                  <c:x val="6.7507540021261134E-4"/>
                  <c:y val="9.87262429067915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44E-4F01-95E6-C6C341256D82}"/>
                </c:ext>
              </c:extLst>
            </c:dLbl>
            <c:dLbl>
              <c:idx val="5"/>
              <c:layout>
                <c:manualLayout>
                  <c:x val="0"/>
                  <c:y val="0.10582007642931407"/>
                </c:manualLayout>
              </c:layout>
              <c:tx>
                <c:rich>
                  <a:bodyPr/>
                  <a:lstStyle/>
                  <a:p>
                    <a:r>
                      <a:rPr lang="en-US"/>
                      <a:t>97,80%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44E-4F01-95E6-C6C341256D82}"/>
                </c:ext>
              </c:extLst>
            </c:dLbl>
            <c:dLbl>
              <c:idx val="6"/>
              <c:layout>
                <c:manualLayout>
                  <c:x val="-1.5797784379400759E-3"/>
                  <c:y val="0.1305114275961539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44E-4F01-95E6-C6C341256D8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'Диагр вуз'!$B$4:$B$11</c:f>
              <c:strCache>
                <c:ptCount val="8"/>
                <c:pt idx="0">
                  <c:v>ПФ</c:v>
                </c:pt>
                <c:pt idx="1">
                  <c:v>ТТФ</c:v>
                </c:pt>
                <c:pt idx="2">
                  <c:v>ЭЮФ</c:v>
                </c:pt>
                <c:pt idx="3">
                  <c:v>ФФ</c:v>
                </c:pt>
                <c:pt idx="4">
                  <c:v>МФ</c:v>
                </c:pt>
                <c:pt idx="5">
                  <c:v>ТИПФ</c:v>
                </c:pt>
                <c:pt idx="6">
                  <c:v>ҮББИ</c:v>
                </c:pt>
                <c:pt idx="7">
                  <c:v>Магистратура</c:v>
                </c:pt>
              </c:strCache>
            </c:strRef>
          </c:cat>
          <c:val>
            <c:numRef>
              <c:f>('Диагр вуз'!$D$4:$D$8,'Диагр вуз'!$G$10,'Диагр вуз'!$D$11)</c:f>
              <c:numCache>
                <c:formatCode>0.0%</c:formatCode>
                <c:ptCount val="7"/>
                <c:pt idx="0">
                  <c:v>0.9821428571428571</c:v>
                </c:pt>
                <c:pt idx="1">
                  <c:v>1</c:v>
                </c:pt>
                <c:pt idx="2">
                  <c:v>1</c:v>
                </c:pt>
                <c:pt idx="3">
                  <c:v>0.98299999999999998</c:v>
                </c:pt>
                <c:pt idx="4">
                  <c:v>1</c:v>
                </c:pt>
                <c:pt idx="5">
                  <c:v>0.91288888888888953</c:v>
                </c:pt>
                <c:pt idx="6">
                  <c:v>0.93333333333333335</c:v>
                </c:pt>
              </c:numCache>
            </c:numRef>
          </c:val>
          <c:shape val="cylinder"/>
          <c:extLst>
            <c:ext xmlns:c16="http://schemas.microsoft.com/office/drawing/2014/chart" uri="{C3380CC4-5D6E-409C-BE32-E72D297353CC}">
              <c16:uniqueId val="{00000007-544E-4F01-95E6-C6C341256D82}"/>
            </c:ext>
          </c:extLst>
        </c:ser>
        <c:ser>
          <c:idx val="2"/>
          <c:order val="1"/>
          <c:tx>
            <c:v>Сапаттык жетишүү, %</c:v>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dLbl>
              <c:idx val="0"/>
              <c:layout>
                <c:manualLayout>
                  <c:x val="1.1635254783432291E-2"/>
                  <c:y val="0.1860489144276649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44E-4F01-95E6-C6C341256D82}"/>
                </c:ext>
              </c:extLst>
            </c:dLbl>
            <c:dLbl>
              <c:idx val="1"/>
              <c:layout>
                <c:manualLayout>
                  <c:x val="1.1244663894051848E-2"/>
                  <c:y val="0.1905197432210576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44E-4F01-95E6-C6C341256D82}"/>
                </c:ext>
              </c:extLst>
            </c:dLbl>
            <c:dLbl>
              <c:idx val="2"/>
              <c:layout>
                <c:manualLayout>
                  <c:x val="6.7038582169998591E-3"/>
                  <c:y val="0.1956343802484744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544E-4F01-95E6-C6C341256D82}"/>
                </c:ext>
              </c:extLst>
            </c:dLbl>
            <c:dLbl>
              <c:idx val="3"/>
              <c:layout>
                <c:manualLayout>
                  <c:x val="5.2365301497605127E-3"/>
                  <c:y val="0.1582932249320989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544E-4F01-95E6-C6C341256D82}"/>
                </c:ext>
              </c:extLst>
            </c:dLbl>
            <c:dLbl>
              <c:idx val="4"/>
              <c:layout>
                <c:manualLayout>
                  <c:x val="9.4699631874306436E-4"/>
                  <c:y val="0.1157160589048427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544E-4F01-95E6-C6C341256D82}"/>
                </c:ext>
              </c:extLst>
            </c:dLbl>
            <c:dLbl>
              <c:idx val="5"/>
              <c:layout>
                <c:manualLayout>
                  <c:x val="-4.739335313819884E-3"/>
                  <c:y val="0.15873011464397099"/>
                </c:manualLayout>
              </c:layout>
              <c:tx>
                <c:rich>
                  <a:bodyPr/>
                  <a:lstStyle/>
                  <a:p>
                    <a:r>
                      <a:rPr lang="en-US"/>
                      <a:t>96%</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544E-4F01-95E6-C6C341256D82}"/>
                </c:ext>
              </c:extLst>
            </c:dLbl>
            <c:dLbl>
              <c:idx val="6"/>
              <c:layout>
                <c:manualLayout>
                  <c:x val="-7.8988921896996876E-3"/>
                  <c:y val="0.169312122286902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544E-4F01-95E6-C6C341256D8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'Диагр вуз'!$B$4:$B$11</c:f>
              <c:strCache>
                <c:ptCount val="8"/>
                <c:pt idx="0">
                  <c:v>ПФ</c:v>
                </c:pt>
                <c:pt idx="1">
                  <c:v>ТТФ</c:v>
                </c:pt>
                <c:pt idx="2">
                  <c:v>ЭЮФ</c:v>
                </c:pt>
                <c:pt idx="3">
                  <c:v>ФФ</c:v>
                </c:pt>
                <c:pt idx="4">
                  <c:v>МФ</c:v>
                </c:pt>
                <c:pt idx="5">
                  <c:v>ТИПФ</c:v>
                </c:pt>
                <c:pt idx="6">
                  <c:v>ҮББИ</c:v>
                </c:pt>
                <c:pt idx="7">
                  <c:v>Магистратура</c:v>
                </c:pt>
              </c:strCache>
            </c:strRef>
          </c:cat>
          <c:val>
            <c:numRef>
              <c:f>('Диагр вуз'!$E$4:$E$8,'Диагр вуз'!$H$10,'Диагр вуз'!$E$11)</c:f>
              <c:numCache>
                <c:formatCode>0.0%</c:formatCode>
                <c:ptCount val="7"/>
                <c:pt idx="0">
                  <c:v>0.9375</c:v>
                </c:pt>
                <c:pt idx="1">
                  <c:v>0.96202531645569733</c:v>
                </c:pt>
                <c:pt idx="2">
                  <c:v>1</c:v>
                </c:pt>
                <c:pt idx="3">
                  <c:v>0.96400000000000052</c:v>
                </c:pt>
                <c:pt idx="4">
                  <c:v>0.63533445465131377</c:v>
                </c:pt>
                <c:pt idx="5">
                  <c:v>0.8652777777777777</c:v>
                </c:pt>
                <c:pt idx="6">
                  <c:v>0.91155555555555567</c:v>
                </c:pt>
              </c:numCache>
            </c:numRef>
          </c:val>
          <c:shape val="cylinder"/>
          <c:extLst>
            <c:ext xmlns:c16="http://schemas.microsoft.com/office/drawing/2014/chart" uri="{C3380CC4-5D6E-409C-BE32-E72D297353CC}">
              <c16:uniqueId val="{0000000F-544E-4F01-95E6-C6C341256D82}"/>
            </c:ext>
          </c:extLst>
        </c:ser>
        <c:dLbls>
          <c:showLegendKey val="0"/>
          <c:showVal val="0"/>
          <c:showCatName val="0"/>
          <c:showSerName val="0"/>
          <c:showPercent val="0"/>
          <c:showBubbleSize val="0"/>
        </c:dLbls>
        <c:gapWidth val="65"/>
        <c:shape val="box"/>
        <c:axId val="238500480"/>
        <c:axId val="238375296"/>
        <c:axId val="0"/>
      </c:bar3DChart>
      <c:catAx>
        <c:axId val="238500480"/>
        <c:scaling>
          <c:orientation val="minMax"/>
        </c:scaling>
        <c:delete val="0"/>
        <c:axPos val="b"/>
        <c:numFmt formatCode="@"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rgbClr val="FF0000"/>
                </a:solidFill>
                <a:latin typeface="+mn-lt"/>
                <a:ea typeface="+mn-ea"/>
                <a:cs typeface="+mn-cs"/>
              </a:defRPr>
            </a:pPr>
            <a:endParaRPr lang="ru-RU"/>
          </a:p>
        </c:txPr>
        <c:crossAx val="238375296"/>
        <c:crosses val="autoZero"/>
        <c:auto val="1"/>
        <c:lblAlgn val="ctr"/>
        <c:lblOffset val="100"/>
        <c:noMultiLvlLbl val="0"/>
      </c:catAx>
      <c:valAx>
        <c:axId val="238375296"/>
        <c:scaling>
          <c:orientation val="minMax"/>
        </c:scaling>
        <c:delete val="1"/>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crossAx val="23850048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0"/>
      <c:rotY val="0"/>
      <c:rAngAx val="0"/>
    </c:view3D>
    <c:floor>
      <c:thickness val="0"/>
    </c:floor>
    <c:sideWall>
      <c:thickness val="0"/>
    </c:sideWall>
    <c:backWall>
      <c:thickness val="0"/>
    </c:backWall>
    <c:plotArea>
      <c:layout>
        <c:manualLayout>
          <c:layoutTarget val="inner"/>
          <c:xMode val="edge"/>
          <c:yMode val="edge"/>
          <c:x val="0"/>
          <c:y val="0.20573769581157664"/>
          <c:w val="0.99996611487612419"/>
          <c:h val="0.60537799179972951"/>
        </c:manualLayout>
      </c:layout>
      <c:bar3DChart>
        <c:barDir val="col"/>
        <c:grouping val="clustered"/>
        <c:varyColors val="0"/>
        <c:ser>
          <c:idx val="1"/>
          <c:order val="0"/>
          <c:tx>
            <c:v>Абсолюттук жетишүү</c:v>
          </c:tx>
          <c:spPr>
            <a:solidFill>
              <a:schemeClr val="accent6">
                <a:lumMod val="75000"/>
              </a:schemeClr>
            </a:solidFill>
          </c:spPr>
          <c:invertIfNegative val="0"/>
          <c:dLbls>
            <c:dLbl>
              <c:idx val="0"/>
              <c:layout>
                <c:manualLayout>
                  <c:x val="-4.9198554977675814E-3"/>
                  <c:y val="7.3563207738154418E-3"/>
                </c:manualLayout>
              </c:layout>
              <c:tx>
                <c:rich>
                  <a:bodyPr/>
                  <a:lstStyle/>
                  <a:p>
                    <a:r>
                      <a:rPr lang="en-US" dirty="0"/>
                      <a:t>98,2%</a:t>
                    </a:r>
                  </a:p>
                  <a:p>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2E1-43B5-A892-0FE131C9936D}"/>
                </c:ext>
              </c:extLst>
            </c:dLbl>
            <c:dLbl>
              <c:idx val="1"/>
              <c:layout>
                <c:manualLayout>
                  <c:x val="-4.9196617950431655E-3"/>
                  <c:y val="1.10344811607231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2E1-43B5-A892-0FE131C9936D}"/>
                </c:ext>
              </c:extLst>
            </c:dLbl>
            <c:dLbl>
              <c:idx val="2"/>
              <c:layout>
                <c:manualLayout>
                  <c:x val="-7.379880098013587E-3"/>
                  <c:y val="7.356320773815441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2E1-43B5-A892-0FE131C9936D}"/>
                </c:ext>
              </c:extLst>
            </c:dLbl>
            <c:dLbl>
              <c:idx val="3"/>
              <c:layout>
                <c:manualLayout>
                  <c:x val="1.9370272442881946E-7"/>
                  <c:y val="1.47123519287027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2E1-43B5-A892-0FE131C9936D}"/>
                </c:ext>
              </c:extLst>
            </c:dLbl>
            <c:spPr>
              <a:noFill/>
              <a:ln>
                <a:noFill/>
              </a:ln>
              <a:effectLst/>
            </c:spPr>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'Диагр вуз'!$B$11:$B$15</c:f>
              <c:strCache>
                <c:ptCount val="5"/>
                <c:pt idx="0">
                  <c:v>2022-2023 </c:v>
                </c:pt>
                <c:pt idx="1">
                  <c:v>2021-2022 </c:v>
                </c:pt>
                <c:pt idx="2">
                  <c:v>2020-2021</c:v>
                </c:pt>
                <c:pt idx="3">
                  <c:v>2019-2020</c:v>
                </c:pt>
                <c:pt idx="4">
                  <c:v>2018-2019 </c:v>
                </c:pt>
              </c:strCache>
            </c:strRef>
          </c:cat>
          <c:val>
            <c:numRef>
              <c:f>'Диагр вуз'!$D$11:$D$15</c:f>
              <c:numCache>
                <c:formatCode>0.0%</c:formatCode>
                <c:ptCount val="5"/>
                <c:pt idx="0">
                  <c:v>0.98199999999999998</c:v>
                </c:pt>
                <c:pt idx="1">
                  <c:v>0.99099999999999999</c:v>
                </c:pt>
                <c:pt idx="2">
                  <c:v>0.99302857142857215</c:v>
                </c:pt>
                <c:pt idx="3">
                  <c:v>0.99099999999999999</c:v>
                </c:pt>
                <c:pt idx="4">
                  <c:v>0.996</c:v>
                </c:pt>
              </c:numCache>
            </c:numRef>
          </c:val>
          <c:extLst>
            <c:ext xmlns:c16="http://schemas.microsoft.com/office/drawing/2014/chart" uri="{C3380CC4-5D6E-409C-BE32-E72D297353CC}">
              <c16:uniqueId val="{00000004-42E1-43B5-A892-0FE131C9936D}"/>
            </c:ext>
          </c:extLst>
        </c:ser>
        <c:ser>
          <c:idx val="0"/>
          <c:order val="1"/>
          <c:tx>
            <c:v>Сапаттык жетишүү</c:v>
          </c:tx>
          <c:spPr>
            <a:solidFill>
              <a:srgbClr val="92D050"/>
            </a:solidFill>
          </c:spPr>
          <c:invertIfNegative val="0"/>
          <c:dLbls>
            <c:dLbl>
              <c:idx val="0"/>
              <c:layout>
                <c:manualLayout>
                  <c:x val="2.4602985232906487E-3"/>
                  <c:y val="-3.4107306463856679E-3"/>
                </c:manualLayout>
              </c:layout>
              <c:tx>
                <c:rich>
                  <a:bodyPr/>
                  <a:lstStyle/>
                  <a:p>
                    <a:r>
                      <a:rPr lang="en-US" dirty="0"/>
                      <a:t>95,2%</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2E1-43B5-A892-0FE131C9936D}"/>
                </c:ext>
              </c:extLst>
            </c:dLbl>
            <c:dLbl>
              <c:idx val="1"/>
              <c:layout>
                <c:manualLayout>
                  <c:x val="1.9370272442881946E-7"/>
                  <c:y val="1.10344811607231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2E1-43B5-A892-0FE131C9936D}"/>
                </c:ext>
              </c:extLst>
            </c:dLbl>
            <c:dLbl>
              <c:idx val="2"/>
              <c:layout>
                <c:manualLayout>
                  <c:x val="3.0299242897668172E-7"/>
                  <c:y val="-3.143388597211688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2E1-43B5-A892-0FE131C9936D}"/>
                </c:ext>
              </c:extLst>
            </c:dLbl>
            <c:dLbl>
              <c:idx val="3"/>
              <c:layout>
                <c:manualLayout>
                  <c:x val="-4.9198554977675814E-3"/>
                  <c:y val="-3.678160386907723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2E1-43B5-A892-0FE131C9936D}"/>
                </c:ext>
              </c:extLst>
            </c:dLbl>
            <c:dLbl>
              <c:idx val="4"/>
              <c:layout>
                <c:manualLayout>
                  <c:x val="1.1544011544011556E-2"/>
                  <c:y val="-7.178105760062489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2E1-43B5-A892-0FE131C9936D}"/>
                </c:ext>
              </c:extLst>
            </c:dLbl>
            <c:spPr>
              <a:noFill/>
              <a:ln>
                <a:noFill/>
              </a:ln>
              <a:effectLst/>
            </c:spPr>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'Диагр вуз'!$B$11:$B$15</c:f>
              <c:strCache>
                <c:ptCount val="5"/>
                <c:pt idx="0">
                  <c:v>2022-2023 </c:v>
                </c:pt>
                <c:pt idx="1">
                  <c:v>2021-2022 </c:v>
                </c:pt>
                <c:pt idx="2">
                  <c:v>2020-2021</c:v>
                </c:pt>
                <c:pt idx="3">
                  <c:v>2019-2020</c:v>
                </c:pt>
                <c:pt idx="4">
                  <c:v>2018-2019 </c:v>
                </c:pt>
              </c:strCache>
            </c:strRef>
          </c:cat>
          <c:val>
            <c:numRef>
              <c:f>'Диагр вуз'!$E$11:$E$15</c:f>
              <c:numCache>
                <c:formatCode>0.0%</c:formatCode>
                <c:ptCount val="5"/>
                <c:pt idx="0">
                  <c:v>0.95200000000000051</c:v>
                </c:pt>
                <c:pt idx="1">
                  <c:v>0.93899999999999995</c:v>
                </c:pt>
                <c:pt idx="2">
                  <c:v>0.89977195422140233</c:v>
                </c:pt>
                <c:pt idx="3">
                  <c:v>0.93899999999999995</c:v>
                </c:pt>
                <c:pt idx="4">
                  <c:v>0.97200000000000053</c:v>
                </c:pt>
              </c:numCache>
            </c:numRef>
          </c:val>
          <c:extLst>
            <c:ext xmlns:c16="http://schemas.microsoft.com/office/drawing/2014/chart" uri="{C3380CC4-5D6E-409C-BE32-E72D297353CC}">
              <c16:uniqueId val="{0000000A-42E1-43B5-A892-0FE131C9936D}"/>
            </c:ext>
          </c:extLst>
        </c:ser>
        <c:dLbls>
          <c:showLegendKey val="0"/>
          <c:showVal val="1"/>
          <c:showCatName val="0"/>
          <c:showSerName val="0"/>
          <c:showPercent val="0"/>
          <c:showBubbleSize val="0"/>
        </c:dLbls>
        <c:gapWidth val="150"/>
        <c:shape val="cylinder"/>
        <c:axId val="239053056"/>
        <c:axId val="239067136"/>
        <c:axId val="0"/>
      </c:bar3DChart>
      <c:catAx>
        <c:axId val="239053056"/>
        <c:scaling>
          <c:orientation val="maxMin"/>
        </c:scaling>
        <c:delete val="0"/>
        <c:axPos val="b"/>
        <c:numFmt formatCode="General" sourceLinked="0"/>
        <c:majorTickMark val="none"/>
        <c:minorTickMark val="none"/>
        <c:tickLblPos val="nextTo"/>
        <c:txPr>
          <a:bodyPr/>
          <a:lstStyle/>
          <a:p>
            <a:pPr>
              <a:defRPr sz="1600" b="1" baseline="0">
                <a:solidFill>
                  <a:srgbClr val="FF0000"/>
                </a:solidFill>
                <a:latin typeface="Times New Roman" panose="02020603050405020304" pitchFamily="18" charset="0"/>
              </a:defRPr>
            </a:pPr>
            <a:endParaRPr lang="ru-RU"/>
          </a:p>
        </c:txPr>
        <c:crossAx val="239067136"/>
        <c:crosses val="autoZero"/>
        <c:auto val="0"/>
        <c:lblAlgn val="ctr"/>
        <c:lblOffset val="100"/>
        <c:noMultiLvlLbl val="0"/>
      </c:catAx>
      <c:valAx>
        <c:axId val="239067136"/>
        <c:scaling>
          <c:orientation val="minMax"/>
        </c:scaling>
        <c:delete val="1"/>
        <c:axPos val="r"/>
        <c:numFmt formatCode="0.0%" sourceLinked="1"/>
        <c:majorTickMark val="none"/>
        <c:minorTickMark val="none"/>
        <c:tickLblPos val="nextTo"/>
        <c:crossAx val="239053056"/>
        <c:crosses val="autoZero"/>
        <c:crossBetween val="between"/>
      </c:valAx>
    </c:plotArea>
    <c:legend>
      <c:legendPos val="t"/>
      <c:layout>
        <c:manualLayout>
          <c:xMode val="edge"/>
          <c:yMode val="edge"/>
          <c:x val="0.18207533098953041"/>
          <c:y val="0.93197459578610253"/>
          <c:w val="0.56204860001355994"/>
          <c:h val="6.6511855695631353E-2"/>
        </c:manualLayout>
      </c:layout>
      <c:overlay val="0"/>
      <c:txPr>
        <a:bodyPr/>
        <a:lstStyle/>
        <a:p>
          <a:pPr>
            <a:defRPr sz="1400" b="1"/>
          </a:pPr>
          <a:endParaRPr lang="ru-RU"/>
        </a:p>
      </c:txPr>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0"/>
      <c:rotY val="0"/>
      <c:rAngAx val="0"/>
    </c:view3D>
    <c:floor>
      <c:thickness val="0"/>
    </c:floor>
    <c:sideWall>
      <c:thickness val="0"/>
    </c:sideWall>
    <c:backWall>
      <c:thickness val="0"/>
    </c:backWall>
    <c:plotArea>
      <c:layout>
        <c:manualLayout>
          <c:layoutTarget val="inner"/>
          <c:xMode val="edge"/>
          <c:yMode val="edge"/>
          <c:x val="2.7060270602706056E-2"/>
          <c:y val="0.1411275153591042"/>
          <c:w val="0.94587945879458912"/>
          <c:h val="0.65940620174166009"/>
        </c:manualLayout>
      </c:layout>
      <c:bar3DChart>
        <c:barDir val="col"/>
        <c:grouping val="clustered"/>
        <c:varyColors val="0"/>
        <c:ser>
          <c:idx val="1"/>
          <c:order val="0"/>
          <c:tx>
            <c:v>Абсолюттук жетишүү</c:v>
          </c:tx>
          <c:spPr>
            <a:solidFill>
              <a:schemeClr val="accent6">
                <a:lumMod val="75000"/>
              </a:schemeClr>
            </a:solidFill>
          </c:spPr>
          <c:invertIfNegative val="0"/>
          <c:dLbls>
            <c:dLbl>
              <c:idx val="0"/>
              <c:layout>
                <c:manualLayout>
                  <c:x val="-4.9198554977675814E-3"/>
                  <c:y val="7.356320773815441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ADE-4106-89DB-AA3137274136}"/>
                </c:ext>
              </c:extLst>
            </c:dLbl>
            <c:dLbl>
              <c:idx val="1"/>
              <c:layout>
                <c:manualLayout>
                  <c:x val="-2.1716631787389792E-2"/>
                  <c:y val="-2.43343501501089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ADE-4106-89DB-AA3137274136}"/>
                </c:ext>
              </c:extLst>
            </c:dLbl>
            <c:dLbl>
              <c:idx val="2"/>
              <c:layout>
                <c:manualLayout>
                  <c:x val="-7.379880098013587E-3"/>
                  <c:y val="7.356320773815441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ADE-4106-89DB-AA3137274136}"/>
                </c:ext>
              </c:extLst>
            </c:dLbl>
            <c:dLbl>
              <c:idx val="3"/>
              <c:layout>
                <c:manualLayout>
                  <c:x val="-6.7185647734160792E-3"/>
                  <c:y val="-1.12248402830253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ADE-4106-89DB-AA3137274136}"/>
                </c:ext>
              </c:extLst>
            </c:dLbl>
            <c:spPr>
              <a:noFill/>
              <a:ln>
                <a:noFill/>
              </a:ln>
              <a:effectLst/>
            </c:spPr>
            <c:txPr>
              <a:bodyPr/>
              <a:lstStyle/>
              <a:p>
                <a:pPr>
                  <a:defRPr sz="11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'Диагр вуз'!$B$12:$B$16</c:f>
              <c:strCache>
                <c:ptCount val="5"/>
                <c:pt idx="0">
                  <c:v>2022-2023 </c:v>
                </c:pt>
                <c:pt idx="1">
                  <c:v>2021-2022 </c:v>
                </c:pt>
                <c:pt idx="2">
                  <c:v>2020-2021</c:v>
                </c:pt>
                <c:pt idx="3">
                  <c:v>2019-2020</c:v>
                </c:pt>
                <c:pt idx="4">
                  <c:v>2018-2019 </c:v>
                </c:pt>
              </c:strCache>
            </c:strRef>
          </c:cat>
          <c:val>
            <c:numRef>
              <c:f>'Диагр вуз'!$G$12:$G$16</c:f>
              <c:numCache>
                <c:formatCode>0.0%</c:formatCode>
                <c:ptCount val="5"/>
                <c:pt idx="0">
                  <c:v>0.94599999999999995</c:v>
                </c:pt>
                <c:pt idx="1">
                  <c:v>0.90100000000000002</c:v>
                </c:pt>
                <c:pt idx="2">
                  <c:v>0.995</c:v>
                </c:pt>
                <c:pt idx="3">
                  <c:v>0.90100000000000002</c:v>
                </c:pt>
                <c:pt idx="4">
                  <c:v>0.94599999999999995</c:v>
                </c:pt>
              </c:numCache>
            </c:numRef>
          </c:val>
          <c:extLst>
            <c:ext xmlns:c16="http://schemas.microsoft.com/office/drawing/2014/chart" uri="{C3380CC4-5D6E-409C-BE32-E72D297353CC}">
              <c16:uniqueId val="{00000004-FADE-4106-89DB-AA3137274136}"/>
            </c:ext>
          </c:extLst>
        </c:ser>
        <c:ser>
          <c:idx val="0"/>
          <c:order val="1"/>
          <c:tx>
            <c:strRef>
              <c:f>'Диагр вуз'!$H$3</c:f>
              <c:strCache>
                <c:ptCount val="1"/>
                <c:pt idx="0">
                  <c:v>Сапаттык жетишүү, %</c:v>
                </c:pt>
              </c:strCache>
            </c:strRef>
          </c:tx>
          <c:spPr>
            <a:solidFill>
              <a:srgbClr val="92D050"/>
            </a:solidFill>
          </c:spPr>
          <c:invertIfNegative val="0"/>
          <c:dLbls>
            <c:dLbl>
              <c:idx val="0"/>
              <c:layout>
                <c:manualLayout>
                  <c:x val="2.4602985232906487E-3"/>
                  <c:y val="-3.4107306463856679E-3"/>
                </c:manualLayout>
              </c:layout>
              <c:tx>
                <c:rich>
                  <a:bodyPr/>
                  <a:lstStyle/>
                  <a:p>
                    <a:r>
                      <a:rPr lang="en-US"/>
                      <a:t>91,2</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ADE-4106-89DB-AA3137274136}"/>
                </c:ext>
              </c:extLst>
            </c:dLbl>
            <c:dLbl>
              <c:idx val="1"/>
              <c:layout>
                <c:manualLayout>
                  <c:x val="-1.6794428027252547E-3"/>
                  <c:y val="-2.19764244563310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ADE-4106-89DB-AA3137274136}"/>
                </c:ext>
              </c:extLst>
            </c:dLbl>
            <c:dLbl>
              <c:idx val="2"/>
              <c:layout>
                <c:manualLayout>
                  <c:x val="3.0299242897668172E-7"/>
                  <c:y val="-3.143388597211688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ADE-4106-89DB-AA3137274136}"/>
                </c:ext>
              </c:extLst>
            </c:dLbl>
            <c:dLbl>
              <c:idx val="3"/>
              <c:layout>
                <c:manualLayout>
                  <c:x val="-4.9198554977675814E-3"/>
                  <c:y val="-3.678160386907723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ADE-4106-89DB-AA3137274136}"/>
                </c:ext>
              </c:extLst>
            </c:dLbl>
            <c:dLbl>
              <c:idx val="4"/>
              <c:layout>
                <c:manualLayout>
                  <c:x val="1.1544011544011556E-2"/>
                  <c:y val="-7.178105760062489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ADE-4106-89DB-AA3137274136}"/>
                </c:ext>
              </c:extLst>
            </c:dLbl>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'Диагр вуз'!$B$12:$B$16</c:f>
              <c:strCache>
                <c:ptCount val="5"/>
                <c:pt idx="0">
                  <c:v>2022-2023 </c:v>
                </c:pt>
                <c:pt idx="1">
                  <c:v>2021-2022 </c:v>
                </c:pt>
                <c:pt idx="2">
                  <c:v>2020-2021</c:v>
                </c:pt>
                <c:pt idx="3">
                  <c:v>2019-2020</c:v>
                </c:pt>
                <c:pt idx="4">
                  <c:v>2018-2019 </c:v>
                </c:pt>
              </c:strCache>
            </c:strRef>
          </c:cat>
          <c:val>
            <c:numRef>
              <c:f>'Диагр вуз'!$E$12:$E$16</c:f>
              <c:numCache>
                <c:formatCode>0.0%</c:formatCode>
                <c:ptCount val="5"/>
                <c:pt idx="0">
                  <c:v>0.90173588777709401</c:v>
                </c:pt>
                <c:pt idx="1">
                  <c:v>0.93899999999999995</c:v>
                </c:pt>
                <c:pt idx="2">
                  <c:v>0.89977195422140233</c:v>
                </c:pt>
                <c:pt idx="3">
                  <c:v>0.93899999999999995</c:v>
                </c:pt>
                <c:pt idx="4">
                  <c:v>0.97200000000000053</c:v>
                </c:pt>
              </c:numCache>
            </c:numRef>
          </c:val>
          <c:extLst>
            <c:ext xmlns:c16="http://schemas.microsoft.com/office/drawing/2014/chart" uri="{C3380CC4-5D6E-409C-BE32-E72D297353CC}">
              <c16:uniqueId val="{0000000A-FADE-4106-89DB-AA3137274136}"/>
            </c:ext>
          </c:extLst>
        </c:ser>
        <c:dLbls>
          <c:showLegendKey val="0"/>
          <c:showVal val="1"/>
          <c:showCatName val="0"/>
          <c:showSerName val="0"/>
          <c:showPercent val="0"/>
          <c:showBubbleSize val="0"/>
        </c:dLbls>
        <c:gapWidth val="150"/>
        <c:shape val="cylinder"/>
        <c:axId val="239410176"/>
        <c:axId val="239514368"/>
        <c:axId val="0"/>
      </c:bar3DChart>
      <c:catAx>
        <c:axId val="239410176"/>
        <c:scaling>
          <c:orientation val="maxMin"/>
        </c:scaling>
        <c:delete val="0"/>
        <c:axPos val="b"/>
        <c:numFmt formatCode="General" sourceLinked="0"/>
        <c:majorTickMark val="none"/>
        <c:minorTickMark val="none"/>
        <c:tickLblPos val="nextTo"/>
        <c:txPr>
          <a:bodyPr/>
          <a:lstStyle/>
          <a:p>
            <a:pPr>
              <a:defRPr sz="1400" b="1" baseline="0">
                <a:solidFill>
                  <a:srgbClr val="FF0000"/>
                </a:solidFill>
                <a:latin typeface="Times New Roman" panose="02020603050405020304" pitchFamily="18" charset="0"/>
              </a:defRPr>
            </a:pPr>
            <a:endParaRPr lang="ru-RU"/>
          </a:p>
        </c:txPr>
        <c:crossAx val="239514368"/>
        <c:crosses val="autoZero"/>
        <c:auto val="0"/>
        <c:lblAlgn val="ctr"/>
        <c:lblOffset val="100"/>
        <c:noMultiLvlLbl val="0"/>
      </c:catAx>
      <c:valAx>
        <c:axId val="239514368"/>
        <c:scaling>
          <c:orientation val="minMax"/>
        </c:scaling>
        <c:delete val="1"/>
        <c:axPos val="r"/>
        <c:numFmt formatCode="0.0%" sourceLinked="1"/>
        <c:majorTickMark val="none"/>
        <c:minorTickMark val="none"/>
        <c:tickLblPos val="nextTo"/>
        <c:crossAx val="239410176"/>
        <c:crosses val="autoZero"/>
        <c:crossBetween val="between"/>
      </c:valAx>
    </c:plotArea>
    <c:legend>
      <c:legendPos val="t"/>
      <c:layout>
        <c:manualLayout>
          <c:xMode val="edge"/>
          <c:yMode val="edge"/>
          <c:x val="0.18207533098953041"/>
          <c:y val="0.93197459578610253"/>
          <c:w val="0.56204860001355994"/>
          <c:h val="6.6511855695631353E-2"/>
        </c:manualLayout>
      </c:layout>
      <c:overlay val="0"/>
      <c:txPr>
        <a:bodyPr/>
        <a:lstStyle/>
        <a:p>
          <a:pPr>
            <a:defRPr sz="1400"/>
          </a:pPr>
          <a:endParaRPr lang="ru-RU"/>
        </a:p>
      </c:txPr>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060310292320495E-2"/>
          <c:y val="5.1593624259510647E-2"/>
          <c:w val="0.94587945879458912"/>
          <c:h val="0.73458388746990988"/>
        </c:manualLayout>
      </c:layout>
      <c:bar3DChart>
        <c:barDir val="col"/>
        <c:grouping val="clustered"/>
        <c:varyColors val="0"/>
        <c:ser>
          <c:idx val="1"/>
          <c:order val="0"/>
          <c:tx>
            <c:v>Абсолюттук жетишүү</c:v>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4.9198554977675814E-3"/>
                  <c:y val="7.356320773815441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475-44FC-8D68-61CAE6B4AF8A}"/>
                </c:ext>
              </c:extLst>
            </c:dLbl>
            <c:dLbl>
              <c:idx val="1"/>
              <c:layout>
                <c:manualLayout>
                  <c:x val="-4.9196617950431655E-3"/>
                  <c:y val="1.10344811607231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475-44FC-8D68-61CAE6B4AF8A}"/>
                </c:ext>
              </c:extLst>
            </c:dLbl>
            <c:dLbl>
              <c:idx val="2"/>
              <c:layout>
                <c:manualLayout>
                  <c:x val="-7.379880098013587E-3"/>
                  <c:y val="7.356320773815441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475-44FC-8D68-61CAE6B4AF8A}"/>
                </c:ext>
              </c:extLst>
            </c:dLbl>
            <c:dLbl>
              <c:idx val="3"/>
              <c:layout>
                <c:manualLayout>
                  <c:x val="1.9370272442881946E-7"/>
                  <c:y val="1.47123519287027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475-44FC-8D68-61CAE6B4AF8A}"/>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FF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'диаграмма жак'!$M$16:$M$20</c:f>
              <c:strCache>
                <c:ptCount val="5"/>
                <c:pt idx="0">
                  <c:v>2022-2023</c:v>
                </c:pt>
                <c:pt idx="1">
                  <c:v>2021-2022  </c:v>
                </c:pt>
                <c:pt idx="2">
                  <c:v>2020-2021</c:v>
                </c:pt>
                <c:pt idx="3">
                  <c:v>2019-2020 </c:v>
                </c:pt>
                <c:pt idx="4">
                  <c:v>2018-2019</c:v>
                </c:pt>
              </c:strCache>
            </c:strRef>
          </c:cat>
          <c:val>
            <c:numRef>
              <c:f>'Диагр вуз'!$G$11:$G$15</c:f>
              <c:numCache>
                <c:formatCode>0.0%</c:formatCode>
                <c:ptCount val="5"/>
                <c:pt idx="0">
                  <c:v>0.91288888888888953</c:v>
                </c:pt>
                <c:pt idx="1">
                  <c:v>0.90100000000000002</c:v>
                </c:pt>
                <c:pt idx="2">
                  <c:v>0.99489795918367363</c:v>
                </c:pt>
                <c:pt idx="3">
                  <c:v>0.90100000000000002</c:v>
                </c:pt>
                <c:pt idx="4">
                  <c:v>0.94599999999999995</c:v>
                </c:pt>
              </c:numCache>
            </c:numRef>
          </c:val>
          <c:extLst>
            <c:ext xmlns:c16="http://schemas.microsoft.com/office/drawing/2014/chart" uri="{C3380CC4-5D6E-409C-BE32-E72D297353CC}">
              <c16:uniqueId val="{00000004-6475-44FC-8D68-61CAE6B4AF8A}"/>
            </c:ext>
          </c:extLst>
        </c:ser>
        <c:ser>
          <c:idx val="0"/>
          <c:order val="1"/>
          <c:tx>
            <c:strRef>
              <c:f>'диаграмма жак'!$P$15</c:f>
              <c:strCache>
                <c:ptCount val="1"/>
                <c:pt idx="0">
                  <c:v>Сапаттык жетишүү, %</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2.4602985232906487E-3"/>
                  <c:y val="-3.410730646385667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475-44FC-8D68-61CAE6B4AF8A}"/>
                </c:ext>
              </c:extLst>
            </c:dLbl>
            <c:dLbl>
              <c:idx val="1"/>
              <c:layout>
                <c:manualLayout>
                  <c:x val="1.1887228806651769E-2"/>
                  <c:y val="1.10345006892677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475-44FC-8D68-61CAE6B4AF8A}"/>
                </c:ext>
              </c:extLst>
            </c:dLbl>
            <c:dLbl>
              <c:idx val="2"/>
              <c:layout>
                <c:manualLayout>
                  <c:x val="3.0299242897668172E-7"/>
                  <c:y val="-3.143388597211688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475-44FC-8D68-61CAE6B4AF8A}"/>
                </c:ext>
              </c:extLst>
            </c:dLbl>
            <c:dLbl>
              <c:idx val="3"/>
              <c:layout>
                <c:manualLayout>
                  <c:x val="-4.9198554977675814E-3"/>
                  <c:y val="-3.678160386907723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475-44FC-8D68-61CAE6B4AF8A}"/>
                </c:ext>
              </c:extLst>
            </c:dLbl>
            <c:dLbl>
              <c:idx val="4"/>
              <c:layout>
                <c:manualLayout>
                  <c:x val="1.1544011544011556E-2"/>
                  <c:y val="-7.178105760062489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475-44FC-8D68-61CAE6B4AF8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'диаграмма жак'!$M$16:$M$20</c:f>
              <c:strCache>
                <c:ptCount val="5"/>
                <c:pt idx="0">
                  <c:v>2022-2023</c:v>
                </c:pt>
                <c:pt idx="1">
                  <c:v>2021-2022  </c:v>
                </c:pt>
                <c:pt idx="2">
                  <c:v>2020-2021</c:v>
                </c:pt>
                <c:pt idx="3">
                  <c:v>2019-2020 </c:v>
                </c:pt>
                <c:pt idx="4">
                  <c:v>2018-2019</c:v>
                </c:pt>
              </c:strCache>
            </c:strRef>
          </c:cat>
          <c:val>
            <c:numRef>
              <c:f>'диаграмма жак'!$P$16:$P$20</c:f>
              <c:numCache>
                <c:formatCode>0.00%</c:formatCode>
                <c:ptCount val="5"/>
                <c:pt idx="0">
                  <c:v>0.93021687075525483</c:v>
                </c:pt>
                <c:pt idx="1">
                  <c:v>0.82299999999999995</c:v>
                </c:pt>
                <c:pt idx="2">
                  <c:v>0.91200000000000003</c:v>
                </c:pt>
                <c:pt idx="3">
                  <c:v>0.83900000000000052</c:v>
                </c:pt>
                <c:pt idx="4">
                  <c:v>0.84800000000000053</c:v>
                </c:pt>
              </c:numCache>
            </c:numRef>
          </c:val>
          <c:extLst>
            <c:ext xmlns:c16="http://schemas.microsoft.com/office/drawing/2014/chart" uri="{C3380CC4-5D6E-409C-BE32-E72D297353CC}">
              <c16:uniqueId val="{0000000A-6475-44FC-8D68-61CAE6B4AF8A}"/>
            </c:ext>
          </c:extLst>
        </c:ser>
        <c:dLbls>
          <c:showLegendKey val="0"/>
          <c:showVal val="1"/>
          <c:showCatName val="0"/>
          <c:showSerName val="0"/>
          <c:showPercent val="0"/>
          <c:showBubbleSize val="0"/>
        </c:dLbls>
        <c:gapWidth val="65"/>
        <c:shape val="cylinder"/>
        <c:axId val="241258880"/>
        <c:axId val="241260416"/>
        <c:axId val="0"/>
      </c:bar3DChart>
      <c:catAx>
        <c:axId val="241258880"/>
        <c:scaling>
          <c:orientation val="minMax"/>
        </c:scaling>
        <c:delete val="0"/>
        <c:axPos val="b"/>
        <c:numFmt formatCode="General" sourceLinked="0"/>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rgbClr val="FF0000"/>
                </a:solidFill>
                <a:latin typeface="Times New Roman" panose="02020603050405020304" pitchFamily="18" charset="0"/>
                <a:ea typeface="+mn-ea"/>
                <a:cs typeface="Times New Roman" panose="02020603050405020304" pitchFamily="18" charset="0"/>
              </a:defRPr>
            </a:pPr>
            <a:endParaRPr lang="ru-RU"/>
          </a:p>
        </c:txPr>
        <c:crossAx val="241260416"/>
        <c:crosses val="autoZero"/>
        <c:auto val="0"/>
        <c:lblAlgn val="ctr"/>
        <c:lblOffset val="100"/>
        <c:noMultiLvlLbl val="0"/>
      </c:catAx>
      <c:valAx>
        <c:axId val="241260416"/>
        <c:scaling>
          <c:orientation val="minMax"/>
        </c:scaling>
        <c:delete val="1"/>
        <c:axPos val="l"/>
        <c:numFmt formatCode="0.0%" sourceLinked="1"/>
        <c:majorTickMark val="out"/>
        <c:minorTickMark val="none"/>
        <c:tickLblPos val="nextTo"/>
        <c:crossAx val="241258880"/>
        <c:crosses val="autoZero"/>
        <c:crossBetween val="between"/>
      </c:valAx>
      <c:spPr>
        <a:noFill/>
        <a:ln>
          <a:noFill/>
        </a:ln>
        <a:effectLst/>
      </c:spPr>
    </c:plotArea>
    <c:legend>
      <c:legendPos val="r"/>
      <c:layout>
        <c:manualLayout>
          <c:xMode val="edge"/>
          <c:yMode val="edge"/>
          <c:x val="0.16069864786265581"/>
          <c:y val="0.87886861749117995"/>
          <c:w val="0.58771574400229987"/>
          <c:h val="0.1211313825088214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060270602706056E-2"/>
          <c:y val="6.5949835779635549E-2"/>
          <c:w val="0.94587945879458912"/>
          <c:h val="0.73458388746990988"/>
        </c:manualLayout>
      </c:layout>
      <c:bar3DChart>
        <c:barDir val="col"/>
        <c:grouping val="clustered"/>
        <c:varyColors val="0"/>
        <c:ser>
          <c:idx val="1"/>
          <c:order val="0"/>
          <c:tx>
            <c:v>Абсолюттук жетишүү</c:v>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4.9198554977675814E-3"/>
                  <c:y val="7.356320773815441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E4E-4A8E-83F7-851F45C4B87D}"/>
                </c:ext>
              </c:extLst>
            </c:dLbl>
            <c:dLbl>
              <c:idx val="1"/>
              <c:layout>
                <c:manualLayout>
                  <c:x val="-4.9196617950431655E-3"/>
                  <c:y val="1.10344811607231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E4E-4A8E-83F7-851F45C4B87D}"/>
                </c:ext>
              </c:extLst>
            </c:dLbl>
            <c:dLbl>
              <c:idx val="2"/>
              <c:layout>
                <c:manualLayout>
                  <c:x val="-7.379880098013587E-3"/>
                  <c:y val="7.356320773815441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E4E-4A8E-83F7-851F45C4B87D}"/>
                </c:ext>
              </c:extLst>
            </c:dLbl>
            <c:dLbl>
              <c:idx val="3"/>
              <c:layout>
                <c:manualLayout>
                  <c:x val="1.9370272442881946E-7"/>
                  <c:y val="1.47123519287027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E4E-4A8E-83F7-851F45C4B87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FF0000"/>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'диаграмма жак'!$M$21:$M$25</c:f>
              <c:strCache>
                <c:ptCount val="5"/>
                <c:pt idx="0">
                  <c:v>2022-2023</c:v>
                </c:pt>
                <c:pt idx="1">
                  <c:v>2021-2022  </c:v>
                </c:pt>
                <c:pt idx="2">
                  <c:v>2020-2021</c:v>
                </c:pt>
                <c:pt idx="3">
                  <c:v>2019-2020 </c:v>
                </c:pt>
                <c:pt idx="4">
                  <c:v>2018-2019</c:v>
                </c:pt>
              </c:strCache>
            </c:strRef>
          </c:cat>
          <c:val>
            <c:numRef>
              <c:f>'диаграмма жак'!$O$21:$O$25</c:f>
              <c:numCache>
                <c:formatCode>0.00%</c:formatCode>
                <c:ptCount val="5"/>
                <c:pt idx="0">
                  <c:v>1</c:v>
                </c:pt>
                <c:pt idx="1">
                  <c:v>0.96270000000000056</c:v>
                </c:pt>
                <c:pt idx="2">
                  <c:v>0.97500000000000053</c:v>
                </c:pt>
                <c:pt idx="3">
                  <c:v>0.96400000000000052</c:v>
                </c:pt>
                <c:pt idx="4">
                  <c:v>0.97400000000000053</c:v>
                </c:pt>
              </c:numCache>
            </c:numRef>
          </c:val>
          <c:extLst>
            <c:ext xmlns:c16="http://schemas.microsoft.com/office/drawing/2014/chart" uri="{C3380CC4-5D6E-409C-BE32-E72D297353CC}">
              <c16:uniqueId val="{00000004-5E4E-4A8E-83F7-851F45C4B87D}"/>
            </c:ext>
          </c:extLst>
        </c:ser>
        <c:ser>
          <c:idx val="0"/>
          <c:order val="1"/>
          <c:tx>
            <c:strRef>
              <c:f>'диаграмма жак'!$P$15</c:f>
              <c:strCache>
                <c:ptCount val="1"/>
                <c:pt idx="0">
                  <c:v>Сапаттык жетишүү, %</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dLbl>
              <c:idx val="0"/>
              <c:layout>
                <c:manualLayout>
                  <c:x val="2.4602985232906487E-3"/>
                  <c:y val="-3.410730646385667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E4E-4A8E-83F7-851F45C4B87D}"/>
                </c:ext>
              </c:extLst>
            </c:dLbl>
            <c:dLbl>
              <c:idx val="1"/>
              <c:layout>
                <c:manualLayout>
                  <c:x val="1.1887228806651769E-2"/>
                  <c:y val="1.10345006892677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E4E-4A8E-83F7-851F45C4B87D}"/>
                </c:ext>
              </c:extLst>
            </c:dLbl>
            <c:dLbl>
              <c:idx val="2"/>
              <c:layout>
                <c:manualLayout>
                  <c:x val="3.0299242897668172E-7"/>
                  <c:y val="-3.143388597211688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E4E-4A8E-83F7-851F45C4B87D}"/>
                </c:ext>
              </c:extLst>
            </c:dLbl>
            <c:dLbl>
              <c:idx val="3"/>
              <c:layout>
                <c:manualLayout>
                  <c:x val="-4.9198554977675814E-3"/>
                  <c:y val="-3.678160386907723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E4E-4A8E-83F7-851F45C4B87D}"/>
                </c:ext>
              </c:extLst>
            </c:dLbl>
            <c:dLbl>
              <c:idx val="4"/>
              <c:layout>
                <c:manualLayout>
                  <c:x val="1.1544011544011556E-2"/>
                  <c:y val="-7.17810576006248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4E-4A8E-83F7-851F45C4B87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'диаграмма жак'!$M$21:$M$25</c:f>
              <c:strCache>
                <c:ptCount val="5"/>
                <c:pt idx="0">
                  <c:v>2022-2023</c:v>
                </c:pt>
                <c:pt idx="1">
                  <c:v>2021-2022  </c:v>
                </c:pt>
                <c:pt idx="2">
                  <c:v>2020-2021</c:v>
                </c:pt>
                <c:pt idx="3">
                  <c:v>2019-2020 </c:v>
                </c:pt>
                <c:pt idx="4">
                  <c:v>2018-2019</c:v>
                </c:pt>
              </c:strCache>
            </c:strRef>
          </c:cat>
          <c:val>
            <c:numRef>
              <c:f>'диаграмма жак'!$P$22:$P$25</c:f>
              <c:numCache>
                <c:formatCode>0.00%</c:formatCode>
                <c:ptCount val="4"/>
                <c:pt idx="0">
                  <c:v>0.95440000000000003</c:v>
                </c:pt>
                <c:pt idx="1">
                  <c:v>0.95600000000000052</c:v>
                </c:pt>
                <c:pt idx="2">
                  <c:v>0.90700000000000003</c:v>
                </c:pt>
                <c:pt idx="3">
                  <c:v>0.92900000000000005</c:v>
                </c:pt>
              </c:numCache>
            </c:numRef>
          </c:val>
          <c:extLst>
            <c:ext xmlns:c16="http://schemas.microsoft.com/office/drawing/2014/chart" uri="{C3380CC4-5D6E-409C-BE32-E72D297353CC}">
              <c16:uniqueId val="{0000000A-5E4E-4A8E-83F7-851F45C4B87D}"/>
            </c:ext>
          </c:extLst>
        </c:ser>
        <c:dLbls>
          <c:showLegendKey val="0"/>
          <c:showVal val="1"/>
          <c:showCatName val="0"/>
          <c:showSerName val="0"/>
          <c:showPercent val="0"/>
          <c:showBubbleSize val="0"/>
        </c:dLbls>
        <c:gapWidth val="65"/>
        <c:shape val="cylinder"/>
        <c:axId val="241314816"/>
        <c:axId val="241459968"/>
        <c:axId val="0"/>
      </c:bar3DChart>
      <c:catAx>
        <c:axId val="241314816"/>
        <c:scaling>
          <c:orientation val="minMax"/>
        </c:scaling>
        <c:delete val="0"/>
        <c:axPos val="b"/>
        <c:numFmt formatCode="General" sourceLinked="0"/>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1" i="0" u="none" strike="noStrike" kern="1200" cap="all" baseline="0">
                <a:solidFill>
                  <a:srgbClr val="FF0000"/>
                </a:solidFill>
                <a:latin typeface="Times New Roman" panose="02020603050405020304" pitchFamily="18" charset="0"/>
                <a:ea typeface="+mn-ea"/>
                <a:cs typeface="Times New Roman" panose="02020603050405020304" pitchFamily="18" charset="0"/>
              </a:defRPr>
            </a:pPr>
            <a:endParaRPr lang="ru-RU"/>
          </a:p>
        </c:txPr>
        <c:crossAx val="241459968"/>
        <c:crosses val="autoZero"/>
        <c:auto val="0"/>
        <c:lblAlgn val="ctr"/>
        <c:lblOffset val="100"/>
        <c:noMultiLvlLbl val="0"/>
      </c:catAx>
      <c:valAx>
        <c:axId val="241459968"/>
        <c:scaling>
          <c:orientation val="minMax"/>
        </c:scaling>
        <c:delete val="1"/>
        <c:axPos val="l"/>
        <c:numFmt formatCode="0.00%" sourceLinked="1"/>
        <c:majorTickMark val="out"/>
        <c:minorTickMark val="none"/>
        <c:tickLblPos val="nextTo"/>
        <c:crossAx val="241314816"/>
        <c:crosses val="autoZero"/>
        <c:crossBetween val="between"/>
      </c:valAx>
      <c:spPr>
        <a:noFill/>
        <a:ln>
          <a:noFill/>
        </a:ln>
        <a:effectLst/>
      </c:spPr>
    </c:plotArea>
    <c:legend>
      <c:legendPos val="r"/>
      <c:layout>
        <c:manualLayout>
          <c:xMode val="edge"/>
          <c:yMode val="edge"/>
          <c:x val="0.1651032407338244"/>
          <c:y val="0.85935349570924457"/>
          <c:w val="0.55951281615548965"/>
          <c:h val="0.1211313825088214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rgbClr val="660033"/>
                </a:solidFill>
                <a:latin typeface="Times New Roman" panose="02020603050405020304" pitchFamily="18" charset="0"/>
                <a:cs typeface="Times New Roman" panose="02020603050405020304" pitchFamily="18" charset="0"/>
              </a:defRPr>
            </a:pPr>
            <a:r>
              <a:rPr lang="ru-RU" sz="1600" dirty="0" err="1">
                <a:solidFill>
                  <a:srgbClr val="660033"/>
                </a:solidFill>
                <a:latin typeface="Times New Roman" panose="02020603050405020304" pitchFamily="18" charset="0"/>
                <a:cs typeface="Times New Roman" panose="02020603050405020304" pitchFamily="18" charset="0"/>
              </a:rPr>
              <a:t>Окуу</a:t>
            </a:r>
            <a:r>
              <a:rPr lang="ru-RU" sz="1600" dirty="0">
                <a:solidFill>
                  <a:srgbClr val="660033"/>
                </a:solidFill>
                <a:latin typeface="Times New Roman" panose="02020603050405020304" pitchFamily="18" charset="0"/>
                <a:cs typeface="Times New Roman" panose="02020603050405020304" pitchFamily="18" charset="0"/>
              </a:rPr>
              <a:t> </a:t>
            </a:r>
            <a:r>
              <a:rPr lang="ru-RU" sz="1600" dirty="0" err="1">
                <a:solidFill>
                  <a:srgbClr val="660033"/>
                </a:solidFill>
                <a:latin typeface="Times New Roman" panose="02020603050405020304" pitchFamily="18" charset="0"/>
                <a:cs typeface="Times New Roman" panose="02020603050405020304" pitchFamily="18" charset="0"/>
              </a:rPr>
              <a:t>жылдарына</a:t>
            </a:r>
            <a:r>
              <a:rPr lang="ru-RU" sz="1600" dirty="0">
                <a:solidFill>
                  <a:srgbClr val="660033"/>
                </a:solidFill>
                <a:latin typeface="Times New Roman" panose="02020603050405020304" pitchFamily="18" charset="0"/>
                <a:cs typeface="Times New Roman" panose="02020603050405020304" pitchFamily="18" charset="0"/>
              </a:rPr>
              <a:t> карата </a:t>
            </a:r>
            <a:r>
              <a:rPr lang="ru-RU" sz="1600" dirty="0" err="1">
                <a:solidFill>
                  <a:srgbClr val="660033"/>
                </a:solidFill>
                <a:latin typeface="Times New Roman" panose="02020603050405020304" pitchFamily="18" charset="0"/>
                <a:cs typeface="Times New Roman" panose="02020603050405020304" pitchFamily="18" charset="0"/>
              </a:rPr>
              <a:t>ЖАМУнун</a:t>
            </a:r>
            <a:r>
              <a:rPr lang="ru-RU" sz="1600" dirty="0">
                <a:solidFill>
                  <a:srgbClr val="660033"/>
                </a:solidFill>
                <a:latin typeface="Times New Roman" panose="02020603050405020304" pitchFamily="18" charset="0"/>
                <a:cs typeface="Times New Roman" panose="02020603050405020304" pitchFamily="18" charset="0"/>
              </a:rPr>
              <a:t> </a:t>
            </a:r>
            <a:r>
              <a:rPr lang="ru-RU" sz="1600" dirty="0" err="1">
                <a:solidFill>
                  <a:srgbClr val="660033"/>
                </a:solidFill>
                <a:latin typeface="Times New Roman" panose="02020603050405020304" pitchFamily="18" charset="0"/>
                <a:cs typeface="Times New Roman" panose="02020603050405020304" pitchFamily="18" charset="0"/>
              </a:rPr>
              <a:t>факуьтеттери</a:t>
            </a:r>
            <a:r>
              <a:rPr lang="ru-RU" sz="1600" dirty="0">
                <a:solidFill>
                  <a:srgbClr val="660033"/>
                </a:solidFill>
                <a:latin typeface="Times New Roman" panose="02020603050405020304" pitchFamily="18" charset="0"/>
                <a:cs typeface="Times New Roman" panose="02020603050405020304" pitchFamily="18" charset="0"/>
              </a:rPr>
              <a:t> </a:t>
            </a:r>
            <a:r>
              <a:rPr lang="ru-RU" sz="1600" dirty="0" err="1">
                <a:solidFill>
                  <a:srgbClr val="660033"/>
                </a:solidFill>
                <a:latin typeface="Times New Roman" panose="02020603050405020304" pitchFamily="18" charset="0"/>
                <a:cs typeface="Times New Roman" panose="02020603050405020304" pitchFamily="18" charset="0"/>
              </a:rPr>
              <a:t>боюнча</a:t>
            </a:r>
            <a:r>
              <a:rPr lang="ru-RU" sz="1600" dirty="0">
                <a:solidFill>
                  <a:srgbClr val="660033"/>
                </a:solidFill>
                <a:latin typeface="Times New Roman" panose="02020603050405020304" pitchFamily="18" charset="0"/>
                <a:cs typeface="Times New Roman" panose="02020603050405020304" pitchFamily="18" charset="0"/>
              </a:rPr>
              <a:t> </a:t>
            </a:r>
            <a:r>
              <a:rPr lang="ru-RU" sz="1600" dirty="0" err="1">
                <a:solidFill>
                  <a:srgbClr val="660033"/>
                </a:solidFill>
                <a:latin typeface="Times New Roman" panose="02020603050405020304" pitchFamily="18" charset="0"/>
                <a:cs typeface="Times New Roman" panose="02020603050405020304" pitchFamily="18" charset="0"/>
              </a:rPr>
              <a:t>бүтүрүүчүлөрдун</a:t>
            </a:r>
            <a:r>
              <a:rPr lang="ru-RU" sz="1600" dirty="0">
                <a:solidFill>
                  <a:srgbClr val="660033"/>
                </a:solidFill>
                <a:latin typeface="Times New Roman" panose="02020603050405020304" pitchFamily="18" charset="0"/>
                <a:cs typeface="Times New Roman" panose="02020603050405020304" pitchFamily="18" charset="0"/>
              </a:rPr>
              <a:t> саны</a:t>
            </a:r>
          </a:p>
        </c:rich>
      </c:tx>
      <c:layout/>
      <c:overlay val="0"/>
    </c:title>
    <c:autoTitleDeleted val="0"/>
    <c:view3D>
      <c:rotX val="15"/>
      <c:rotY val="10"/>
      <c:rAngAx val="1"/>
    </c:view3D>
    <c:floor>
      <c:thickness val="0"/>
    </c:floor>
    <c:sideWall>
      <c:thickness val="0"/>
    </c:sideWall>
    <c:backWall>
      <c:thickness val="0"/>
    </c:backWall>
    <c:plotArea>
      <c:layout>
        <c:manualLayout>
          <c:layoutTarget val="inner"/>
          <c:xMode val="edge"/>
          <c:yMode val="edge"/>
          <c:x val="0"/>
          <c:y val="0.11798806479113384"/>
          <c:w val="1"/>
          <c:h val="0.66124923642856848"/>
        </c:manualLayout>
      </c:layout>
      <c:bar3DChart>
        <c:barDir val="col"/>
        <c:grouping val="clustered"/>
        <c:varyColors val="0"/>
        <c:ser>
          <c:idx val="0"/>
          <c:order val="0"/>
          <c:tx>
            <c:v>Күндүзгү</c:v>
          </c:tx>
          <c:invertIfNegative val="0"/>
          <c:dLbls>
            <c:dLbl>
              <c:idx val="0"/>
              <c:layout>
                <c:manualLayout>
                  <c:x val="7.0921985815602974E-3"/>
                  <c:y val="-2.04603580562659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AAD-4490-B433-7E095AA6E2A9}"/>
                </c:ext>
              </c:extLst>
            </c:dLbl>
            <c:dLbl>
              <c:idx val="1"/>
              <c:layout>
                <c:manualLayout>
                  <c:x val="0"/>
                  <c:y val="-3.06905370843990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AAD-4490-B433-7E095AA6E2A9}"/>
                </c:ext>
              </c:extLst>
            </c:dLbl>
            <c:dLbl>
              <c:idx val="2"/>
              <c:layout>
                <c:manualLayout>
                  <c:x val="1.4184397163120564E-2"/>
                  <c:y val="-2.38704177323103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AAD-4490-B433-7E095AA6E2A9}"/>
                </c:ext>
              </c:extLst>
            </c:dLbl>
            <c:dLbl>
              <c:idx val="3"/>
              <c:layout>
                <c:manualLayout>
                  <c:x val="1.4184397163120479E-2"/>
                  <c:y val="-2.72804774083546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AAD-4490-B433-7E095AA6E2A9}"/>
                </c:ext>
              </c:extLst>
            </c:dLbl>
            <c:spPr>
              <a:noFill/>
              <a:ln>
                <a:noFill/>
              </a:ln>
              <a:effectLst/>
            </c:spPr>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'Диагр вуз'!$B$11:$B$15</c:f>
              <c:strCache>
                <c:ptCount val="5"/>
                <c:pt idx="0">
                  <c:v>2022-2023 </c:v>
                </c:pt>
                <c:pt idx="1">
                  <c:v>2021-2022 </c:v>
                </c:pt>
                <c:pt idx="2">
                  <c:v>2020-2021</c:v>
                </c:pt>
                <c:pt idx="3">
                  <c:v>2019-2020</c:v>
                </c:pt>
                <c:pt idx="4">
                  <c:v>2018-2019 </c:v>
                </c:pt>
              </c:strCache>
            </c:strRef>
          </c:cat>
          <c:val>
            <c:numRef>
              <c:f>'Диагр вуз'!$C$11:$C$15</c:f>
              <c:numCache>
                <c:formatCode>General</c:formatCode>
                <c:ptCount val="5"/>
                <c:pt idx="0">
                  <c:v>1152</c:v>
                </c:pt>
                <c:pt idx="1">
                  <c:v>621</c:v>
                </c:pt>
                <c:pt idx="2">
                  <c:v>666</c:v>
                </c:pt>
                <c:pt idx="3">
                  <c:v>621</c:v>
                </c:pt>
                <c:pt idx="4">
                  <c:v>531</c:v>
                </c:pt>
              </c:numCache>
            </c:numRef>
          </c:val>
          <c:extLst>
            <c:ext xmlns:c16="http://schemas.microsoft.com/office/drawing/2014/chart" uri="{C3380CC4-5D6E-409C-BE32-E72D297353CC}">
              <c16:uniqueId val="{00000004-4AAD-4490-B433-7E095AA6E2A9}"/>
            </c:ext>
          </c:extLst>
        </c:ser>
        <c:ser>
          <c:idx val="1"/>
          <c:order val="1"/>
          <c:tx>
            <c:v>ҮББИ</c:v>
          </c:tx>
          <c:invertIfNegative val="0"/>
          <c:dLbls>
            <c:dLbl>
              <c:idx val="0"/>
              <c:layout>
                <c:manualLayout>
                  <c:x val="9.4562647754137027E-3"/>
                  <c:y val="-1.36402387041773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AAD-4490-B433-7E095AA6E2A9}"/>
                </c:ext>
              </c:extLst>
            </c:dLbl>
            <c:dLbl>
              <c:idx val="1"/>
              <c:layout>
                <c:manualLayout>
                  <c:x val="9.4562647754137235E-3"/>
                  <c:y val="-1.36402387041773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AAD-4490-B433-7E095AA6E2A9}"/>
                </c:ext>
              </c:extLst>
            </c:dLbl>
            <c:dLbl>
              <c:idx val="2"/>
              <c:layout>
                <c:manualLayout>
                  <c:x val="1.4184397163120564E-2"/>
                  <c:y val="-6.820119352088662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AAD-4490-B433-7E095AA6E2A9}"/>
                </c:ext>
              </c:extLst>
            </c:dLbl>
            <c:dLbl>
              <c:idx val="3"/>
              <c:layout>
                <c:manualLayout>
                  <c:x val="1.4184397163120564E-2"/>
                  <c:y val="-1.70502983802216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AAD-4490-B433-7E095AA6E2A9}"/>
                </c:ext>
              </c:extLst>
            </c:dLbl>
            <c:spPr>
              <a:noFill/>
              <a:ln>
                <a:noFill/>
              </a:ln>
              <a:effectLst/>
            </c:spPr>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'Диагр вуз'!$B$11:$B$15</c:f>
              <c:strCache>
                <c:ptCount val="5"/>
                <c:pt idx="0">
                  <c:v>2022-2023 </c:v>
                </c:pt>
                <c:pt idx="1">
                  <c:v>2021-2022 </c:v>
                </c:pt>
                <c:pt idx="2">
                  <c:v>2020-2021</c:v>
                </c:pt>
                <c:pt idx="3">
                  <c:v>2019-2020</c:v>
                </c:pt>
                <c:pt idx="4">
                  <c:v>2018-2019 </c:v>
                </c:pt>
              </c:strCache>
            </c:strRef>
          </c:cat>
          <c:val>
            <c:numRef>
              <c:f>'Диагр вуз'!$F$11:$F$15</c:f>
              <c:numCache>
                <c:formatCode>General</c:formatCode>
                <c:ptCount val="5"/>
                <c:pt idx="0">
                  <c:v>380</c:v>
                </c:pt>
                <c:pt idx="1">
                  <c:v>450</c:v>
                </c:pt>
                <c:pt idx="2">
                  <c:v>380</c:v>
                </c:pt>
                <c:pt idx="3">
                  <c:v>450</c:v>
                </c:pt>
                <c:pt idx="4">
                  <c:v>1034</c:v>
                </c:pt>
              </c:numCache>
            </c:numRef>
          </c:val>
          <c:extLst>
            <c:ext xmlns:c16="http://schemas.microsoft.com/office/drawing/2014/chart" uri="{C3380CC4-5D6E-409C-BE32-E72D297353CC}">
              <c16:uniqueId val="{00000009-4AAD-4490-B433-7E095AA6E2A9}"/>
            </c:ext>
          </c:extLst>
        </c:ser>
        <c:dLbls>
          <c:showLegendKey val="0"/>
          <c:showVal val="0"/>
          <c:showCatName val="0"/>
          <c:showSerName val="0"/>
          <c:showPercent val="0"/>
          <c:showBubbleSize val="0"/>
        </c:dLbls>
        <c:gapWidth val="75"/>
        <c:shape val="cylinder"/>
        <c:axId val="241814528"/>
        <c:axId val="241824512"/>
        <c:axId val="0"/>
      </c:bar3DChart>
      <c:catAx>
        <c:axId val="241814528"/>
        <c:scaling>
          <c:orientation val="maxMin"/>
        </c:scaling>
        <c:delete val="0"/>
        <c:axPos val="b"/>
        <c:numFmt formatCode="General" sourceLinked="0"/>
        <c:majorTickMark val="none"/>
        <c:minorTickMark val="none"/>
        <c:tickLblPos val="nextTo"/>
        <c:txPr>
          <a:bodyPr/>
          <a:lstStyle/>
          <a:p>
            <a:pPr>
              <a:defRPr sz="1200" b="1">
                <a:solidFill>
                  <a:srgbClr val="FF0000"/>
                </a:solidFill>
                <a:latin typeface="Times New Roman" panose="02020603050405020304" pitchFamily="18" charset="0"/>
                <a:cs typeface="Times New Roman" panose="02020603050405020304" pitchFamily="18" charset="0"/>
              </a:defRPr>
            </a:pPr>
            <a:endParaRPr lang="ru-RU"/>
          </a:p>
        </c:txPr>
        <c:crossAx val="241824512"/>
        <c:crosses val="autoZero"/>
        <c:auto val="1"/>
        <c:lblAlgn val="ctr"/>
        <c:lblOffset val="100"/>
        <c:noMultiLvlLbl val="0"/>
      </c:catAx>
      <c:valAx>
        <c:axId val="241824512"/>
        <c:scaling>
          <c:orientation val="minMax"/>
        </c:scaling>
        <c:delete val="1"/>
        <c:axPos val="r"/>
        <c:numFmt formatCode="General" sourceLinked="1"/>
        <c:majorTickMark val="none"/>
        <c:minorTickMark val="none"/>
        <c:tickLblPos val="nextTo"/>
        <c:crossAx val="241814528"/>
        <c:crosses val="autoZero"/>
        <c:crossBetween val="between"/>
      </c:valAx>
    </c:plotArea>
    <c:legend>
      <c:legendPos val="b"/>
      <c:layout/>
      <c:overlay val="0"/>
      <c:txPr>
        <a:bodyPr/>
        <a:lstStyle/>
        <a:p>
          <a:pPr>
            <a:defRPr sz="1100" b="1">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rgbClr val="660033"/>
                </a:solidFill>
                <a:latin typeface="Times New Roman" panose="02020603050405020304" pitchFamily="18" charset="0"/>
                <a:cs typeface="Times New Roman" panose="02020603050405020304" pitchFamily="18" charset="0"/>
              </a:defRPr>
            </a:pPr>
            <a:r>
              <a:rPr lang="ru-RU" sz="1600" dirty="0" err="1">
                <a:solidFill>
                  <a:srgbClr val="660033"/>
                </a:solidFill>
                <a:latin typeface="Times New Roman" panose="02020603050405020304" pitchFamily="18" charset="0"/>
                <a:cs typeface="Times New Roman" panose="02020603050405020304" pitchFamily="18" charset="0"/>
              </a:rPr>
              <a:t>Окуу</a:t>
            </a:r>
            <a:r>
              <a:rPr lang="ru-RU" sz="1600" dirty="0">
                <a:solidFill>
                  <a:srgbClr val="660033"/>
                </a:solidFill>
                <a:latin typeface="Times New Roman" panose="02020603050405020304" pitchFamily="18" charset="0"/>
                <a:cs typeface="Times New Roman" panose="02020603050405020304" pitchFamily="18" charset="0"/>
              </a:rPr>
              <a:t> </a:t>
            </a:r>
            <a:r>
              <a:rPr lang="ru-RU" sz="1600" dirty="0" err="1">
                <a:solidFill>
                  <a:srgbClr val="660033"/>
                </a:solidFill>
                <a:latin typeface="Times New Roman" panose="02020603050405020304" pitchFamily="18" charset="0"/>
                <a:cs typeface="Times New Roman" panose="02020603050405020304" pitchFamily="18" charset="0"/>
              </a:rPr>
              <a:t>жылдарына</a:t>
            </a:r>
            <a:r>
              <a:rPr lang="ru-RU" sz="1600" dirty="0">
                <a:solidFill>
                  <a:srgbClr val="660033"/>
                </a:solidFill>
                <a:latin typeface="Times New Roman" panose="02020603050405020304" pitchFamily="18" charset="0"/>
                <a:cs typeface="Times New Roman" panose="02020603050405020304" pitchFamily="18" charset="0"/>
              </a:rPr>
              <a:t> карата </a:t>
            </a:r>
            <a:r>
              <a:rPr lang="ru-RU" sz="1600" dirty="0" err="1">
                <a:solidFill>
                  <a:srgbClr val="660033"/>
                </a:solidFill>
                <a:latin typeface="Times New Roman" panose="02020603050405020304" pitchFamily="18" charset="0"/>
                <a:cs typeface="Times New Roman" panose="02020603050405020304" pitchFamily="18" charset="0"/>
              </a:rPr>
              <a:t>ЖАМУнун</a:t>
            </a:r>
            <a:r>
              <a:rPr lang="ru-RU" sz="1600" dirty="0">
                <a:solidFill>
                  <a:srgbClr val="660033"/>
                </a:solidFill>
                <a:latin typeface="Times New Roman" panose="02020603050405020304" pitchFamily="18" charset="0"/>
                <a:cs typeface="Times New Roman" panose="02020603050405020304" pitchFamily="18" charset="0"/>
              </a:rPr>
              <a:t> </a:t>
            </a:r>
            <a:r>
              <a:rPr lang="ru-RU" sz="1600" dirty="0" err="1">
                <a:solidFill>
                  <a:srgbClr val="660033"/>
                </a:solidFill>
                <a:latin typeface="Times New Roman" panose="02020603050405020304" pitchFamily="18" charset="0"/>
                <a:cs typeface="Times New Roman" panose="02020603050405020304" pitchFamily="18" charset="0"/>
              </a:rPr>
              <a:t>колледждеринин</a:t>
            </a:r>
            <a:r>
              <a:rPr lang="ru-RU" sz="1600" dirty="0">
                <a:solidFill>
                  <a:srgbClr val="660033"/>
                </a:solidFill>
                <a:latin typeface="Times New Roman" panose="02020603050405020304" pitchFamily="18" charset="0"/>
                <a:cs typeface="Times New Roman" panose="02020603050405020304" pitchFamily="18" charset="0"/>
              </a:rPr>
              <a:t> </a:t>
            </a:r>
            <a:r>
              <a:rPr lang="ru-RU" sz="1600" dirty="0" err="1">
                <a:solidFill>
                  <a:srgbClr val="660033"/>
                </a:solidFill>
                <a:latin typeface="Times New Roman" panose="02020603050405020304" pitchFamily="18" charset="0"/>
                <a:cs typeface="Times New Roman" panose="02020603050405020304" pitchFamily="18" charset="0"/>
              </a:rPr>
              <a:t>бүтүрүүчүлөрүнүн</a:t>
            </a:r>
            <a:r>
              <a:rPr lang="ru-RU" sz="1600" dirty="0">
                <a:solidFill>
                  <a:srgbClr val="660033"/>
                </a:solidFill>
                <a:latin typeface="Times New Roman" panose="02020603050405020304" pitchFamily="18" charset="0"/>
                <a:cs typeface="Times New Roman" panose="02020603050405020304" pitchFamily="18" charset="0"/>
              </a:rPr>
              <a:t> саны</a:t>
            </a:r>
          </a:p>
        </c:rich>
      </c:tx>
      <c:layout>
        <c:manualLayout>
          <c:xMode val="edge"/>
          <c:yMode val="edge"/>
          <c:x val="0.18592833661565342"/>
          <c:y val="1.8961352400481738E-3"/>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
          <c:y val="0.16289014537043087"/>
          <c:w val="1"/>
          <c:h val="0.65224692208231083"/>
        </c:manualLayout>
      </c:layout>
      <c:bar3DChart>
        <c:barDir val="col"/>
        <c:grouping val="clustered"/>
        <c:varyColors val="0"/>
        <c:ser>
          <c:idx val="1"/>
          <c:order val="0"/>
          <c:tx>
            <c:v>Бүтүрүүчүлөрдүн саны</c:v>
          </c:tx>
          <c:spPr>
            <a:solidFill>
              <a:schemeClr val="accent3">
                <a:lumMod val="60000"/>
                <a:lumOff val="40000"/>
              </a:schemeClr>
            </a:solidFill>
            <a:ln w="15875"/>
            <a:effectLst>
              <a:outerShdw blurRad="50800" dist="50800" dir="5400000" algn="ctr" rotWithShape="0">
                <a:schemeClr val="tx2">
                  <a:lumMod val="20000"/>
                  <a:lumOff val="80000"/>
                </a:schemeClr>
              </a:outerShdw>
            </a:effectLst>
            <a:scene3d>
              <a:camera prst="orthographicFront"/>
              <a:lightRig rig="threePt" dir="t"/>
            </a:scene3d>
            <a:sp3d prstMaterial="metal"/>
          </c:spPr>
          <c:invertIfNegative val="0"/>
          <c:dLbls>
            <c:dLbl>
              <c:idx val="0"/>
              <c:layout>
                <c:manualLayout>
                  <c:x val="4.1990689268290504E-3"/>
                  <c:y val="9.2335958005249547E-2"/>
                </c:manualLayout>
              </c:layou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77D-4044-8519-D456BFFEBC73}"/>
                </c:ext>
              </c:extLst>
            </c:dLbl>
            <c:dLbl>
              <c:idx val="1"/>
              <c:layout>
                <c:manualLayout>
                  <c:x val="9.6271138254720081E-3"/>
                  <c:y val="7.7562243971840916E-2"/>
                </c:manualLayout>
              </c:layou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77D-4044-8519-D456BFFEBC73}"/>
                </c:ext>
              </c:extLst>
            </c:dLbl>
            <c:dLbl>
              <c:idx val="2"/>
              <c:layout>
                <c:manualLayout>
                  <c:x val="7.0479294536926534E-3"/>
                  <c:y val="5.2286408124218114E-2"/>
                </c:manualLayout>
              </c:layou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77D-4044-8519-D456BFFEBC73}"/>
                </c:ext>
              </c:extLst>
            </c:dLbl>
            <c:dLbl>
              <c:idx val="3"/>
              <c:layout>
                <c:manualLayout>
                  <c:x val="1.1936012833985699E-2"/>
                  <c:y val="6.6481958446782896E-2"/>
                </c:manualLayout>
              </c:layou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77D-4044-8519-D456BFFEBC73}"/>
                </c:ext>
              </c:extLst>
            </c:dLbl>
            <c:dLbl>
              <c:idx val="4"/>
              <c:layout>
                <c:manualLayout>
                  <c:x val="1.5055158724115154E-2"/>
                  <c:y val="7.7562243971840916E-2"/>
                </c:manualLayout>
              </c:layou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77D-4044-8519-D456BFFEBC73}"/>
                </c:ext>
              </c:extLst>
            </c:dLbl>
            <c:spPr>
              <a:noFill/>
              <a:ln>
                <a:noFill/>
              </a:ln>
              <a:effectLst/>
            </c:spPr>
            <c:txPr>
              <a:bodyPr/>
              <a:lstStyle/>
              <a:p>
                <a:pPr>
                  <a:defRPr sz="1200" b="1">
                    <a:solidFill>
                      <a:schemeClr val="tx1"/>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'диаграмма жак'!$M$28:$M$32</c:f>
              <c:strCache>
                <c:ptCount val="5"/>
                <c:pt idx="0">
                  <c:v>2022-2023</c:v>
                </c:pt>
                <c:pt idx="1">
                  <c:v>2021-2022  </c:v>
                </c:pt>
                <c:pt idx="2">
                  <c:v>2020-2021</c:v>
                </c:pt>
                <c:pt idx="3">
                  <c:v>2019-2020 </c:v>
                </c:pt>
                <c:pt idx="4">
                  <c:v>2018-2019</c:v>
                </c:pt>
              </c:strCache>
            </c:strRef>
          </c:cat>
          <c:val>
            <c:numRef>
              <c:f>'диаграмма жак'!$N$28:$N$32</c:f>
              <c:numCache>
                <c:formatCode>General</c:formatCode>
                <c:ptCount val="5"/>
                <c:pt idx="0">
                  <c:v>727</c:v>
                </c:pt>
                <c:pt idx="1">
                  <c:v>678</c:v>
                </c:pt>
                <c:pt idx="2">
                  <c:v>1026</c:v>
                </c:pt>
                <c:pt idx="3">
                  <c:v>916</c:v>
                </c:pt>
                <c:pt idx="4">
                  <c:v>1018</c:v>
                </c:pt>
              </c:numCache>
            </c:numRef>
          </c:val>
          <c:shape val="cylinder"/>
          <c:extLst>
            <c:ext xmlns:c16="http://schemas.microsoft.com/office/drawing/2014/chart" uri="{C3380CC4-5D6E-409C-BE32-E72D297353CC}">
              <c16:uniqueId val="{00000005-977D-4044-8519-D456BFFEBC73}"/>
            </c:ext>
          </c:extLst>
        </c:ser>
        <c:dLbls>
          <c:showLegendKey val="0"/>
          <c:showVal val="0"/>
          <c:showCatName val="0"/>
          <c:showSerName val="0"/>
          <c:showPercent val="0"/>
          <c:showBubbleSize val="0"/>
        </c:dLbls>
        <c:gapWidth val="106"/>
        <c:gapDepth val="174"/>
        <c:shape val="box"/>
        <c:axId val="241929216"/>
        <c:axId val="241943296"/>
        <c:axId val="0"/>
      </c:bar3DChart>
      <c:catAx>
        <c:axId val="241929216"/>
        <c:scaling>
          <c:orientation val="minMax"/>
        </c:scaling>
        <c:delete val="0"/>
        <c:axPos val="b"/>
        <c:numFmt formatCode="@" sourceLinked="0"/>
        <c:majorTickMark val="out"/>
        <c:minorTickMark val="none"/>
        <c:tickLblPos val="nextTo"/>
        <c:spPr>
          <a:solidFill>
            <a:schemeClr val="tx2">
              <a:lumMod val="20000"/>
              <a:lumOff val="80000"/>
            </a:schemeClr>
          </a:solidFill>
          <a:ln>
            <a:noFill/>
          </a:ln>
          <a:effectLst>
            <a:glow rad="127000">
              <a:schemeClr val="bg1"/>
            </a:glow>
            <a:outerShdw blurRad="50800" dist="38100" dir="18900000" algn="bl" rotWithShape="0">
              <a:prstClr val="black">
                <a:alpha val="40000"/>
              </a:prstClr>
            </a:outerShdw>
          </a:effectLst>
        </c:spPr>
        <c:txPr>
          <a:bodyPr/>
          <a:lstStyle/>
          <a:p>
            <a:pPr>
              <a:defRPr sz="1100" b="1">
                <a:solidFill>
                  <a:srgbClr val="FF0000"/>
                </a:solidFill>
                <a:latin typeface="Times New Roman" panose="02020603050405020304" pitchFamily="18" charset="0"/>
                <a:cs typeface="Times New Roman" panose="02020603050405020304" pitchFamily="18" charset="0"/>
              </a:defRPr>
            </a:pPr>
            <a:endParaRPr lang="ru-RU"/>
          </a:p>
        </c:txPr>
        <c:crossAx val="241943296"/>
        <c:crosses val="autoZero"/>
        <c:auto val="1"/>
        <c:lblAlgn val="ctr"/>
        <c:lblOffset val="100"/>
        <c:noMultiLvlLbl val="0"/>
      </c:catAx>
      <c:valAx>
        <c:axId val="241943296"/>
        <c:scaling>
          <c:orientation val="minMax"/>
        </c:scaling>
        <c:delete val="1"/>
        <c:axPos val="l"/>
        <c:numFmt formatCode="General" sourceLinked="1"/>
        <c:majorTickMark val="out"/>
        <c:minorTickMark val="none"/>
        <c:tickLblPos val="nextTo"/>
        <c:crossAx val="241929216"/>
        <c:crosses val="autoZero"/>
        <c:crossBetween val="between"/>
      </c:valAx>
    </c:plotArea>
    <c:legend>
      <c:legendPos val="r"/>
      <c:layout>
        <c:manualLayout>
          <c:xMode val="edge"/>
          <c:yMode val="edge"/>
          <c:x val="7.6356558809870453E-2"/>
          <c:y val="0.91637957659764691"/>
          <c:w val="0.71423323575606656"/>
          <c:h val="6.8846651152267013E-2"/>
        </c:manualLayout>
      </c:layout>
      <c:overlay val="0"/>
      <c:txPr>
        <a:bodyPr/>
        <a:lstStyle/>
        <a:p>
          <a:pPr>
            <a:defRPr sz="1200" b="1">
              <a:solidFill>
                <a:srgbClr val="7030A0"/>
              </a:solidFill>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ru-RU"/>
              <a:t>ЖАМУ боюнча</a:t>
            </a:r>
          </a:p>
        </c:rich>
      </c:tx>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ru-RU"/>
        </a:p>
      </c:txPr>
    </c:title>
    <c:autoTitleDeleted val="0"/>
    <c:plotArea>
      <c:layout>
        <c:manualLayout>
          <c:layoutTarget val="inner"/>
          <c:xMode val="edge"/>
          <c:yMode val="edge"/>
          <c:x val="1.24031007751938E-2"/>
          <c:y val="0.21443187417664761"/>
          <c:w val="0.97829457364341199"/>
          <c:h val="0.7651338984925744"/>
        </c:manualLayout>
      </c:layout>
      <c:barChart>
        <c:barDir val="col"/>
        <c:grouping val="clustered"/>
        <c:varyColors val="0"/>
        <c:ser>
          <c:idx val="0"/>
          <c:order val="0"/>
          <c:tx>
            <c:strRef>
              <c:f>'Анализ ППС по годам'!$C$11</c:f>
              <c:strCache>
                <c:ptCount val="1"/>
                <c:pt idx="0">
                  <c:v>ЖАМУ б-ча</c:v>
                </c:pt>
              </c:strCache>
            </c:strRef>
          </c:tx>
          <c:spPr>
            <a:gradFill>
              <a:gsLst>
                <a:gs pos="18000">
                  <a:srgbClr val="B4DCFA">
                    <a:tint val="98000"/>
                    <a:shade val="90000"/>
                    <a:satMod val="160000"/>
                    <a:lumMod val="100000"/>
                  </a:srgbClr>
                </a:gs>
                <a:gs pos="60000">
                  <a:srgbClr val="B4DCFA">
                    <a:tint val="95000"/>
                    <a:shade val="100000"/>
                    <a:satMod val="130000"/>
                    <a:lumMod val="130000"/>
                  </a:srgbClr>
                </a:gs>
                <a:gs pos="100000">
                  <a:srgbClr val="B4DCFA">
                    <a:tint val="97000"/>
                    <a:shade val="100000"/>
                    <a:hueMod val="100000"/>
                    <a:satMod val="140000"/>
                    <a:lumMod val="80000"/>
                  </a:srgbClr>
                </a:gs>
              </a:gsLst>
              <a:path path="circle">
                <a:fillToRect l="20000" t="10000" r="20000" b="60000"/>
              </a:path>
            </a:gradFill>
            <a:ln>
              <a:noFill/>
            </a:ln>
            <a:effectLst/>
          </c:spPr>
          <c:invertIfNegative val="0"/>
          <c:dLbls>
            <c:spPr>
              <a:solidFill>
                <a:srgbClr val="4F81BD"/>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cat>
            <c:strRef>
              <c:f>'Анализ ППС по годам'!$D$5:$H$5</c:f>
              <c:strCache>
                <c:ptCount val="5"/>
                <c:pt idx="0">
                  <c:v>2018-2019</c:v>
                </c:pt>
                <c:pt idx="1">
                  <c:v>2019-2020</c:v>
                </c:pt>
                <c:pt idx="2">
                  <c:v>2020-2021</c:v>
                </c:pt>
                <c:pt idx="3">
                  <c:v>2021-2022</c:v>
                </c:pt>
                <c:pt idx="4">
                  <c:v>2022-2023</c:v>
                </c:pt>
              </c:strCache>
            </c:strRef>
          </c:cat>
          <c:val>
            <c:numRef>
              <c:f>'Анализ ППС по годам'!$D$11:$H$11</c:f>
              <c:numCache>
                <c:formatCode>General</c:formatCode>
                <c:ptCount val="5"/>
                <c:pt idx="0">
                  <c:v>29.23</c:v>
                </c:pt>
                <c:pt idx="1">
                  <c:v>33.68</c:v>
                </c:pt>
                <c:pt idx="2">
                  <c:v>37</c:v>
                </c:pt>
                <c:pt idx="3" formatCode="0.00">
                  <c:v>39.74</c:v>
                </c:pt>
                <c:pt idx="4" formatCode="0.00">
                  <c:v>40.160000000000011</c:v>
                </c:pt>
              </c:numCache>
            </c:numRef>
          </c:val>
          <c:extLst>
            <c:ext xmlns:c16="http://schemas.microsoft.com/office/drawing/2014/chart" uri="{C3380CC4-5D6E-409C-BE32-E72D297353CC}">
              <c16:uniqueId val="{00000000-4B1D-4804-B67E-E712A3EA783E}"/>
            </c:ext>
          </c:extLst>
        </c:ser>
        <c:dLbls>
          <c:showLegendKey val="0"/>
          <c:showVal val="0"/>
          <c:showCatName val="0"/>
          <c:showSerName val="0"/>
          <c:showPercent val="0"/>
          <c:showBubbleSize val="0"/>
        </c:dLbls>
        <c:gapWidth val="315"/>
        <c:axId val="92711168"/>
        <c:axId val="216944640"/>
      </c:barChart>
      <c:catAx>
        <c:axId val="92711168"/>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spc="30" baseline="0">
                <a:solidFill>
                  <a:schemeClr val="bg1"/>
                </a:solidFill>
                <a:latin typeface="Times New Roman" panose="02020603050405020304" pitchFamily="18" charset="0"/>
                <a:ea typeface="+mn-ea"/>
                <a:cs typeface="Times New Roman" panose="02020603050405020304" pitchFamily="18" charset="0"/>
              </a:defRPr>
            </a:pPr>
            <a:endParaRPr lang="ru-RU"/>
          </a:p>
        </c:txPr>
        <c:crossAx val="216944640"/>
        <c:crosses val="autoZero"/>
        <c:auto val="1"/>
        <c:lblAlgn val="ctr"/>
        <c:lblOffset val="100"/>
        <c:noMultiLvlLbl val="0"/>
      </c:catAx>
      <c:valAx>
        <c:axId val="216944640"/>
        <c:scaling>
          <c:orientation val="minMax"/>
        </c:scaling>
        <c:delete val="1"/>
        <c:axPos val="l"/>
        <c:majorGridlines>
          <c:spPr>
            <a:ln w="9525" cap="flat" cmpd="sng" algn="ctr">
              <a:solidFill>
                <a:schemeClr val="lt1">
                  <a:alpha val="25000"/>
                </a:schemeClr>
              </a:solidFill>
              <a:round/>
            </a:ln>
            <a:effectLst/>
          </c:spPr>
        </c:majorGridlines>
        <c:numFmt formatCode="General" sourceLinked="1"/>
        <c:majorTickMark val="out"/>
        <c:minorTickMark val="none"/>
        <c:tickLblPos val="nextTo"/>
        <c:crossAx val="92711168"/>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lt1">
          <a:lumMod val="85000"/>
        </a:schemeClr>
      </a:solidFill>
      <a:round/>
    </a:ln>
    <a:effectLst/>
  </c:spPr>
  <c:txPr>
    <a:bodyPr/>
    <a:lstStyle/>
    <a:p>
      <a:pPr>
        <a:defRPr/>
      </a:pPr>
      <a:endParaRPr lang="ru-RU"/>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919983655251915E-2"/>
          <c:y val="5.0925925925925923E-2"/>
          <c:w val="0.95208001634474893"/>
          <c:h val="0.82943678915135499"/>
        </c:manualLayout>
      </c:layout>
      <c:bar3DChart>
        <c:barDir val="col"/>
        <c:grouping val="clustered"/>
        <c:varyColors val="0"/>
        <c:ser>
          <c:idx val="0"/>
          <c:order val="0"/>
          <c:tx>
            <c:strRef>
              <c:f>Лист1!$D$3</c:f>
              <c:strCache>
                <c:ptCount val="1"/>
                <c:pt idx="0">
                  <c:v>Окуу ките-би</c:v>
                </c:pt>
              </c:strCache>
            </c:strRef>
          </c:tx>
          <c:spPr>
            <a:solidFill>
              <a:schemeClr val="accent1"/>
            </a:solidFill>
            <a:ln>
              <a:noFill/>
            </a:ln>
            <a:effectLst/>
            <a:sp3d/>
          </c:spPr>
          <c:invertIfNegative val="0"/>
          <c:cat>
            <c:strRef>
              <c:f>Лист1!$C$4:$C$9</c:f>
              <c:strCache>
                <c:ptCount val="5"/>
                <c:pt idx="0">
                  <c:v>2018-2019</c:v>
                </c:pt>
                <c:pt idx="1">
                  <c:v>2019-2020</c:v>
                </c:pt>
                <c:pt idx="2">
                  <c:v>2020-2021</c:v>
                </c:pt>
                <c:pt idx="3">
                  <c:v>2021-2022</c:v>
                </c:pt>
                <c:pt idx="4">
                  <c:v>2022-2023</c:v>
                </c:pt>
              </c:strCache>
              <c:extLst/>
            </c:strRef>
          </c:cat>
          <c:val>
            <c:numRef>
              <c:f>Лист1!$D$4:$D$9</c:f>
              <c:numCache>
                <c:formatCode>General</c:formatCode>
                <c:ptCount val="5"/>
                <c:pt idx="0">
                  <c:v>2</c:v>
                </c:pt>
                <c:pt idx="1">
                  <c:v>1</c:v>
                </c:pt>
                <c:pt idx="2">
                  <c:v>1</c:v>
                </c:pt>
                <c:pt idx="4">
                  <c:v>3</c:v>
                </c:pt>
              </c:numCache>
              <c:extLst/>
            </c:numRef>
          </c:val>
          <c:extLst>
            <c:ext xmlns:c16="http://schemas.microsoft.com/office/drawing/2014/chart" uri="{C3380CC4-5D6E-409C-BE32-E72D297353CC}">
              <c16:uniqueId val="{00000000-F68D-4AE1-90A4-59CE513C516B}"/>
            </c:ext>
          </c:extLst>
        </c:ser>
        <c:ser>
          <c:idx val="1"/>
          <c:order val="1"/>
          <c:tx>
            <c:strRef>
              <c:f>Лист1!$E$3</c:f>
              <c:strCache>
                <c:ptCount val="1"/>
                <c:pt idx="0">
                  <c:v>Окуу куралы </c:v>
                </c:pt>
              </c:strCache>
            </c:strRef>
          </c:tx>
          <c:spPr>
            <a:solidFill>
              <a:schemeClr val="accent2"/>
            </a:solidFill>
            <a:ln>
              <a:noFill/>
            </a:ln>
            <a:effectLst/>
            <a:sp3d/>
          </c:spPr>
          <c:invertIfNegative val="0"/>
          <c:cat>
            <c:strRef>
              <c:f>Лист1!$C$4:$C$9</c:f>
              <c:strCache>
                <c:ptCount val="5"/>
                <c:pt idx="0">
                  <c:v>2018-2019</c:v>
                </c:pt>
                <c:pt idx="1">
                  <c:v>2019-2020</c:v>
                </c:pt>
                <c:pt idx="2">
                  <c:v>2020-2021</c:v>
                </c:pt>
                <c:pt idx="3">
                  <c:v>2021-2022</c:v>
                </c:pt>
                <c:pt idx="4">
                  <c:v>2022-2023</c:v>
                </c:pt>
              </c:strCache>
              <c:extLst/>
            </c:strRef>
          </c:cat>
          <c:val>
            <c:numRef>
              <c:f>Лист1!$E$4:$E$9</c:f>
              <c:numCache>
                <c:formatCode>General</c:formatCode>
                <c:ptCount val="5"/>
                <c:pt idx="0">
                  <c:v>2</c:v>
                </c:pt>
                <c:pt idx="1">
                  <c:v>3</c:v>
                </c:pt>
                <c:pt idx="2">
                  <c:v>1</c:v>
                </c:pt>
                <c:pt idx="3">
                  <c:v>6</c:v>
                </c:pt>
                <c:pt idx="4">
                  <c:v>2</c:v>
                </c:pt>
              </c:numCache>
              <c:extLst/>
            </c:numRef>
          </c:val>
          <c:extLst>
            <c:ext xmlns:c16="http://schemas.microsoft.com/office/drawing/2014/chart" uri="{C3380CC4-5D6E-409C-BE32-E72D297353CC}">
              <c16:uniqueId val="{00000001-F68D-4AE1-90A4-59CE513C516B}"/>
            </c:ext>
          </c:extLst>
        </c:ser>
        <c:ser>
          <c:idx val="2"/>
          <c:order val="2"/>
          <c:tx>
            <c:strRef>
              <c:f>Лист1!$F$3</c:f>
              <c:strCache>
                <c:ptCount val="1"/>
                <c:pt idx="0">
                  <c:v>Окуу усул-дук колдон-мо</c:v>
                </c:pt>
              </c:strCache>
            </c:strRef>
          </c:tx>
          <c:spPr>
            <a:solidFill>
              <a:schemeClr val="accent3"/>
            </a:solidFill>
            <a:ln>
              <a:noFill/>
            </a:ln>
            <a:effectLst/>
            <a:sp3d/>
          </c:spPr>
          <c:invertIfNegative val="0"/>
          <c:cat>
            <c:strRef>
              <c:f>Лист1!$C$4:$C$9</c:f>
              <c:strCache>
                <c:ptCount val="5"/>
                <c:pt idx="0">
                  <c:v>2018-2019</c:v>
                </c:pt>
                <c:pt idx="1">
                  <c:v>2019-2020</c:v>
                </c:pt>
                <c:pt idx="2">
                  <c:v>2020-2021</c:v>
                </c:pt>
                <c:pt idx="3">
                  <c:v>2021-2022</c:v>
                </c:pt>
                <c:pt idx="4">
                  <c:v>2022-2023</c:v>
                </c:pt>
              </c:strCache>
              <c:extLst/>
            </c:strRef>
          </c:cat>
          <c:val>
            <c:numRef>
              <c:f>Лист1!$F$4:$F$9</c:f>
              <c:numCache>
                <c:formatCode>General</c:formatCode>
                <c:ptCount val="5"/>
                <c:pt idx="0">
                  <c:v>14</c:v>
                </c:pt>
                <c:pt idx="1">
                  <c:v>15</c:v>
                </c:pt>
                <c:pt idx="2">
                  <c:v>5</c:v>
                </c:pt>
                <c:pt idx="3">
                  <c:v>27</c:v>
                </c:pt>
                <c:pt idx="4">
                  <c:v>6</c:v>
                </c:pt>
              </c:numCache>
              <c:extLst/>
            </c:numRef>
          </c:val>
          <c:extLst>
            <c:ext xmlns:c16="http://schemas.microsoft.com/office/drawing/2014/chart" uri="{C3380CC4-5D6E-409C-BE32-E72D297353CC}">
              <c16:uniqueId val="{00000002-F68D-4AE1-90A4-59CE513C516B}"/>
            </c:ext>
          </c:extLst>
        </c:ser>
        <c:ser>
          <c:idx val="3"/>
          <c:order val="3"/>
          <c:tx>
            <c:strRef>
              <c:f>Лист1!$G$3</c:f>
              <c:strCache>
                <c:ptCount val="1"/>
                <c:pt idx="0">
                  <c:v>Окуу усулдук комп-лекс </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Лист1!$C$4:$C$9</c:f>
              <c:strCache>
                <c:ptCount val="5"/>
                <c:pt idx="0">
                  <c:v>2018-2019</c:v>
                </c:pt>
                <c:pt idx="1">
                  <c:v>2019-2020</c:v>
                </c:pt>
                <c:pt idx="2">
                  <c:v>2020-2021</c:v>
                </c:pt>
                <c:pt idx="3">
                  <c:v>2021-2022</c:v>
                </c:pt>
                <c:pt idx="4">
                  <c:v>2022-2023</c:v>
                </c:pt>
              </c:strCache>
              <c:extLst/>
            </c:strRef>
          </c:cat>
          <c:val>
            <c:numRef>
              <c:f>Лист1!$G$4:$G$9</c:f>
              <c:numCache>
                <c:formatCode>General</c:formatCode>
                <c:ptCount val="5"/>
                <c:pt idx="0">
                  <c:v>64</c:v>
                </c:pt>
                <c:pt idx="1">
                  <c:v>58</c:v>
                </c:pt>
                <c:pt idx="2">
                  <c:v>14</c:v>
                </c:pt>
                <c:pt idx="3">
                  <c:v>48</c:v>
                </c:pt>
                <c:pt idx="4">
                  <c:v>33</c:v>
                </c:pt>
              </c:numCache>
              <c:extLst/>
            </c:numRef>
          </c:val>
          <c:extLst>
            <c:ext xmlns:c16="http://schemas.microsoft.com/office/drawing/2014/chart" uri="{C3380CC4-5D6E-409C-BE32-E72D297353CC}">
              <c16:uniqueId val="{00000003-F68D-4AE1-90A4-59CE513C516B}"/>
            </c:ext>
          </c:extLst>
        </c:ser>
        <c:ser>
          <c:idx val="4"/>
          <c:order val="4"/>
          <c:tx>
            <c:strRef>
              <c:f>Лист1!$H$3</c:f>
              <c:strCache>
                <c:ptCount val="1"/>
                <c:pt idx="0">
                  <c:v>Лекциялар жыйнагы </c:v>
                </c:pt>
              </c:strCache>
            </c:strRef>
          </c:tx>
          <c:spPr>
            <a:solidFill>
              <a:schemeClr val="accent5"/>
            </a:solidFill>
            <a:ln>
              <a:noFill/>
            </a:ln>
            <a:effectLst/>
            <a:sp3d/>
          </c:spPr>
          <c:invertIfNegative val="0"/>
          <c:cat>
            <c:strRef>
              <c:f>Лист1!$C$4:$C$9</c:f>
              <c:strCache>
                <c:ptCount val="5"/>
                <c:pt idx="0">
                  <c:v>2018-2019</c:v>
                </c:pt>
                <c:pt idx="1">
                  <c:v>2019-2020</c:v>
                </c:pt>
                <c:pt idx="2">
                  <c:v>2020-2021</c:v>
                </c:pt>
                <c:pt idx="3">
                  <c:v>2021-2022</c:v>
                </c:pt>
                <c:pt idx="4">
                  <c:v>2022-2023</c:v>
                </c:pt>
              </c:strCache>
              <c:extLst/>
            </c:strRef>
          </c:cat>
          <c:val>
            <c:numRef>
              <c:f>Лист1!$H$4:$H$9</c:f>
              <c:numCache>
                <c:formatCode>General</c:formatCode>
                <c:ptCount val="5"/>
                <c:pt idx="0">
                  <c:v>26</c:v>
                </c:pt>
                <c:pt idx="1">
                  <c:v>11</c:v>
                </c:pt>
                <c:pt idx="2">
                  <c:v>1</c:v>
                </c:pt>
                <c:pt idx="3">
                  <c:v>1</c:v>
                </c:pt>
                <c:pt idx="4">
                  <c:v>2</c:v>
                </c:pt>
              </c:numCache>
              <c:extLst/>
            </c:numRef>
          </c:val>
          <c:extLst>
            <c:ext xmlns:c16="http://schemas.microsoft.com/office/drawing/2014/chart" uri="{C3380CC4-5D6E-409C-BE32-E72D297353CC}">
              <c16:uniqueId val="{00000004-F68D-4AE1-90A4-59CE513C516B}"/>
            </c:ext>
          </c:extLst>
        </c:ser>
        <c:ser>
          <c:idx val="5"/>
          <c:order val="5"/>
          <c:tx>
            <c:strRef>
              <c:f>Лист1!$I$3</c:f>
              <c:strCache>
                <c:ptCount val="1"/>
                <c:pt idx="0">
                  <c:v>Сборник, сөздүк </c:v>
                </c:pt>
              </c:strCache>
            </c:strRef>
          </c:tx>
          <c:spPr>
            <a:solidFill>
              <a:schemeClr val="accent6"/>
            </a:solidFill>
            <a:ln>
              <a:noFill/>
            </a:ln>
            <a:effectLst/>
            <a:sp3d/>
          </c:spPr>
          <c:invertIfNegative val="0"/>
          <c:cat>
            <c:strRef>
              <c:f>Лист1!$C$4:$C$9</c:f>
              <c:strCache>
                <c:ptCount val="5"/>
                <c:pt idx="0">
                  <c:v>2018-2019</c:v>
                </c:pt>
                <c:pt idx="1">
                  <c:v>2019-2020</c:v>
                </c:pt>
                <c:pt idx="2">
                  <c:v>2020-2021</c:v>
                </c:pt>
                <c:pt idx="3">
                  <c:v>2021-2022</c:v>
                </c:pt>
                <c:pt idx="4">
                  <c:v>2022-2023</c:v>
                </c:pt>
              </c:strCache>
              <c:extLst/>
            </c:strRef>
          </c:cat>
          <c:val>
            <c:numRef>
              <c:f>Лист1!$I$4:$I$9</c:f>
              <c:numCache>
                <c:formatCode>General</c:formatCode>
                <c:ptCount val="5"/>
                <c:pt idx="0">
                  <c:v>4</c:v>
                </c:pt>
                <c:pt idx="1">
                  <c:v>3</c:v>
                </c:pt>
                <c:pt idx="4">
                  <c:v>1</c:v>
                </c:pt>
              </c:numCache>
              <c:extLst/>
            </c:numRef>
          </c:val>
          <c:extLst>
            <c:ext xmlns:c16="http://schemas.microsoft.com/office/drawing/2014/chart" uri="{C3380CC4-5D6E-409C-BE32-E72D297353CC}">
              <c16:uniqueId val="{00000005-F68D-4AE1-90A4-59CE513C516B}"/>
            </c:ext>
          </c:extLst>
        </c:ser>
        <c:dLbls>
          <c:showLegendKey val="0"/>
          <c:showVal val="0"/>
          <c:showCatName val="0"/>
          <c:showSerName val="0"/>
          <c:showPercent val="0"/>
          <c:showBubbleSize val="0"/>
        </c:dLbls>
        <c:gapWidth val="150"/>
        <c:shape val="box"/>
        <c:axId val="144256384"/>
        <c:axId val="159655040"/>
        <c:axId val="0"/>
        <c:extLst>
          <c:ext xmlns:c15="http://schemas.microsoft.com/office/drawing/2012/chart" uri="{02D57815-91ED-43cb-92C2-25804820EDAC}">
            <c15:filteredBarSeries>
              <c15:ser>
                <c:idx val="6"/>
                <c:order val="6"/>
                <c:tx>
                  <c:strRef>
                    <c:extLst>
                      <c:ext uri="{02D57815-91ED-43cb-92C2-25804820EDAC}">
                        <c15:formulaRef>
                          <c15:sqref>Лист1!$J$3</c15:sqref>
                        </c15:formulaRef>
                      </c:ext>
                    </c:extLst>
                    <c:strCache>
                      <c:ptCount val="1"/>
                      <c:pt idx="0">
                        <c:v>Жалпы </c:v>
                      </c:pt>
                    </c:strCache>
                  </c:strRef>
                </c:tx>
                <c:spPr>
                  <a:solidFill>
                    <a:schemeClr val="accent1">
                      <a:lumMod val="60000"/>
                    </a:schemeClr>
                  </a:solidFill>
                  <a:ln>
                    <a:noFill/>
                  </a:ln>
                  <a:effectLst/>
                  <a:sp3d/>
                </c:spPr>
                <c:invertIfNegative val="0"/>
                <c:cat>
                  <c:strRef>
                    <c:extLst>
                      <c:ext uri="{02D57815-91ED-43cb-92C2-25804820EDAC}">
                        <c15:formulaRef>
                          <c15:sqref>Лист1!$C$4:$C$9</c15:sqref>
                        </c15:formulaRef>
                      </c:ext>
                    </c:extLst>
                    <c:strCache>
                      <c:ptCount val="5"/>
                      <c:pt idx="0">
                        <c:v>2018-2019</c:v>
                      </c:pt>
                      <c:pt idx="1">
                        <c:v>2019-2020</c:v>
                      </c:pt>
                      <c:pt idx="2">
                        <c:v>2020-2021</c:v>
                      </c:pt>
                      <c:pt idx="3">
                        <c:v>2021-2022</c:v>
                      </c:pt>
                      <c:pt idx="4">
                        <c:v>2022-2023</c:v>
                      </c:pt>
                    </c:strCache>
                  </c:strRef>
                </c:cat>
                <c:val>
                  <c:numRef>
                    <c:extLst>
                      <c:ext uri="{02D57815-91ED-43cb-92C2-25804820EDAC}">
                        <c15:formulaRef>
                          <c15:sqref>Лист1!$J$4:$J$9</c15:sqref>
                        </c15:formulaRef>
                      </c:ext>
                    </c:extLst>
                    <c:numCache>
                      <c:formatCode>General</c:formatCode>
                      <c:ptCount val="5"/>
                      <c:pt idx="0">
                        <c:v>98</c:v>
                      </c:pt>
                      <c:pt idx="1">
                        <c:v>91</c:v>
                      </c:pt>
                      <c:pt idx="2">
                        <c:v>22</c:v>
                      </c:pt>
                      <c:pt idx="3">
                        <c:v>82</c:v>
                      </c:pt>
                      <c:pt idx="4">
                        <c:v>47</c:v>
                      </c:pt>
                    </c:numCache>
                  </c:numRef>
                </c:val>
                <c:extLst>
                  <c:ext xmlns:c16="http://schemas.microsoft.com/office/drawing/2014/chart" uri="{C3380CC4-5D6E-409C-BE32-E72D297353CC}">
                    <c16:uniqueId val="{00000006-F68D-4AE1-90A4-59CE513C516B}"/>
                  </c:ext>
                </c:extLst>
              </c15:ser>
            </c15:filteredBarSeries>
          </c:ext>
        </c:extLst>
      </c:bar3DChart>
      <c:catAx>
        <c:axId val="144256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59655040"/>
        <c:crosses val="autoZero"/>
        <c:auto val="1"/>
        <c:lblAlgn val="ctr"/>
        <c:lblOffset val="100"/>
        <c:noMultiLvlLbl val="0"/>
      </c:catAx>
      <c:valAx>
        <c:axId val="159655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44256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ky-KG" sz="1400" b="1" i="0" u="none" strike="noStrike" baseline="0" dirty="0">
                <a:effectLst/>
                <a:latin typeface="Book Antiqua" panose="02040602050305030304" pitchFamily="18" charset="0"/>
              </a:rPr>
              <a:t> </a:t>
            </a:r>
            <a:r>
              <a:rPr lang="ky-KG" sz="1400" b="0" i="0" u="none" strike="noStrike" baseline="0" dirty="0">
                <a:effectLst/>
              </a:rPr>
              <a:t/>
            </a:r>
            <a:br>
              <a:rPr lang="ky-KG" sz="1400" b="0" i="0" u="none" strike="noStrike" baseline="0" dirty="0">
                <a:effectLst/>
              </a:rPr>
            </a:br>
            <a:endParaRPr lang="ru-RU" dirty="0"/>
          </a:p>
        </c:rich>
      </c:tx>
      <c:layout>
        <c:manualLayout>
          <c:xMode val="edge"/>
          <c:yMode val="edge"/>
          <c:x val="0.27101472028226736"/>
          <c:y val="9.787540634193981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3.3924074708052789E-2"/>
          <c:y val="1.6030701361282467E-2"/>
          <c:w val="0.96607592529194719"/>
          <c:h val="0.78335629178887034"/>
        </c:manualLayout>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6596-4E84-9C3B-2266AD069CC1}"/>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6596-4E84-9C3B-2266AD069CC1}"/>
              </c:ext>
            </c:extLst>
          </c:dPt>
          <c:dPt>
            <c:idx val="2"/>
            <c:invertIfNegative val="0"/>
            <c:bubble3D val="0"/>
            <c:spPr>
              <a:solidFill>
                <a:schemeClr val="accent5">
                  <a:lumMod val="75000"/>
                </a:schemeClr>
              </a:solidFill>
              <a:ln>
                <a:noFill/>
              </a:ln>
              <a:effectLst/>
            </c:spPr>
            <c:extLst>
              <c:ext xmlns:c16="http://schemas.microsoft.com/office/drawing/2014/chart" uri="{C3380CC4-5D6E-409C-BE32-E72D297353CC}">
                <c16:uniqueId val="{00000005-6596-4E84-9C3B-2266AD069CC1}"/>
              </c:ext>
            </c:extLst>
          </c:dPt>
          <c:dPt>
            <c:idx val="3"/>
            <c:invertIfNegative val="0"/>
            <c:bubble3D val="0"/>
            <c:spPr>
              <a:solidFill>
                <a:srgbClr val="00B0F0"/>
              </a:solidFill>
              <a:ln>
                <a:noFill/>
              </a:ln>
              <a:effectLst/>
            </c:spPr>
            <c:extLst>
              <c:ext xmlns:c16="http://schemas.microsoft.com/office/drawing/2014/chart" uri="{C3380CC4-5D6E-409C-BE32-E72D297353CC}">
                <c16:uniqueId val="{00000007-6596-4E84-9C3B-2266AD069CC1}"/>
              </c:ext>
            </c:extLst>
          </c:dPt>
          <c:dLbls>
            <c:dLbl>
              <c:idx val="0"/>
              <c:layout>
                <c:manualLayout>
                  <c:x val="-2.4922113489417759E-3"/>
                  <c:y val="-0.3157893767434496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596-4E84-9C3B-2266AD069CC1}"/>
                </c:ext>
              </c:extLst>
            </c:dLbl>
            <c:dLbl>
              <c:idx val="1"/>
              <c:layout>
                <c:manualLayout>
                  <c:x val="-7.4766340468253208E-3"/>
                  <c:y val="-0.2884989367779663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596-4E84-9C3B-2266AD069CC1}"/>
                </c:ext>
              </c:extLst>
            </c:dLbl>
            <c:dLbl>
              <c:idx val="2"/>
              <c:layout>
                <c:manualLayout>
                  <c:x val="0"/>
                  <c:y val="-0.2807016682163992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596-4E84-9C3B-2266AD069CC1}"/>
                </c:ext>
              </c:extLst>
            </c:dLbl>
            <c:dLbl>
              <c:idx val="3"/>
              <c:layout>
                <c:manualLayout>
                  <c:x val="-9.1380027164660468E-17"/>
                  <c:y val="-0.3079921081818828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596-4E84-9C3B-2266AD069CC1}"/>
                </c:ext>
              </c:extLst>
            </c:dLbl>
            <c:dLbl>
              <c:idx val="4"/>
              <c:layout>
                <c:manualLayout>
                  <c:x val="-2.4922113489419602E-3"/>
                  <c:y val="-0.3976606966398996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596-4E84-9C3B-2266AD069C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Book Antiqua" panose="02040602050305030304" pitchFamily="18" charset="0"/>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Лист1!$F$8:$F$12</c:f>
              <c:strCache>
                <c:ptCount val="5"/>
                <c:pt idx="0">
                  <c:v>2018-2019</c:v>
                </c:pt>
                <c:pt idx="1">
                  <c:v>2019-2020</c:v>
                </c:pt>
                <c:pt idx="2">
                  <c:v>2020-2021</c:v>
                </c:pt>
                <c:pt idx="3">
                  <c:v>2021-2022</c:v>
                </c:pt>
                <c:pt idx="4">
                  <c:v>2022-2023</c:v>
                </c:pt>
              </c:strCache>
            </c:strRef>
          </c:cat>
          <c:val>
            <c:numRef>
              <c:f>Лист1!$G$8:$G$12</c:f>
              <c:numCache>
                <c:formatCode>General</c:formatCode>
                <c:ptCount val="5"/>
                <c:pt idx="0">
                  <c:v>2318</c:v>
                </c:pt>
                <c:pt idx="1">
                  <c:v>2012</c:v>
                </c:pt>
                <c:pt idx="2">
                  <c:v>1798</c:v>
                </c:pt>
                <c:pt idx="3">
                  <c:v>2093</c:v>
                </c:pt>
                <c:pt idx="4">
                  <c:v>3167</c:v>
                </c:pt>
              </c:numCache>
            </c:numRef>
          </c:val>
          <c:extLst>
            <c:ext xmlns:c16="http://schemas.microsoft.com/office/drawing/2014/chart" uri="{C3380CC4-5D6E-409C-BE32-E72D297353CC}">
              <c16:uniqueId val="{00000009-6596-4E84-9C3B-2266AD069CC1}"/>
            </c:ext>
          </c:extLst>
        </c:ser>
        <c:dLbls>
          <c:showLegendKey val="0"/>
          <c:showVal val="1"/>
          <c:showCatName val="0"/>
          <c:showSerName val="0"/>
          <c:showPercent val="0"/>
          <c:showBubbleSize val="0"/>
        </c:dLbls>
        <c:gapWidth val="150"/>
        <c:overlap val="100"/>
        <c:axId val="104646144"/>
        <c:axId val="104647680"/>
      </c:barChart>
      <c:catAx>
        <c:axId val="10464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Book Antiqua" panose="02040602050305030304" pitchFamily="18" charset="0"/>
                <a:ea typeface="+mn-ea"/>
                <a:cs typeface="+mn-cs"/>
              </a:defRPr>
            </a:pPr>
            <a:endParaRPr lang="ru-RU"/>
          </a:p>
        </c:txPr>
        <c:crossAx val="104647680"/>
        <c:crosses val="autoZero"/>
        <c:auto val="1"/>
        <c:lblAlgn val="ctr"/>
        <c:lblOffset val="100"/>
        <c:noMultiLvlLbl val="0"/>
      </c:catAx>
      <c:valAx>
        <c:axId val="104647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04646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r">
              <a:defRPr sz="1600"/>
            </a:pPr>
            <a:r>
              <a:rPr lang="ru-RU" sz="1600">
                <a:latin typeface="Times New Roman" panose="02020603050405020304" pitchFamily="18" charset="0"/>
                <a:cs typeface="Times New Roman" panose="02020603050405020304" pitchFamily="18" charset="0"/>
              </a:rPr>
              <a:t>Катышуунун орточо көрсөткүчү,%</a:t>
            </a:r>
          </a:p>
        </c:rich>
      </c:tx>
      <c:layout>
        <c:manualLayout>
          <c:xMode val="edge"/>
          <c:yMode val="edge"/>
          <c:x val="0.32124411650738"/>
          <c:y val="2.2076435655990153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6.2353455818022832E-3"/>
          <c:y val="0.19432888597258677"/>
          <c:w val="0.98055555555555551"/>
          <c:h val="0.6000277048702245"/>
        </c:manualLayout>
      </c:layout>
      <c:bar3DChart>
        <c:barDir val="col"/>
        <c:grouping val="clustered"/>
        <c:varyColors val="0"/>
        <c:ser>
          <c:idx val="0"/>
          <c:order val="0"/>
          <c:tx>
            <c:strRef>
              <c:f>Лист1!$E$3</c:f>
              <c:strCache>
                <c:ptCount val="1"/>
                <c:pt idx="0">
                  <c:v>Катышуунун орточо көрсөткүчү</c:v>
                </c:pt>
              </c:strCache>
            </c:strRef>
          </c:tx>
          <c:invertIfNegative val="0"/>
          <c:dPt>
            <c:idx val="0"/>
            <c:invertIfNegative val="0"/>
            <c:bubble3D val="0"/>
            <c:spPr>
              <a:gradFill>
                <a:gsLst>
                  <a:gs pos="0">
                    <a:srgbClr val="000082"/>
                  </a:gs>
                  <a:gs pos="30000">
                    <a:srgbClr val="66008F"/>
                  </a:gs>
                  <a:gs pos="64999">
                    <a:srgbClr val="BA0066"/>
                  </a:gs>
                  <a:gs pos="89999">
                    <a:srgbClr val="FF0000"/>
                  </a:gs>
                  <a:gs pos="100000">
                    <a:srgbClr val="FF8200"/>
                  </a:gs>
                </a:gsLst>
                <a:lin ang="5400000" scaled="0"/>
              </a:gradFill>
            </c:spPr>
            <c:extLst>
              <c:ext xmlns:c16="http://schemas.microsoft.com/office/drawing/2014/chart" uri="{C3380CC4-5D6E-409C-BE32-E72D297353CC}">
                <c16:uniqueId val="{00000001-4CB1-42FF-B47C-4C0DBBD84037}"/>
              </c:ext>
            </c:extLst>
          </c:dPt>
          <c:dPt>
            <c:idx val="1"/>
            <c:invertIfNegative val="0"/>
            <c:bubble3D val="0"/>
            <c:spPr>
              <a:gradFill>
                <a:gsLst>
                  <a:gs pos="0">
                    <a:srgbClr val="5E9EFF"/>
                  </a:gs>
                  <a:gs pos="39999">
                    <a:srgbClr val="85C2FF"/>
                  </a:gs>
                  <a:gs pos="70000">
                    <a:srgbClr val="C4D6EB"/>
                  </a:gs>
                  <a:gs pos="100000">
                    <a:srgbClr val="FFEBFA"/>
                  </a:gs>
                </a:gsLst>
                <a:lin ang="5400000" scaled="0"/>
              </a:gradFill>
            </c:spPr>
            <c:extLst>
              <c:ext xmlns:c16="http://schemas.microsoft.com/office/drawing/2014/chart" uri="{C3380CC4-5D6E-409C-BE32-E72D297353CC}">
                <c16:uniqueId val="{00000003-4CB1-42FF-B47C-4C0DBBD84037}"/>
              </c:ext>
            </c:extLst>
          </c:dPt>
          <c:dPt>
            <c:idx val="2"/>
            <c:invertIfNegative val="0"/>
            <c:bubble3D val="0"/>
            <c:spPr>
              <a:gradFill>
                <a:gsLst>
                  <a:gs pos="0">
                    <a:srgbClr val="DDEBCF"/>
                  </a:gs>
                  <a:gs pos="50000">
                    <a:srgbClr val="9CB86E"/>
                  </a:gs>
                  <a:gs pos="100000">
                    <a:srgbClr val="156B13"/>
                  </a:gs>
                </a:gsLst>
                <a:lin ang="5400000" scaled="0"/>
              </a:gradFill>
            </c:spPr>
            <c:extLst>
              <c:ext xmlns:c16="http://schemas.microsoft.com/office/drawing/2014/chart" uri="{C3380CC4-5D6E-409C-BE32-E72D297353CC}">
                <c16:uniqueId val="{00000005-4CB1-42FF-B47C-4C0DBBD84037}"/>
              </c:ext>
            </c:extLst>
          </c:dPt>
          <c:dPt>
            <c:idx val="3"/>
            <c:invertIfNegative val="0"/>
            <c:bubble3D val="0"/>
            <c:spPr>
              <a:gradFill>
                <a:gsLst>
                  <a:gs pos="0">
                    <a:srgbClr val="D6B19C"/>
                  </a:gs>
                  <a:gs pos="30000">
                    <a:srgbClr val="D49E6C"/>
                  </a:gs>
                  <a:gs pos="70000">
                    <a:srgbClr val="A65528"/>
                  </a:gs>
                  <a:gs pos="100000">
                    <a:srgbClr val="663012"/>
                  </a:gs>
                </a:gsLst>
                <a:lin ang="5400000" scaled="0"/>
              </a:gradFill>
            </c:spPr>
            <c:extLst>
              <c:ext xmlns:c16="http://schemas.microsoft.com/office/drawing/2014/chart" uri="{C3380CC4-5D6E-409C-BE32-E72D297353CC}">
                <c16:uniqueId val="{00000007-4CB1-42FF-B47C-4C0DBBD84037}"/>
              </c:ext>
            </c:extLst>
          </c:dPt>
          <c:dPt>
            <c:idx val="4"/>
            <c:invertIfNegative val="0"/>
            <c:bubble3D val="0"/>
            <c:spPr>
              <a:gradFill>
                <a:gsLst>
                  <a:gs pos="0">
                    <a:srgbClr val="FF3399"/>
                  </a:gs>
                  <a:gs pos="25000">
                    <a:srgbClr val="FF6633"/>
                  </a:gs>
                  <a:gs pos="50000">
                    <a:srgbClr val="FFFF00"/>
                  </a:gs>
                  <a:gs pos="75000">
                    <a:srgbClr val="01A78F"/>
                  </a:gs>
                  <a:gs pos="100000">
                    <a:srgbClr val="3366FF"/>
                  </a:gs>
                </a:gsLst>
                <a:lin ang="5400000" scaled="0"/>
              </a:gradFill>
            </c:spPr>
            <c:extLst>
              <c:ext xmlns:c16="http://schemas.microsoft.com/office/drawing/2014/chart" uri="{C3380CC4-5D6E-409C-BE32-E72D297353CC}">
                <c16:uniqueId val="{00000009-4CB1-42FF-B47C-4C0DBBD84037}"/>
              </c:ext>
            </c:extLst>
          </c:dPt>
          <c:dPt>
            <c:idx val="5"/>
            <c:invertIfNegative val="0"/>
            <c:bubble3D val="0"/>
            <c:sp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c:spPr>
            <c:extLst>
              <c:ext xmlns:c16="http://schemas.microsoft.com/office/drawing/2014/chart" uri="{C3380CC4-5D6E-409C-BE32-E72D297353CC}">
                <c16:uniqueId val="{0000000B-4CB1-42FF-B47C-4C0DBBD84037}"/>
              </c:ext>
            </c:extLst>
          </c:dPt>
          <c:dPt>
            <c:idx val="6"/>
            <c:invertIfNegative val="0"/>
            <c:bubble3D val="0"/>
            <c:spPr>
              <a:blipFill>
                <a:blip xmlns:r="http://schemas.openxmlformats.org/officeDocument/2006/relationships" r:embed="rId2"/>
                <a:tile tx="0" ty="0" sx="100000" sy="100000" flip="none" algn="tl"/>
              </a:blipFill>
            </c:spPr>
            <c:extLst>
              <c:ext xmlns:c16="http://schemas.microsoft.com/office/drawing/2014/chart" uri="{C3380CC4-5D6E-409C-BE32-E72D297353CC}">
                <c16:uniqueId val="{0000000D-4CB1-42FF-B47C-4C0DBBD84037}"/>
              </c:ext>
            </c:extLst>
          </c:dPt>
          <c:dPt>
            <c:idx val="7"/>
            <c:invertIfNegative val="0"/>
            <c:bubble3D val="0"/>
            <c:spPr>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c:spPr>
            <c:extLst>
              <c:ext xmlns:c16="http://schemas.microsoft.com/office/drawing/2014/chart" uri="{C3380CC4-5D6E-409C-BE32-E72D297353CC}">
                <c16:uniqueId val="{0000000F-4CB1-42FF-B47C-4C0DBBD84037}"/>
              </c:ext>
            </c:extLst>
          </c:dPt>
          <c:dPt>
            <c:idx val="8"/>
            <c:invertIfNegative val="0"/>
            <c:bubble3D val="0"/>
            <c:spPr>
              <a:solidFill>
                <a:srgbClr val="FF0000"/>
              </a:solidFill>
            </c:spPr>
            <c:extLst>
              <c:ext xmlns:c16="http://schemas.microsoft.com/office/drawing/2014/chart" uri="{C3380CC4-5D6E-409C-BE32-E72D297353CC}">
                <c16:uniqueId val="{00000011-4CB1-42FF-B47C-4C0DBBD84037}"/>
              </c:ext>
            </c:extLst>
          </c:dPt>
          <c:dLbls>
            <c:dLbl>
              <c:idx val="0"/>
              <c:numFmt formatCode="#,##0.00" sourceLinked="0"/>
              <c:spPr>
                <a:noFill/>
              </c:spPr>
              <c:txPr>
                <a:bodyPr/>
                <a:lstStyle/>
                <a:p>
                  <a:pPr>
                    <a:defRPr sz="18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extLst>
                <c:ext xmlns:c16="http://schemas.microsoft.com/office/drawing/2014/chart" uri="{C3380CC4-5D6E-409C-BE32-E72D297353CC}">
                  <c16:uniqueId val="{00000001-4CB1-42FF-B47C-4C0DBBD84037}"/>
                </c:ext>
              </c:extLst>
            </c:dLbl>
            <c:spPr>
              <a:noFill/>
              <a:ln>
                <a:noFill/>
              </a:ln>
              <a:effectLst/>
            </c:spPr>
            <c:txPr>
              <a:bodyPr/>
              <a:lstStyle/>
              <a:p>
                <a:pPr>
                  <a:defRPr sz="18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Лист1!$B$5:$B$13</c:f>
              <c:strCache>
                <c:ptCount val="9"/>
                <c:pt idx="0">
                  <c:v>ЭЮФ</c:v>
                </c:pt>
                <c:pt idx="1">
                  <c:v>ФФ</c:v>
                </c:pt>
                <c:pt idx="2">
                  <c:v>ТТФ</c:v>
                </c:pt>
                <c:pt idx="3">
                  <c:v>ПМТФ</c:v>
                </c:pt>
                <c:pt idx="4">
                  <c:v>МФ</c:v>
                </c:pt>
                <c:pt idx="5">
                  <c:v>УББИ</c:v>
                </c:pt>
                <c:pt idx="6">
                  <c:v>МК</c:v>
                </c:pt>
                <c:pt idx="7">
                  <c:v>ЖАК</c:v>
                </c:pt>
                <c:pt idx="8">
                  <c:v>Жалпы:</c:v>
                </c:pt>
              </c:strCache>
            </c:strRef>
          </c:cat>
          <c:val>
            <c:numRef>
              <c:f>Лист1!$F$5:$F$13</c:f>
              <c:numCache>
                <c:formatCode>0.00</c:formatCode>
                <c:ptCount val="9"/>
                <c:pt idx="0">
                  <c:v>80.599999999999994</c:v>
                </c:pt>
                <c:pt idx="1">
                  <c:v>76.8</c:v>
                </c:pt>
                <c:pt idx="2">
                  <c:v>75.599999999999994</c:v>
                </c:pt>
                <c:pt idx="3">
                  <c:v>72.599999999999994</c:v>
                </c:pt>
                <c:pt idx="4">
                  <c:v>87.038258575197887</c:v>
                </c:pt>
                <c:pt idx="5">
                  <c:v>77.114427860696509</c:v>
                </c:pt>
                <c:pt idx="6">
                  <c:v>55.7</c:v>
                </c:pt>
                <c:pt idx="7">
                  <c:v>86.3</c:v>
                </c:pt>
                <c:pt idx="8">
                  <c:v>86.110212444732085</c:v>
                </c:pt>
              </c:numCache>
            </c:numRef>
          </c:val>
          <c:extLst>
            <c:ext xmlns:c16="http://schemas.microsoft.com/office/drawing/2014/chart" uri="{C3380CC4-5D6E-409C-BE32-E72D297353CC}">
              <c16:uniqueId val="{00000012-4CB1-42FF-B47C-4C0DBBD84037}"/>
            </c:ext>
          </c:extLst>
        </c:ser>
        <c:dLbls>
          <c:showLegendKey val="0"/>
          <c:showVal val="0"/>
          <c:showCatName val="0"/>
          <c:showSerName val="0"/>
          <c:showPercent val="0"/>
          <c:showBubbleSize val="0"/>
        </c:dLbls>
        <c:gapWidth val="150"/>
        <c:shape val="cylinder"/>
        <c:axId val="217372544"/>
        <c:axId val="217374080"/>
        <c:axId val="0"/>
      </c:bar3DChart>
      <c:catAx>
        <c:axId val="217372544"/>
        <c:scaling>
          <c:orientation val="minMax"/>
        </c:scaling>
        <c:delete val="0"/>
        <c:axPos val="b"/>
        <c:numFmt formatCode="General" sourceLinked="0"/>
        <c:majorTickMark val="out"/>
        <c:minorTickMark val="none"/>
        <c:tickLblPos val="nextTo"/>
        <c:spPr>
          <a:noFill/>
          <a:ln>
            <a:solidFill>
              <a:schemeClr val="accent1"/>
            </a:solidFill>
          </a:ln>
        </c:spPr>
        <c:txPr>
          <a:bodyPr/>
          <a:lstStyle/>
          <a:p>
            <a:pPr>
              <a:defRPr sz="1800" b="1">
                <a:solidFill>
                  <a:srgbClr val="FF0000"/>
                </a:solidFill>
                <a:latin typeface="Times New Roman" panose="02020603050405020304" pitchFamily="18" charset="0"/>
                <a:cs typeface="Times New Roman" panose="02020603050405020304" pitchFamily="18" charset="0"/>
              </a:defRPr>
            </a:pPr>
            <a:endParaRPr lang="ru-RU"/>
          </a:p>
        </c:txPr>
        <c:crossAx val="217374080"/>
        <c:crosses val="autoZero"/>
        <c:auto val="1"/>
        <c:lblAlgn val="ctr"/>
        <c:lblOffset val="100"/>
        <c:noMultiLvlLbl val="0"/>
      </c:catAx>
      <c:valAx>
        <c:axId val="217374080"/>
        <c:scaling>
          <c:orientation val="minMax"/>
        </c:scaling>
        <c:delete val="1"/>
        <c:axPos val="l"/>
        <c:numFmt formatCode="0.00" sourceLinked="1"/>
        <c:majorTickMark val="out"/>
        <c:minorTickMark val="none"/>
        <c:tickLblPos val="nextTo"/>
        <c:crossAx val="217372544"/>
        <c:crosses val="autoZero"/>
        <c:crossBetween val="between"/>
      </c:valAx>
    </c:plotArea>
    <c:plotVisOnly val="1"/>
    <c:dispBlanksAs val="gap"/>
    <c:showDLblsOverMax val="0"/>
  </c:chart>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ru-RU" sz="1800"/>
              <a:t> Жылдык орточо көрсөткүч, %</a:t>
            </a:r>
          </a:p>
        </c:rich>
      </c:tx>
      <c:layout>
        <c:manualLayout>
          <c:xMode val="edge"/>
          <c:yMode val="edge"/>
          <c:x val="0.19342366579177603"/>
          <c:y val="9.2592592592592778E-3"/>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3333333333333367E-3"/>
          <c:y val="0.13877333041703147"/>
          <c:w val="0.98055555555555551"/>
          <c:h val="0.75651173811606887"/>
        </c:manualLayout>
      </c:layout>
      <c:bar3DChart>
        <c:barDir val="col"/>
        <c:grouping val="clustered"/>
        <c:varyColors val="0"/>
        <c:ser>
          <c:idx val="2"/>
          <c:order val="0"/>
          <c:tx>
            <c:strRef>
              <c:f>Лист1!$G$4</c:f>
              <c:strCache>
                <c:ptCount val="1"/>
                <c:pt idx="0">
                  <c:v> Жылдык орточо көрсөткүч</c:v>
                </c:pt>
              </c:strCache>
            </c:strRef>
          </c:tx>
          <c:spPr>
            <a:solidFill>
              <a:schemeClr val="accent1"/>
            </a:solidFill>
          </c:spPr>
          <c:invertIfNegative val="0"/>
          <c:dPt>
            <c:idx val="1"/>
            <c:invertIfNegative val="0"/>
            <c:bubble3D val="0"/>
            <c:spPr>
              <a:solidFill>
                <a:srgbClr val="92D050"/>
              </a:solidFill>
            </c:spPr>
            <c:extLst>
              <c:ext xmlns:c16="http://schemas.microsoft.com/office/drawing/2014/chart" uri="{C3380CC4-5D6E-409C-BE32-E72D297353CC}">
                <c16:uniqueId val="{00000001-C587-4526-AE22-B6D0ADEB4C28}"/>
              </c:ext>
            </c:extLst>
          </c:dPt>
          <c:dPt>
            <c:idx val="2"/>
            <c:invertIfNegative val="0"/>
            <c:bubble3D val="0"/>
            <c:spPr>
              <a:solidFill>
                <a:srgbClr val="7030A0"/>
              </a:solidFill>
            </c:spPr>
            <c:extLst>
              <c:ext xmlns:c16="http://schemas.microsoft.com/office/drawing/2014/chart" uri="{C3380CC4-5D6E-409C-BE32-E72D297353CC}">
                <c16:uniqueId val="{00000003-C587-4526-AE22-B6D0ADEB4C28}"/>
              </c:ext>
            </c:extLst>
          </c:dPt>
          <c:dPt>
            <c:idx val="3"/>
            <c:invertIfNegative val="0"/>
            <c:bubble3D val="0"/>
            <c:spPr>
              <a:solidFill>
                <a:schemeClr val="accent2">
                  <a:lumMod val="75000"/>
                </a:schemeClr>
              </a:solidFill>
            </c:spPr>
            <c:extLst>
              <c:ext xmlns:c16="http://schemas.microsoft.com/office/drawing/2014/chart" uri="{C3380CC4-5D6E-409C-BE32-E72D297353CC}">
                <c16:uniqueId val="{00000005-C587-4526-AE22-B6D0ADEB4C28}"/>
              </c:ext>
            </c:extLst>
          </c:dPt>
          <c:dPt>
            <c:idx val="4"/>
            <c:invertIfNegative val="0"/>
            <c:bubble3D val="0"/>
            <c:spPr>
              <a:solidFill>
                <a:srgbClr val="FFFF00"/>
              </a:solidFill>
            </c:spPr>
            <c:extLst>
              <c:ext xmlns:c16="http://schemas.microsoft.com/office/drawing/2014/chart" uri="{C3380CC4-5D6E-409C-BE32-E72D297353CC}">
                <c16:uniqueId val="{00000007-C587-4526-AE22-B6D0ADEB4C28}"/>
              </c:ext>
            </c:extLst>
          </c:dPt>
          <c:dPt>
            <c:idx val="5"/>
            <c:invertIfNegative val="0"/>
            <c:bubble3D val="0"/>
            <c:spPr>
              <a:solidFill>
                <a:srgbClr val="FF0000"/>
              </a:solidFill>
            </c:spPr>
            <c:extLst>
              <c:ext xmlns:c16="http://schemas.microsoft.com/office/drawing/2014/chart" uri="{C3380CC4-5D6E-409C-BE32-E72D297353CC}">
                <c16:uniqueId val="{00000009-C587-4526-AE22-B6D0ADEB4C28}"/>
              </c:ext>
            </c:extLst>
          </c:dPt>
          <c:dPt>
            <c:idx val="6"/>
            <c:invertIfNegative val="0"/>
            <c:bubble3D val="0"/>
            <c:spPr>
              <a:solidFill>
                <a:schemeClr val="bg2">
                  <a:lumMod val="75000"/>
                </a:schemeClr>
              </a:solidFill>
            </c:spPr>
            <c:extLst>
              <c:ext xmlns:c16="http://schemas.microsoft.com/office/drawing/2014/chart" uri="{C3380CC4-5D6E-409C-BE32-E72D297353CC}">
                <c16:uniqueId val="{0000000B-C587-4526-AE22-B6D0ADEB4C28}"/>
              </c:ext>
            </c:extLst>
          </c:dPt>
          <c:dPt>
            <c:idx val="8"/>
            <c:invertIfNegative val="0"/>
            <c:bubble3D val="0"/>
            <c:spPr>
              <a:solidFill>
                <a:srgbClr val="00B050"/>
              </a:solidFill>
            </c:spPr>
            <c:extLst>
              <c:ext xmlns:c16="http://schemas.microsoft.com/office/drawing/2014/chart" uri="{C3380CC4-5D6E-409C-BE32-E72D297353CC}">
                <c16:uniqueId val="{0000000D-C587-4526-AE22-B6D0ADEB4C28}"/>
              </c:ext>
            </c:extLst>
          </c:dPt>
          <c:dLbls>
            <c:spPr>
              <a:noFill/>
              <a:ln>
                <a:noFill/>
              </a:ln>
              <a:effectLst/>
            </c:spPr>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Лист1!$C$5:$C$13</c:f>
              <c:strCache>
                <c:ptCount val="9"/>
                <c:pt idx="0">
                  <c:v>ФФ</c:v>
                </c:pt>
                <c:pt idx="1">
                  <c:v>ТТФ</c:v>
                </c:pt>
                <c:pt idx="2">
                  <c:v>ПМТФ</c:v>
                </c:pt>
                <c:pt idx="3">
                  <c:v>ЭЮФ</c:v>
                </c:pt>
                <c:pt idx="4">
                  <c:v>МФ</c:v>
                </c:pt>
                <c:pt idx="5">
                  <c:v>ТИПФ</c:v>
                </c:pt>
                <c:pt idx="6">
                  <c:v>МК</c:v>
                </c:pt>
                <c:pt idx="7">
                  <c:v>ЖАК</c:v>
                </c:pt>
                <c:pt idx="8">
                  <c:v>ЖАМУ</c:v>
                </c:pt>
              </c:strCache>
            </c:strRef>
          </c:cat>
          <c:val>
            <c:numRef>
              <c:f>Лист1!$G$5:$G$13</c:f>
              <c:numCache>
                <c:formatCode>0.0</c:formatCode>
                <c:ptCount val="9"/>
                <c:pt idx="0">
                  <c:v>82</c:v>
                </c:pt>
                <c:pt idx="1">
                  <c:v>85.384999999999991</c:v>
                </c:pt>
                <c:pt idx="2">
                  <c:v>84.22999999999999</c:v>
                </c:pt>
                <c:pt idx="3">
                  <c:v>84.154999999999987</c:v>
                </c:pt>
                <c:pt idx="4">
                  <c:v>85.5</c:v>
                </c:pt>
                <c:pt idx="5">
                  <c:v>85.39500000000001</c:v>
                </c:pt>
                <c:pt idx="6">
                  <c:v>84.490000000000023</c:v>
                </c:pt>
                <c:pt idx="7">
                  <c:v>86.5</c:v>
                </c:pt>
                <c:pt idx="8">
                  <c:v>84.706874999999982</c:v>
                </c:pt>
              </c:numCache>
            </c:numRef>
          </c:val>
          <c:extLst>
            <c:ext xmlns:c16="http://schemas.microsoft.com/office/drawing/2014/chart" uri="{C3380CC4-5D6E-409C-BE32-E72D297353CC}">
              <c16:uniqueId val="{0000000E-C587-4526-AE22-B6D0ADEB4C28}"/>
            </c:ext>
          </c:extLst>
        </c:ser>
        <c:dLbls>
          <c:showLegendKey val="0"/>
          <c:showVal val="0"/>
          <c:showCatName val="0"/>
          <c:showSerName val="0"/>
          <c:showPercent val="0"/>
          <c:showBubbleSize val="0"/>
        </c:dLbls>
        <c:gapWidth val="150"/>
        <c:shape val="cylinder"/>
        <c:axId val="218306048"/>
        <c:axId val="218307584"/>
        <c:axId val="0"/>
      </c:bar3DChart>
      <c:catAx>
        <c:axId val="218306048"/>
        <c:scaling>
          <c:orientation val="minMax"/>
        </c:scaling>
        <c:delete val="0"/>
        <c:axPos val="b"/>
        <c:numFmt formatCode="@" sourceLinked="0"/>
        <c:majorTickMark val="out"/>
        <c:minorTickMark val="none"/>
        <c:tickLblPos val="nextTo"/>
        <c:spPr>
          <a:noFill/>
          <a:ln>
            <a:solidFill>
              <a:schemeClr val="accent1"/>
            </a:solidFill>
          </a:ln>
        </c:spPr>
        <c:txPr>
          <a:bodyPr/>
          <a:lstStyle/>
          <a:p>
            <a:pPr>
              <a:defRPr sz="1200" b="1">
                <a:solidFill>
                  <a:srgbClr val="FF0000"/>
                </a:solidFill>
                <a:latin typeface="Times New Roman" panose="02020603050405020304" pitchFamily="18" charset="0"/>
                <a:cs typeface="Times New Roman" panose="02020603050405020304" pitchFamily="18" charset="0"/>
              </a:defRPr>
            </a:pPr>
            <a:endParaRPr lang="ru-RU"/>
          </a:p>
        </c:txPr>
        <c:crossAx val="218307584"/>
        <c:crosses val="autoZero"/>
        <c:auto val="1"/>
        <c:lblAlgn val="ctr"/>
        <c:lblOffset val="100"/>
        <c:noMultiLvlLbl val="0"/>
      </c:catAx>
      <c:valAx>
        <c:axId val="218307584"/>
        <c:scaling>
          <c:orientation val="minMax"/>
        </c:scaling>
        <c:delete val="1"/>
        <c:axPos val="l"/>
        <c:numFmt formatCode="0.0" sourceLinked="1"/>
        <c:majorTickMark val="out"/>
        <c:minorTickMark val="none"/>
        <c:tickLblPos val="nextTo"/>
        <c:crossAx val="218306048"/>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u-RU" sz="1400" b="1">
                <a:latin typeface="Times New Roman" panose="02020603050405020304" pitchFamily="18" charset="0"/>
                <a:cs typeface="Times New Roman" panose="02020603050405020304" pitchFamily="18" charset="0"/>
              </a:rPr>
              <a:t>1-курс. Студенттердин орточо баллы боюнча тайпалардын рейтинги </a:t>
            </a:r>
          </a:p>
        </c:rich>
      </c:tx>
      <c:layout/>
      <c:overlay val="0"/>
      <c:spPr>
        <a:noFill/>
        <a:ln w="25400">
          <a:noFill/>
        </a:ln>
      </c:spPr>
    </c:title>
    <c:autoTitleDeleted val="0"/>
    <c:view3D>
      <c:rotX val="15"/>
      <c:rotY val="20"/>
      <c:depthPercent val="100"/>
      <c:rAngAx val="1"/>
    </c:view3D>
    <c:floor>
      <c:thickness val="0"/>
      <c:spPr>
        <a:solidFill>
          <a:schemeClr val="accent1">
            <a:lumMod val="20000"/>
            <a:lumOff val="80000"/>
          </a:schemeClr>
        </a:solidFill>
        <a:ln w="6350">
          <a:noFill/>
        </a:ln>
      </c:spPr>
    </c:floor>
    <c:sideWall>
      <c:thickness val="0"/>
      <c:spPr>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ln w="25400">
          <a:noFill/>
        </a:ln>
      </c:spPr>
    </c:sideWall>
    <c:backWall>
      <c:thickness val="0"/>
      <c:spPr>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ln w="25400">
          <a:noFill/>
        </a:ln>
      </c:spPr>
    </c:backWall>
    <c:plotArea>
      <c:layout>
        <c:manualLayout>
          <c:layoutTarget val="inner"/>
          <c:xMode val="edge"/>
          <c:yMode val="edge"/>
          <c:x val="6.4536050640728749E-3"/>
          <c:y val="0.22305570369440872"/>
          <c:w val="0.98996881272193882"/>
          <c:h val="0.56446048410615302"/>
        </c:manualLayout>
      </c:layout>
      <c:bar3DChart>
        <c:barDir val="col"/>
        <c:grouping val="clustered"/>
        <c:varyColors val="0"/>
        <c:ser>
          <c:idx val="0"/>
          <c:order val="0"/>
          <c:tx>
            <c:strRef>
              <c:f>'Рейтинг по факуьлтету'!$D$5</c:f>
              <c:strCache>
                <c:ptCount val="1"/>
                <c:pt idx="0">
                  <c:v>Студенттердин тайпадагы орточо баллы</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1-6568-4492-A2F2-AE4B40F48646}"/>
              </c:ext>
            </c:extLst>
          </c:dPt>
          <c:dPt>
            <c:idx val="1"/>
            <c:invertIfNegative val="0"/>
            <c:bubble3D val="0"/>
            <c:spPr>
              <a:solidFill>
                <a:srgbClr val="FFFF00"/>
              </a:solidFill>
            </c:spPr>
            <c:extLst>
              <c:ext xmlns:c16="http://schemas.microsoft.com/office/drawing/2014/chart" uri="{C3380CC4-5D6E-409C-BE32-E72D297353CC}">
                <c16:uniqueId val="{00000003-6568-4492-A2F2-AE4B40F48646}"/>
              </c:ext>
            </c:extLst>
          </c:dPt>
          <c:dPt>
            <c:idx val="2"/>
            <c:invertIfNegative val="0"/>
            <c:bubble3D val="0"/>
            <c:spPr>
              <a:solidFill>
                <a:srgbClr val="FF0000"/>
              </a:solidFill>
            </c:spPr>
            <c:extLst>
              <c:ext xmlns:c16="http://schemas.microsoft.com/office/drawing/2014/chart" uri="{C3380CC4-5D6E-409C-BE32-E72D297353CC}">
                <c16:uniqueId val="{00000005-6568-4492-A2F2-AE4B40F48646}"/>
              </c:ext>
            </c:extLst>
          </c:dPt>
          <c:dPt>
            <c:idx val="3"/>
            <c:invertIfNegative val="0"/>
            <c:bubble3D val="0"/>
            <c:spPr>
              <a:solidFill>
                <a:srgbClr val="00B0F0"/>
              </a:solidFill>
            </c:spPr>
            <c:extLst>
              <c:ext xmlns:c16="http://schemas.microsoft.com/office/drawing/2014/chart" uri="{C3380CC4-5D6E-409C-BE32-E72D297353CC}">
                <c16:uniqueId val="{00000007-6568-4492-A2F2-AE4B40F48646}"/>
              </c:ext>
            </c:extLst>
          </c:dPt>
          <c:dPt>
            <c:idx val="4"/>
            <c:invertIfNegative val="0"/>
            <c:bubble3D val="0"/>
            <c:spPr>
              <a:solidFill>
                <a:schemeClr val="accent5">
                  <a:lumMod val="75000"/>
                </a:schemeClr>
              </a:solidFill>
            </c:spPr>
            <c:extLst>
              <c:ext xmlns:c16="http://schemas.microsoft.com/office/drawing/2014/chart" uri="{C3380CC4-5D6E-409C-BE32-E72D297353CC}">
                <c16:uniqueId val="{00000009-6568-4492-A2F2-AE4B40F48646}"/>
              </c:ext>
            </c:extLst>
          </c:dPt>
          <c:dLbls>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'Рейтинг по факуьлтету'!$B$6:$C$10</c:f>
              <c:multiLvlStrCache>
                <c:ptCount val="5"/>
                <c:lvl>
                  <c:pt idx="0">
                    <c:v>11-тайпа</c:v>
                  </c:pt>
                  <c:pt idx="1">
                    <c:v>11-тайпа</c:v>
                  </c:pt>
                  <c:pt idx="2">
                    <c:v>2-тайпа</c:v>
                  </c:pt>
                  <c:pt idx="3">
                    <c:v>4-тайпа</c:v>
                  </c:pt>
                  <c:pt idx="4">
                    <c:v>18-тайпа</c:v>
                  </c:pt>
                </c:lvl>
                <c:lvl>
                  <c:pt idx="0">
                    <c:v>ФФ</c:v>
                  </c:pt>
                  <c:pt idx="1">
                    <c:v>ПФ</c:v>
                  </c:pt>
                  <c:pt idx="2">
                    <c:v>ЭЮФ</c:v>
                  </c:pt>
                  <c:pt idx="3">
                    <c:v>ТТФ</c:v>
                  </c:pt>
                  <c:pt idx="4">
                    <c:v>МФ</c:v>
                  </c:pt>
                </c:lvl>
              </c:multiLvlStrCache>
            </c:multiLvlStrRef>
          </c:cat>
          <c:val>
            <c:numRef>
              <c:f>'Рейтинг по факуьлтету'!$D$6:$D$10</c:f>
              <c:numCache>
                <c:formatCode>General</c:formatCode>
                <c:ptCount val="5"/>
                <c:pt idx="0">
                  <c:v>75.959999999999994</c:v>
                </c:pt>
                <c:pt idx="1">
                  <c:v>75.400000000000006</c:v>
                </c:pt>
                <c:pt idx="2">
                  <c:v>73.48</c:v>
                </c:pt>
                <c:pt idx="3">
                  <c:v>71.440000000000026</c:v>
                </c:pt>
                <c:pt idx="4">
                  <c:v>49.54</c:v>
                </c:pt>
              </c:numCache>
            </c:numRef>
          </c:val>
          <c:extLst>
            <c:ext xmlns:c16="http://schemas.microsoft.com/office/drawing/2014/chart" uri="{C3380CC4-5D6E-409C-BE32-E72D297353CC}">
              <c16:uniqueId val="{0000000A-6568-4492-A2F2-AE4B40F48646}"/>
            </c:ext>
          </c:extLst>
        </c:ser>
        <c:dLbls>
          <c:showLegendKey val="0"/>
          <c:showVal val="0"/>
          <c:showCatName val="0"/>
          <c:showSerName val="0"/>
          <c:showPercent val="0"/>
          <c:showBubbleSize val="0"/>
        </c:dLbls>
        <c:gapWidth val="150"/>
        <c:shape val="cylinder"/>
        <c:axId val="223239552"/>
        <c:axId val="223253632"/>
        <c:axId val="0"/>
      </c:bar3DChart>
      <c:catAx>
        <c:axId val="223239552"/>
        <c:scaling>
          <c:orientation val="minMax"/>
        </c:scaling>
        <c:delete val="0"/>
        <c:axPos val="b"/>
        <c:numFmt formatCode="General" sourceLinked="1"/>
        <c:majorTickMark val="none"/>
        <c:minorTickMark val="none"/>
        <c:tickLblPos val="nextTo"/>
        <c:spPr>
          <a:ln w="6350">
            <a:noFill/>
          </a:ln>
        </c:spPr>
        <c:txPr>
          <a:bodyPr rot="-60000000" spcFirstLastPara="1" vertOverflow="ellipsis" vert="horz" wrap="square" anchor="ctr" anchorCtr="1"/>
          <a:lstStyle/>
          <a:p>
            <a:pPr>
              <a:defRPr sz="11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ru-RU"/>
          </a:p>
        </c:txPr>
        <c:crossAx val="223253632"/>
        <c:crosses val="autoZero"/>
        <c:auto val="1"/>
        <c:lblAlgn val="ctr"/>
        <c:lblOffset val="100"/>
        <c:noMultiLvlLbl val="0"/>
      </c:catAx>
      <c:valAx>
        <c:axId val="223253632"/>
        <c:scaling>
          <c:orientation val="minMax"/>
        </c:scaling>
        <c:delete val="1"/>
        <c:axPos val="l"/>
        <c:numFmt formatCode="General" sourceLinked="1"/>
        <c:majorTickMark val="out"/>
        <c:minorTickMark val="none"/>
        <c:tickLblPos val="nextTo"/>
        <c:crossAx val="223239552"/>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u-RU" b="1" dirty="0">
                <a:latin typeface="Times New Roman" panose="02020603050405020304" pitchFamily="18" charset="0"/>
                <a:cs typeface="Times New Roman" panose="02020603050405020304" pitchFamily="18" charset="0"/>
              </a:rPr>
              <a:t>2-курс. Студенттердин орточо баллы боюнча </a:t>
            </a:r>
            <a:r>
              <a:rPr lang="ru-RU" b="1" dirty="0" err="1">
                <a:latin typeface="Times New Roman" panose="02020603050405020304" pitchFamily="18" charset="0"/>
                <a:cs typeface="Times New Roman" panose="02020603050405020304" pitchFamily="18" charset="0"/>
              </a:rPr>
              <a:t>тайпалардын</a:t>
            </a:r>
            <a:r>
              <a:rPr lang="ru-RU" b="1" dirty="0">
                <a:latin typeface="Times New Roman" panose="02020603050405020304" pitchFamily="18" charset="0"/>
                <a:cs typeface="Times New Roman" panose="02020603050405020304" pitchFamily="18" charset="0"/>
              </a:rPr>
              <a:t> рейтинги </a:t>
            </a:r>
          </a:p>
        </c:rich>
      </c:tx>
      <c:layout/>
      <c:overlay val="0"/>
      <c:spPr>
        <a:noFill/>
        <a:ln w="25400">
          <a:noFill/>
        </a:ln>
      </c:spPr>
    </c:title>
    <c:autoTitleDeleted val="0"/>
    <c:view3D>
      <c:rotX val="15"/>
      <c:rotY val="20"/>
      <c:depthPercent val="100"/>
      <c:rAngAx val="1"/>
    </c:view3D>
    <c:floor>
      <c:thickness val="0"/>
      <c:spPr>
        <a:solidFill>
          <a:schemeClr val="accent1">
            <a:lumMod val="20000"/>
            <a:lumOff val="80000"/>
          </a:schemeClr>
        </a:solidFill>
        <a:ln w="6350">
          <a:noFill/>
        </a:ln>
      </c:spPr>
    </c:floor>
    <c:sideWall>
      <c:thickness val="0"/>
      <c:spPr>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ln w="25400">
          <a:noFill/>
        </a:ln>
      </c:spPr>
    </c:sideWall>
    <c:backWall>
      <c:thickness val="0"/>
      <c:spPr>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ln w="25400">
          <a:noFill/>
        </a:ln>
      </c:spPr>
    </c:backWall>
    <c:plotArea>
      <c:layout>
        <c:manualLayout>
          <c:layoutTarget val="inner"/>
          <c:xMode val="edge"/>
          <c:yMode val="edge"/>
          <c:x val="2.2022022022022036E-2"/>
          <c:y val="0.21252503048652702"/>
          <c:w val="0.96796796796796736"/>
          <c:h val="0.59561040160687362"/>
        </c:manualLayout>
      </c:layout>
      <c:bar3DChart>
        <c:barDir val="col"/>
        <c:grouping val="clustered"/>
        <c:varyColors val="0"/>
        <c:ser>
          <c:idx val="0"/>
          <c:order val="0"/>
          <c:tx>
            <c:strRef>
              <c:f>'Рейтинг по факуьлтету'!$D$17</c:f>
              <c:strCache>
                <c:ptCount val="1"/>
                <c:pt idx="0">
                  <c:v>Студенттердин тайпадагы орточо баллы</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1-C4D5-499C-8065-2079FF412416}"/>
              </c:ext>
            </c:extLst>
          </c:dPt>
          <c:dPt>
            <c:idx val="1"/>
            <c:invertIfNegative val="0"/>
            <c:bubble3D val="0"/>
            <c:spPr>
              <a:solidFill>
                <a:srgbClr val="FFFF00"/>
              </a:solidFill>
            </c:spPr>
            <c:extLst>
              <c:ext xmlns:c16="http://schemas.microsoft.com/office/drawing/2014/chart" uri="{C3380CC4-5D6E-409C-BE32-E72D297353CC}">
                <c16:uniqueId val="{00000003-C4D5-499C-8065-2079FF412416}"/>
              </c:ext>
            </c:extLst>
          </c:dPt>
          <c:dPt>
            <c:idx val="2"/>
            <c:invertIfNegative val="0"/>
            <c:bubble3D val="0"/>
            <c:spPr>
              <a:solidFill>
                <a:srgbClr val="FF0000"/>
              </a:solidFill>
            </c:spPr>
            <c:extLst>
              <c:ext xmlns:c16="http://schemas.microsoft.com/office/drawing/2014/chart" uri="{C3380CC4-5D6E-409C-BE32-E72D297353CC}">
                <c16:uniqueId val="{00000005-C4D5-499C-8065-2079FF412416}"/>
              </c:ext>
            </c:extLst>
          </c:dPt>
          <c:dPt>
            <c:idx val="3"/>
            <c:invertIfNegative val="0"/>
            <c:bubble3D val="0"/>
            <c:spPr>
              <a:solidFill>
                <a:srgbClr val="00B0F0"/>
              </a:solidFill>
            </c:spPr>
            <c:extLst>
              <c:ext xmlns:c16="http://schemas.microsoft.com/office/drawing/2014/chart" uri="{C3380CC4-5D6E-409C-BE32-E72D297353CC}">
                <c16:uniqueId val="{00000007-C4D5-499C-8065-2079FF412416}"/>
              </c:ext>
            </c:extLst>
          </c:dPt>
          <c:dPt>
            <c:idx val="4"/>
            <c:invertIfNegative val="0"/>
            <c:bubble3D val="0"/>
            <c:spPr>
              <a:solidFill>
                <a:schemeClr val="accent5">
                  <a:lumMod val="75000"/>
                </a:schemeClr>
              </a:solidFill>
            </c:spPr>
            <c:extLst>
              <c:ext xmlns:c16="http://schemas.microsoft.com/office/drawing/2014/chart" uri="{C3380CC4-5D6E-409C-BE32-E72D297353CC}">
                <c16:uniqueId val="{00000009-C4D5-499C-8065-2079FF412416}"/>
              </c:ext>
            </c:extLst>
          </c:dPt>
          <c:dLbls>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'Рейтинг по факуьлтету'!$B$18:$C$22</c:f>
              <c:multiLvlStrCache>
                <c:ptCount val="5"/>
                <c:lvl>
                  <c:pt idx="0">
                    <c:v>3-тайпа</c:v>
                  </c:pt>
                  <c:pt idx="1">
                    <c:v>7-тайпа</c:v>
                  </c:pt>
                  <c:pt idx="2">
                    <c:v>9-тайпа</c:v>
                  </c:pt>
                  <c:pt idx="3">
                    <c:v>4-тайпа</c:v>
                  </c:pt>
                  <c:pt idx="4">
                    <c:v>29-тайпа</c:v>
                  </c:pt>
                </c:lvl>
                <c:lvl>
                  <c:pt idx="0">
                    <c:v>ЭЮФ</c:v>
                  </c:pt>
                  <c:pt idx="1">
                    <c:v>ФФ</c:v>
                  </c:pt>
                  <c:pt idx="2">
                    <c:v>ПФ</c:v>
                  </c:pt>
                  <c:pt idx="3">
                    <c:v>ТТФ</c:v>
                  </c:pt>
                  <c:pt idx="4">
                    <c:v>МФ</c:v>
                  </c:pt>
                </c:lvl>
              </c:multiLvlStrCache>
            </c:multiLvlStrRef>
          </c:cat>
          <c:val>
            <c:numRef>
              <c:f>'Рейтинг по факуьлтету'!$D$18:$D$22</c:f>
              <c:numCache>
                <c:formatCode>General</c:formatCode>
                <c:ptCount val="5"/>
                <c:pt idx="0">
                  <c:v>77.459999999999994</c:v>
                </c:pt>
                <c:pt idx="1">
                  <c:v>73.599999999999994</c:v>
                </c:pt>
                <c:pt idx="2">
                  <c:v>73.400000000000006</c:v>
                </c:pt>
                <c:pt idx="3">
                  <c:v>72.13</c:v>
                </c:pt>
                <c:pt idx="4">
                  <c:v>64.2</c:v>
                </c:pt>
              </c:numCache>
            </c:numRef>
          </c:val>
          <c:extLst>
            <c:ext xmlns:c16="http://schemas.microsoft.com/office/drawing/2014/chart" uri="{C3380CC4-5D6E-409C-BE32-E72D297353CC}">
              <c16:uniqueId val="{0000000A-C4D5-499C-8065-2079FF412416}"/>
            </c:ext>
          </c:extLst>
        </c:ser>
        <c:dLbls>
          <c:showLegendKey val="0"/>
          <c:showVal val="0"/>
          <c:showCatName val="0"/>
          <c:showSerName val="0"/>
          <c:showPercent val="0"/>
          <c:showBubbleSize val="0"/>
        </c:dLbls>
        <c:gapWidth val="258"/>
        <c:gapDepth val="212"/>
        <c:shape val="cylinder"/>
        <c:axId val="223473024"/>
        <c:axId val="223544448"/>
        <c:axId val="0"/>
      </c:bar3DChart>
      <c:catAx>
        <c:axId val="223473024"/>
        <c:scaling>
          <c:orientation val="minMax"/>
        </c:scaling>
        <c:delete val="0"/>
        <c:axPos val="b"/>
        <c:numFmt formatCode="General" sourceLinked="1"/>
        <c:majorTickMark val="none"/>
        <c:minorTickMark val="none"/>
        <c:tickLblPos val="nextTo"/>
        <c:spPr>
          <a:ln w="6350">
            <a:noFill/>
          </a:ln>
        </c:spPr>
        <c:txPr>
          <a:bodyPr rot="-60000000" spcFirstLastPara="1" vertOverflow="ellipsis" vert="horz" wrap="square" anchor="ctr" anchorCtr="1"/>
          <a:lstStyle/>
          <a:p>
            <a:pPr>
              <a:defRPr sz="11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ru-RU"/>
          </a:p>
        </c:txPr>
        <c:crossAx val="223544448"/>
        <c:crosses val="autoZero"/>
        <c:auto val="1"/>
        <c:lblAlgn val="ctr"/>
        <c:lblOffset val="100"/>
        <c:noMultiLvlLbl val="0"/>
      </c:catAx>
      <c:valAx>
        <c:axId val="223544448"/>
        <c:scaling>
          <c:orientation val="minMax"/>
        </c:scaling>
        <c:delete val="1"/>
        <c:axPos val="l"/>
        <c:numFmt formatCode="General" sourceLinked="1"/>
        <c:majorTickMark val="out"/>
        <c:minorTickMark val="none"/>
        <c:tickLblPos val="nextTo"/>
        <c:crossAx val="22347302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ru-RU" b="1">
                <a:latin typeface="Times New Roman" panose="02020603050405020304" pitchFamily="18" charset="0"/>
                <a:cs typeface="Times New Roman" panose="02020603050405020304" pitchFamily="18" charset="0"/>
              </a:rPr>
              <a:t>3-курс. Студенттердин орточо баллы боюнча тайпалардын  рейтинги</a:t>
            </a:r>
          </a:p>
        </c:rich>
      </c:tx>
      <c:layout/>
      <c:overlay val="0"/>
      <c:spPr>
        <a:noFill/>
        <a:ln w="25400">
          <a:noFill/>
        </a:ln>
      </c:spPr>
    </c:title>
    <c:autoTitleDeleted val="0"/>
    <c:view3D>
      <c:rotX val="15"/>
      <c:rotY val="20"/>
      <c:depthPercent val="100"/>
      <c:rAngAx val="1"/>
    </c:view3D>
    <c:floor>
      <c:thickness val="0"/>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a:noFill/>
        </a:ln>
      </c:spPr>
    </c:floor>
    <c:sideWall>
      <c:thickness val="0"/>
      <c:spPr>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c:spPr>
    </c:sideWall>
    <c:backWall>
      <c:thickness val="0"/>
      <c:spPr>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c:spPr>
    </c:backWall>
    <c:plotArea>
      <c:layout>
        <c:manualLayout>
          <c:layoutTarget val="inner"/>
          <c:xMode val="edge"/>
          <c:yMode val="edge"/>
          <c:x val="0"/>
          <c:y val="0.25308134612857491"/>
          <c:w val="0.98033165854268212"/>
          <c:h val="0.57987049979020244"/>
        </c:manualLayout>
      </c:layout>
      <c:bar3DChart>
        <c:barDir val="col"/>
        <c:grouping val="clustered"/>
        <c:varyColors val="0"/>
        <c:ser>
          <c:idx val="0"/>
          <c:order val="0"/>
          <c:tx>
            <c:strRef>
              <c:f>'Рейтинг по факуьлтету'!$D$28</c:f>
              <c:strCache>
                <c:ptCount val="1"/>
                <c:pt idx="0">
                  <c:v>Тайпа боюнча студенттердин  орточо баллы</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1-FE9A-4A23-8DE0-4276261E8C50}"/>
              </c:ext>
            </c:extLst>
          </c:dPt>
          <c:dPt>
            <c:idx val="1"/>
            <c:invertIfNegative val="0"/>
            <c:bubble3D val="0"/>
            <c:spPr>
              <a:solidFill>
                <a:srgbClr val="FFFF00"/>
              </a:solidFill>
            </c:spPr>
            <c:extLst>
              <c:ext xmlns:c16="http://schemas.microsoft.com/office/drawing/2014/chart" uri="{C3380CC4-5D6E-409C-BE32-E72D297353CC}">
                <c16:uniqueId val="{00000003-FE9A-4A23-8DE0-4276261E8C50}"/>
              </c:ext>
            </c:extLst>
          </c:dPt>
          <c:dPt>
            <c:idx val="2"/>
            <c:invertIfNegative val="0"/>
            <c:bubble3D val="0"/>
            <c:spPr>
              <a:solidFill>
                <a:srgbClr val="FF0000"/>
              </a:solidFill>
            </c:spPr>
            <c:extLst>
              <c:ext xmlns:c16="http://schemas.microsoft.com/office/drawing/2014/chart" uri="{C3380CC4-5D6E-409C-BE32-E72D297353CC}">
                <c16:uniqueId val="{00000005-FE9A-4A23-8DE0-4276261E8C50}"/>
              </c:ext>
            </c:extLst>
          </c:dPt>
          <c:dPt>
            <c:idx val="3"/>
            <c:invertIfNegative val="0"/>
            <c:bubble3D val="0"/>
            <c:spPr>
              <a:solidFill>
                <a:srgbClr val="00B0F0"/>
              </a:solidFill>
            </c:spPr>
            <c:extLst>
              <c:ext xmlns:c16="http://schemas.microsoft.com/office/drawing/2014/chart" uri="{C3380CC4-5D6E-409C-BE32-E72D297353CC}">
                <c16:uniqueId val="{00000007-FE9A-4A23-8DE0-4276261E8C50}"/>
              </c:ext>
            </c:extLst>
          </c:dPt>
          <c:dPt>
            <c:idx val="4"/>
            <c:invertIfNegative val="0"/>
            <c:bubble3D val="0"/>
            <c:spPr>
              <a:solidFill>
                <a:schemeClr val="accent5">
                  <a:lumMod val="75000"/>
                </a:schemeClr>
              </a:solidFill>
            </c:spPr>
            <c:extLst>
              <c:ext xmlns:c16="http://schemas.microsoft.com/office/drawing/2014/chart" uri="{C3380CC4-5D6E-409C-BE32-E72D297353CC}">
                <c16:uniqueId val="{00000009-FE9A-4A23-8DE0-4276261E8C50}"/>
              </c:ext>
            </c:extLst>
          </c:dPt>
          <c:dLbls>
            <c:dLbl>
              <c:idx val="0"/>
              <c:layout>
                <c:manualLayout>
                  <c:x val="1.3050570962479609E-2"/>
                  <c:y val="-2.21483942414174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E9A-4A23-8DE0-4276261E8C50}"/>
                </c:ext>
              </c:extLst>
            </c:dLbl>
            <c:dLbl>
              <c:idx val="1"/>
              <c:layout>
                <c:manualLayout>
                  <c:x val="1.0875475802066346E-2"/>
                  <c:y val="-2.21483942414174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E9A-4A23-8DE0-4276261E8C50}"/>
                </c:ext>
              </c:extLst>
            </c:dLbl>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'Рейтинг по факуьлтету'!$B$29:$C$33</c:f>
              <c:multiLvlStrCache>
                <c:ptCount val="5"/>
                <c:lvl>
                  <c:pt idx="0">
                    <c:v>9-тайпа</c:v>
                  </c:pt>
                  <c:pt idx="1">
                    <c:v>3-тайпа</c:v>
                  </c:pt>
                  <c:pt idx="2">
                    <c:v>7-тайпа</c:v>
                  </c:pt>
                  <c:pt idx="3">
                    <c:v>5-тайпа</c:v>
                  </c:pt>
                  <c:pt idx="4">
                    <c:v>32-тайпа</c:v>
                  </c:pt>
                </c:lvl>
                <c:lvl>
                  <c:pt idx="0">
                    <c:v>ПФ</c:v>
                  </c:pt>
                  <c:pt idx="1">
                    <c:v>ЭЮФ</c:v>
                  </c:pt>
                  <c:pt idx="2">
                    <c:v>ФФ</c:v>
                  </c:pt>
                  <c:pt idx="3">
                    <c:v>ТТФ</c:v>
                  </c:pt>
                  <c:pt idx="4">
                    <c:v>МФ</c:v>
                  </c:pt>
                </c:lvl>
              </c:multiLvlStrCache>
            </c:multiLvlStrRef>
          </c:cat>
          <c:val>
            <c:numRef>
              <c:f>'Рейтинг по факуьлтету'!$D$29:$D$33</c:f>
              <c:numCache>
                <c:formatCode>General</c:formatCode>
                <c:ptCount val="5"/>
                <c:pt idx="0">
                  <c:v>83.2</c:v>
                </c:pt>
                <c:pt idx="1">
                  <c:v>82.08</c:v>
                </c:pt>
                <c:pt idx="2">
                  <c:v>80.319999999999993</c:v>
                </c:pt>
                <c:pt idx="3">
                  <c:v>75.940000000000026</c:v>
                </c:pt>
                <c:pt idx="4">
                  <c:v>73</c:v>
                </c:pt>
              </c:numCache>
            </c:numRef>
          </c:val>
          <c:extLst>
            <c:ext xmlns:c16="http://schemas.microsoft.com/office/drawing/2014/chart" uri="{C3380CC4-5D6E-409C-BE32-E72D297353CC}">
              <c16:uniqueId val="{0000000A-FE9A-4A23-8DE0-4276261E8C50}"/>
            </c:ext>
          </c:extLst>
        </c:ser>
        <c:dLbls>
          <c:showLegendKey val="0"/>
          <c:showVal val="0"/>
          <c:showCatName val="0"/>
          <c:showSerName val="0"/>
          <c:showPercent val="0"/>
          <c:showBubbleSize val="0"/>
        </c:dLbls>
        <c:gapWidth val="150"/>
        <c:shape val="cylinder"/>
        <c:axId val="223883264"/>
        <c:axId val="223884800"/>
        <c:axId val="0"/>
      </c:bar3DChart>
      <c:catAx>
        <c:axId val="223883264"/>
        <c:scaling>
          <c:orientation val="minMax"/>
        </c:scaling>
        <c:delete val="0"/>
        <c:axPos val="b"/>
        <c:numFmt formatCode="General" sourceLinked="1"/>
        <c:majorTickMark val="none"/>
        <c:minorTickMark val="none"/>
        <c:tickLblPos val="nextTo"/>
        <c:spPr>
          <a:ln w="6350">
            <a:noFill/>
          </a:ln>
        </c:spPr>
        <c:txPr>
          <a:bodyPr rot="-60000000" spcFirstLastPara="1" vertOverflow="ellipsis" vert="horz" wrap="square" anchor="ctr" anchorCtr="1"/>
          <a:lstStyle/>
          <a:p>
            <a:pPr>
              <a:defRPr sz="11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ru-RU"/>
          </a:p>
        </c:txPr>
        <c:crossAx val="223884800"/>
        <c:crosses val="autoZero"/>
        <c:auto val="1"/>
        <c:lblAlgn val="ctr"/>
        <c:lblOffset val="100"/>
        <c:noMultiLvlLbl val="0"/>
      </c:catAx>
      <c:valAx>
        <c:axId val="223884800"/>
        <c:scaling>
          <c:orientation val="minMax"/>
        </c:scaling>
        <c:delete val="1"/>
        <c:axPos val="l"/>
        <c:numFmt formatCode="General" sourceLinked="1"/>
        <c:majorTickMark val="out"/>
        <c:minorTickMark val="none"/>
        <c:tickLblPos val="nextTo"/>
        <c:crossAx val="22388326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u-RU" sz="1400" b="1" dirty="0">
                <a:latin typeface="Times New Roman" panose="02020603050405020304" pitchFamily="18" charset="0"/>
                <a:cs typeface="Times New Roman" panose="02020603050405020304" pitchFamily="18" charset="0"/>
              </a:rPr>
              <a:t>4</a:t>
            </a:r>
            <a:r>
              <a:rPr lang="ru-RU" sz="1400" b="1" dirty="0" smtClean="0">
                <a:latin typeface="Times New Roman" panose="02020603050405020304" pitchFamily="18" charset="0"/>
                <a:cs typeface="Times New Roman" panose="02020603050405020304" pitchFamily="18" charset="0"/>
              </a:rPr>
              <a:t>-курс</a:t>
            </a:r>
            <a:r>
              <a:rPr lang="ru-RU" sz="1400" b="1" dirty="0">
                <a:latin typeface="Times New Roman" panose="02020603050405020304" pitchFamily="18" charset="0"/>
                <a:cs typeface="Times New Roman" panose="02020603050405020304" pitchFamily="18" charset="0"/>
              </a:rPr>
              <a:t>. Студенттердин орточо баллы боюнча </a:t>
            </a:r>
            <a:r>
              <a:rPr lang="ru-RU" sz="1400" b="1" dirty="0" err="1">
                <a:latin typeface="Times New Roman" panose="02020603050405020304" pitchFamily="18" charset="0"/>
                <a:cs typeface="Times New Roman" panose="02020603050405020304" pitchFamily="18" charset="0"/>
              </a:rPr>
              <a:t>тайпалардын</a:t>
            </a:r>
            <a:r>
              <a:rPr lang="ru-RU" sz="1400" b="1" dirty="0">
                <a:latin typeface="Times New Roman" panose="02020603050405020304" pitchFamily="18" charset="0"/>
                <a:cs typeface="Times New Roman" panose="02020603050405020304" pitchFamily="18" charset="0"/>
              </a:rPr>
              <a:t> рейтинги </a:t>
            </a:r>
          </a:p>
        </c:rich>
      </c:tx>
      <c:layout/>
      <c:overlay val="0"/>
      <c:spPr>
        <a:noFill/>
        <a:ln w="25400">
          <a:noFill/>
        </a:ln>
      </c:spPr>
    </c:title>
    <c:autoTitleDeleted val="0"/>
    <c:view3D>
      <c:rotX val="15"/>
      <c:rotY val="20"/>
      <c:depthPercent val="100"/>
      <c:rAngAx val="1"/>
    </c:view3D>
    <c:floor>
      <c:thickness val="0"/>
      <c:spPr>
        <a:solidFill>
          <a:schemeClr val="accent1">
            <a:lumMod val="20000"/>
            <a:lumOff val="80000"/>
          </a:schemeClr>
        </a:solidFill>
        <a:ln w="6350">
          <a:noFill/>
        </a:ln>
      </c:spPr>
    </c:floor>
    <c:sideWall>
      <c:thickness val="0"/>
      <c:spPr>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ln w="25400">
          <a:noFill/>
        </a:ln>
      </c:spPr>
    </c:sideWall>
    <c:backWall>
      <c:thickness val="0"/>
      <c:spPr>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ln w="25400">
          <a:noFill/>
        </a:ln>
      </c:spPr>
    </c:backWall>
    <c:plotArea>
      <c:layout>
        <c:manualLayout>
          <c:layoutTarget val="inner"/>
          <c:xMode val="edge"/>
          <c:yMode val="edge"/>
          <c:x val="6.4536050640728749E-3"/>
          <c:y val="0.22305570369440872"/>
          <c:w val="0.98996881272193882"/>
          <c:h val="0.56446048410615302"/>
        </c:manualLayout>
      </c:layout>
      <c:bar3DChart>
        <c:barDir val="col"/>
        <c:grouping val="clustered"/>
        <c:varyColors val="0"/>
        <c:ser>
          <c:idx val="0"/>
          <c:order val="0"/>
          <c:tx>
            <c:strRef>
              <c:f>'Рейтинг по факуьлтету'!$D$5</c:f>
              <c:strCache>
                <c:ptCount val="1"/>
                <c:pt idx="0">
                  <c:v>Студенттердин тайпадагы орточо баллы</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1-6568-4492-A2F2-AE4B40F48646}"/>
              </c:ext>
            </c:extLst>
          </c:dPt>
          <c:dPt>
            <c:idx val="1"/>
            <c:invertIfNegative val="0"/>
            <c:bubble3D val="0"/>
            <c:spPr>
              <a:solidFill>
                <a:srgbClr val="FFFF00"/>
              </a:solidFill>
            </c:spPr>
            <c:extLst>
              <c:ext xmlns:c16="http://schemas.microsoft.com/office/drawing/2014/chart" uri="{C3380CC4-5D6E-409C-BE32-E72D297353CC}">
                <c16:uniqueId val="{00000003-6568-4492-A2F2-AE4B40F48646}"/>
              </c:ext>
            </c:extLst>
          </c:dPt>
          <c:dPt>
            <c:idx val="2"/>
            <c:invertIfNegative val="0"/>
            <c:bubble3D val="0"/>
            <c:spPr>
              <a:solidFill>
                <a:srgbClr val="FF0000"/>
              </a:solidFill>
            </c:spPr>
            <c:extLst>
              <c:ext xmlns:c16="http://schemas.microsoft.com/office/drawing/2014/chart" uri="{C3380CC4-5D6E-409C-BE32-E72D297353CC}">
                <c16:uniqueId val="{00000005-6568-4492-A2F2-AE4B40F48646}"/>
              </c:ext>
            </c:extLst>
          </c:dPt>
          <c:dPt>
            <c:idx val="3"/>
            <c:invertIfNegative val="0"/>
            <c:bubble3D val="0"/>
            <c:spPr>
              <a:solidFill>
                <a:srgbClr val="00B0F0"/>
              </a:solidFill>
            </c:spPr>
            <c:extLst>
              <c:ext xmlns:c16="http://schemas.microsoft.com/office/drawing/2014/chart" uri="{C3380CC4-5D6E-409C-BE32-E72D297353CC}">
                <c16:uniqueId val="{00000007-6568-4492-A2F2-AE4B40F48646}"/>
              </c:ext>
            </c:extLst>
          </c:dPt>
          <c:dPt>
            <c:idx val="4"/>
            <c:invertIfNegative val="0"/>
            <c:bubble3D val="0"/>
            <c:spPr>
              <a:solidFill>
                <a:schemeClr val="accent5">
                  <a:lumMod val="75000"/>
                </a:schemeClr>
              </a:solidFill>
            </c:spPr>
            <c:extLst>
              <c:ext xmlns:c16="http://schemas.microsoft.com/office/drawing/2014/chart" uri="{C3380CC4-5D6E-409C-BE32-E72D297353CC}">
                <c16:uniqueId val="{00000009-6568-4492-A2F2-AE4B40F48646}"/>
              </c:ext>
            </c:extLst>
          </c:dPt>
          <c:dLbls>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'Рейтинг по факуьлтету'!$B$6:$C$10</c:f>
              <c:multiLvlStrCache>
                <c:ptCount val="5"/>
                <c:lvl>
                  <c:pt idx="0">
                    <c:v>14-тайпа</c:v>
                  </c:pt>
                  <c:pt idx="1">
                    <c:v>13-тайпа</c:v>
                  </c:pt>
                  <c:pt idx="2">
                    <c:v>19-тайпа</c:v>
                  </c:pt>
                  <c:pt idx="3">
                    <c:v>7-тайпа</c:v>
                  </c:pt>
                  <c:pt idx="4">
                    <c:v>2-тайпа</c:v>
                  </c:pt>
                </c:lvl>
                <c:lvl>
                  <c:pt idx="0">
                    <c:v>ПМТФ</c:v>
                  </c:pt>
                  <c:pt idx="1">
                    <c:v>ФФ</c:v>
                  </c:pt>
                  <c:pt idx="2">
                    <c:v>МФ</c:v>
                  </c:pt>
                  <c:pt idx="3">
                    <c:v>ТТФ</c:v>
                  </c:pt>
                  <c:pt idx="4">
                    <c:v>ЭЮФ</c:v>
                  </c:pt>
                </c:lvl>
              </c:multiLvlStrCache>
            </c:multiLvlStrRef>
          </c:cat>
          <c:val>
            <c:numRef>
              <c:f>'Рейтинг по факуьлтету'!$D$6:$D$10</c:f>
              <c:numCache>
                <c:formatCode>General</c:formatCode>
                <c:ptCount val="5"/>
                <c:pt idx="0">
                  <c:v>54.190000000000012</c:v>
                </c:pt>
                <c:pt idx="1">
                  <c:v>52.56</c:v>
                </c:pt>
                <c:pt idx="2">
                  <c:v>52.08</c:v>
                </c:pt>
                <c:pt idx="3">
                  <c:v>50.46</c:v>
                </c:pt>
                <c:pt idx="4">
                  <c:v>73.48</c:v>
                </c:pt>
              </c:numCache>
            </c:numRef>
          </c:val>
          <c:extLst>
            <c:ext xmlns:c16="http://schemas.microsoft.com/office/drawing/2014/chart" uri="{C3380CC4-5D6E-409C-BE32-E72D297353CC}">
              <c16:uniqueId val="{0000000A-6568-4492-A2F2-AE4B40F48646}"/>
            </c:ext>
          </c:extLst>
        </c:ser>
        <c:dLbls>
          <c:showLegendKey val="0"/>
          <c:showVal val="0"/>
          <c:showCatName val="0"/>
          <c:showSerName val="0"/>
          <c:showPercent val="0"/>
          <c:showBubbleSize val="0"/>
        </c:dLbls>
        <c:gapWidth val="150"/>
        <c:shape val="cylinder"/>
        <c:axId val="234273024"/>
        <c:axId val="234283008"/>
        <c:axId val="0"/>
      </c:bar3DChart>
      <c:catAx>
        <c:axId val="234273024"/>
        <c:scaling>
          <c:orientation val="minMax"/>
        </c:scaling>
        <c:delete val="0"/>
        <c:axPos val="b"/>
        <c:numFmt formatCode="General" sourceLinked="1"/>
        <c:majorTickMark val="none"/>
        <c:minorTickMark val="none"/>
        <c:tickLblPos val="nextTo"/>
        <c:spPr>
          <a:ln w="6350">
            <a:noFill/>
          </a:ln>
        </c:spPr>
        <c:txPr>
          <a:bodyPr rot="-60000000" spcFirstLastPara="1" vertOverflow="ellipsis" vert="horz" wrap="square" anchor="ctr" anchorCtr="1"/>
          <a:lstStyle/>
          <a:p>
            <a:pPr>
              <a:defRPr sz="11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ru-RU"/>
          </a:p>
        </c:txPr>
        <c:crossAx val="234283008"/>
        <c:crosses val="autoZero"/>
        <c:auto val="1"/>
        <c:lblAlgn val="ctr"/>
        <c:lblOffset val="100"/>
        <c:noMultiLvlLbl val="0"/>
      </c:catAx>
      <c:valAx>
        <c:axId val="234283008"/>
        <c:scaling>
          <c:orientation val="minMax"/>
        </c:scaling>
        <c:delete val="1"/>
        <c:axPos val="l"/>
        <c:numFmt formatCode="General" sourceLinked="1"/>
        <c:majorTickMark val="out"/>
        <c:minorTickMark val="none"/>
        <c:tickLblPos val="nextTo"/>
        <c:crossAx val="23427302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u-RU" sz="1400" b="1">
                <a:latin typeface="Times New Roman" panose="02020603050405020304" pitchFamily="18" charset="0"/>
                <a:cs typeface="Times New Roman" panose="02020603050405020304" pitchFamily="18" charset="0"/>
              </a:rPr>
              <a:t>1-курс. Студенттердин орточо баллы боюнча тайпалардын рейтинги </a:t>
            </a:r>
          </a:p>
        </c:rich>
      </c:tx>
      <c:layout/>
      <c:overlay val="0"/>
      <c:spPr>
        <a:noFill/>
        <a:ln w="25400">
          <a:noFill/>
        </a:ln>
      </c:spPr>
    </c:title>
    <c:autoTitleDeleted val="0"/>
    <c:view3D>
      <c:rotX val="15"/>
      <c:rotY val="20"/>
      <c:depthPercent val="100"/>
      <c:rAngAx val="1"/>
    </c:view3D>
    <c:floor>
      <c:thickness val="0"/>
      <c:spPr>
        <a:solidFill>
          <a:schemeClr val="accent1">
            <a:lumMod val="20000"/>
            <a:lumOff val="80000"/>
          </a:schemeClr>
        </a:solidFill>
        <a:ln w="6350">
          <a:noFill/>
        </a:ln>
      </c:spPr>
    </c:floor>
    <c:sideWall>
      <c:thickness val="0"/>
      <c:spPr>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ln w="25400">
          <a:noFill/>
        </a:ln>
      </c:spPr>
    </c:sideWall>
    <c:backWall>
      <c:thickness val="0"/>
      <c:spPr>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ln w="25400">
          <a:noFill/>
        </a:ln>
      </c:spPr>
    </c:backWall>
    <c:plotArea>
      <c:layout>
        <c:manualLayout>
          <c:layoutTarget val="inner"/>
          <c:xMode val="edge"/>
          <c:yMode val="edge"/>
          <c:x val="6.4536050640728749E-3"/>
          <c:y val="0.22305570369440872"/>
          <c:w val="0.98996881272193882"/>
          <c:h val="0.56446048410615302"/>
        </c:manualLayout>
      </c:layout>
      <c:bar3DChart>
        <c:barDir val="col"/>
        <c:grouping val="clustered"/>
        <c:varyColors val="0"/>
        <c:ser>
          <c:idx val="0"/>
          <c:order val="0"/>
          <c:tx>
            <c:strRef>
              <c:f>'Рейтинг по факуьлтету'!$D$5</c:f>
              <c:strCache>
                <c:ptCount val="1"/>
                <c:pt idx="0">
                  <c:v>Студенттердин тайпадагы орточо баллы</c:v>
                </c:pt>
              </c:strCache>
            </c:strRef>
          </c:tx>
          <c:invertIfNegative val="0"/>
          <c:dPt>
            <c:idx val="0"/>
            <c:invertIfNegative val="0"/>
            <c:bubble3D val="0"/>
            <c:spPr>
              <a:solidFill>
                <a:srgbClr val="92D050"/>
              </a:solidFill>
            </c:spPr>
            <c:extLst>
              <c:ext xmlns:c16="http://schemas.microsoft.com/office/drawing/2014/chart" uri="{C3380CC4-5D6E-409C-BE32-E72D297353CC}">
                <c16:uniqueId val="{00000001-6568-4492-A2F2-AE4B40F48646}"/>
              </c:ext>
            </c:extLst>
          </c:dPt>
          <c:dPt>
            <c:idx val="1"/>
            <c:invertIfNegative val="0"/>
            <c:bubble3D val="0"/>
            <c:spPr>
              <a:solidFill>
                <a:srgbClr val="FFFF00"/>
              </a:solidFill>
            </c:spPr>
            <c:extLst>
              <c:ext xmlns:c16="http://schemas.microsoft.com/office/drawing/2014/chart" uri="{C3380CC4-5D6E-409C-BE32-E72D297353CC}">
                <c16:uniqueId val="{00000003-6568-4492-A2F2-AE4B40F48646}"/>
              </c:ext>
            </c:extLst>
          </c:dPt>
          <c:dPt>
            <c:idx val="2"/>
            <c:invertIfNegative val="0"/>
            <c:bubble3D val="0"/>
            <c:spPr>
              <a:solidFill>
                <a:srgbClr val="FF0000"/>
              </a:solidFill>
            </c:spPr>
            <c:extLst>
              <c:ext xmlns:c16="http://schemas.microsoft.com/office/drawing/2014/chart" uri="{C3380CC4-5D6E-409C-BE32-E72D297353CC}">
                <c16:uniqueId val="{00000005-6568-4492-A2F2-AE4B40F48646}"/>
              </c:ext>
            </c:extLst>
          </c:dPt>
          <c:dPt>
            <c:idx val="3"/>
            <c:invertIfNegative val="0"/>
            <c:bubble3D val="0"/>
            <c:spPr>
              <a:solidFill>
                <a:srgbClr val="00B0F0"/>
              </a:solidFill>
            </c:spPr>
            <c:extLst>
              <c:ext xmlns:c16="http://schemas.microsoft.com/office/drawing/2014/chart" uri="{C3380CC4-5D6E-409C-BE32-E72D297353CC}">
                <c16:uniqueId val="{00000007-6568-4492-A2F2-AE4B40F48646}"/>
              </c:ext>
            </c:extLst>
          </c:dPt>
          <c:dPt>
            <c:idx val="4"/>
            <c:invertIfNegative val="0"/>
            <c:bubble3D val="0"/>
            <c:spPr>
              <a:solidFill>
                <a:schemeClr val="accent5">
                  <a:lumMod val="75000"/>
                </a:schemeClr>
              </a:solidFill>
            </c:spPr>
            <c:extLst>
              <c:ext xmlns:c16="http://schemas.microsoft.com/office/drawing/2014/chart" uri="{C3380CC4-5D6E-409C-BE32-E72D297353CC}">
                <c16:uniqueId val="{00000009-6568-4492-A2F2-AE4B40F48646}"/>
              </c:ext>
            </c:extLst>
          </c:dPt>
          <c:dLbls>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'Рейтинг по факуьлтету'!$B$6:$C$10</c:f>
              <c:multiLvlStrCache>
                <c:ptCount val="2"/>
                <c:lvl>
                  <c:pt idx="0">
                    <c:v>21-тайпа</c:v>
                  </c:pt>
                  <c:pt idx="1">
                    <c:v>9-тайпа</c:v>
                  </c:pt>
                </c:lvl>
                <c:lvl>
                  <c:pt idx="0">
                    <c:v>ЖАК</c:v>
                  </c:pt>
                  <c:pt idx="1">
                    <c:v>МК</c:v>
                  </c:pt>
                </c:lvl>
              </c:multiLvlStrCache>
            </c:multiLvlStrRef>
          </c:cat>
          <c:val>
            <c:numRef>
              <c:f>'Рейтинг по факуьлтету'!$D$6:$D$10</c:f>
              <c:numCache>
                <c:formatCode>General</c:formatCode>
                <c:ptCount val="5"/>
                <c:pt idx="0">
                  <c:v>75.81</c:v>
                </c:pt>
                <c:pt idx="1">
                  <c:v>65.099999999999994</c:v>
                </c:pt>
              </c:numCache>
            </c:numRef>
          </c:val>
          <c:extLst>
            <c:ext xmlns:c16="http://schemas.microsoft.com/office/drawing/2014/chart" uri="{C3380CC4-5D6E-409C-BE32-E72D297353CC}">
              <c16:uniqueId val="{0000000A-6568-4492-A2F2-AE4B40F48646}"/>
            </c:ext>
          </c:extLst>
        </c:ser>
        <c:dLbls>
          <c:showLegendKey val="0"/>
          <c:showVal val="0"/>
          <c:showCatName val="0"/>
          <c:showSerName val="0"/>
          <c:showPercent val="0"/>
          <c:showBubbleSize val="0"/>
        </c:dLbls>
        <c:gapWidth val="150"/>
        <c:shape val="cylinder"/>
        <c:axId val="234767488"/>
        <c:axId val="234769024"/>
        <c:axId val="0"/>
      </c:bar3DChart>
      <c:catAx>
        <c:axId val="234767488"/>
        <c:scaling>
          <c:orientation val="minMax"/>
        </c:scaling>
        <c:delete val="0"/>
        <c:axPos val="b"/>
        <c:numFmt formatCode="General" sourceLinked="1"/>
        <c:majorTickMark val="none"/>
        <c:minorTickMark val="none"/>
        <c:tickLblPos val="nextTo"/>
        <c:spPr>
          <a:ln w="6350">
            <a:noFill/>
          </a:ln>
        </c:spPr>
        <c:txPr>
          <a:bodyPr rot="-60000000" spcFirstLastPara="1" vertOverflow="ellipsis" vert="horz" wrap="square" anchor="ctr" anchorCtr="1"/>
          <a:lstStyle/>
          <a:p>
            <a:pPr>
              <a:defRPr sz="11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ru-RU"/>
          </a:p>
        </c:txPr>
        <c:crossAx val="234769024"/>
        <c:crosses val="autoZero"/>
        <c:auto val="1"/>
        <c:lblAlgn val="ctr"/>
        <c:lblOffset val="100"/>
        <c:noMultiLvlLbl val="0"/>
      </c:catAx>
      <c:valAx>
        <c:axId val="234769024"/>
        <c:scaling>
          <c:orientation val="minMax"/>
        </c:scaling>
        <c:delete val="1"/>
        <c:axPos val="l"/>
        <c:numFmt formatCode="General" sourceLinked="1"/>
        <c:majorTickMark val="out"/>
        <c:minorTickMark val="none"/>
        <c:tickLblPos val="nextTo"/>
        <c:crossAx val="234767488"/>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5348"/>
          </a:xfrm>
          <a:prstGeom prst="rect">
            <a:avLst/>
          </a:prstGeom>
        </p:spPr>
        <p:txBody>
          <a:bodyPr vert="horz" lIns="91255" tIns="45627" rIns="91255" bIns="45627" rtlCol="0"/>
          <a:lstStyle>
            <a:lvl1pPr algn="l">
              <a:defRPr sz="1200"/>
            </a:lvl1pPr>
          </a:lstStyle>
          <a:p>
            <a:endParaRPr lang="ru-RU"/>
          </a:p>
        </p:txBody>
      </p:sp>
      <p:sp>
        <p:nvSpPr>
          <p:cNvPr id="3" name="Дата 2"/>
          <p:cNvSpPr>
            <a:spLocks noGrp="1"/>
          </p:cNvSpPr>
          <p:nvPr>
            <p:ph type="dt" idx="1"/>
          </p:nvPr>
        </p:nvSpPr>
        <p:spPr>
          <a:xfrm>
            <a:off x="3850443" y="0"/>
            <a:ext cx="2945659" cy="495348"/>
          </a:xfrm>
          <a:prstGeom prst="rect">
            <a:avLst/>
          </a:prstGeom>
        </p:spPr>
        <p:txBody>
          <a:bodyPr vert="horz" lIns="91255" tIns="45627" rIns="91255" bIns="45627" rtlCol="0"/>
          <a:lstStyle>
            <a:lvl1pPr algn="r">
              <a:defRPr sz="1200"/>
            </a:lvl1pPr>
          </a:lstStyle>
          <a:p>
            <a:fld id="{A77A03DC-875F-4561-985F-A70E29E2853E}" type="datetimeFigureOut">
              <a:rPr lang="ru-RU" smtClean="0"/>
              <a:pPr/>
              <a:t>09.11.2023</a:t>
            </a:fld>
            <a:endParaRPr lang="ru-RU"/>
          </a:p>
        </p:txBody>
      </p:sp>
      <p:sp>
        <p:nvSpPr>
          <p:cNvPr id="4" name="Образ слайда 3"/>
          <p:cNvSpPr>
            <a:spLocks noGrp="1" noRot="1" noChangeAspect="1"/>
          </p:cNvSpPr>
          <p:nvPr>
            <p:ph type="sldImg" idx="2"/>
          </p:nvPr>
        </p:nvSpPr>
        <p:spPr>
          <a:xfrm>
            <a:off x="436563" y="1235075"/>
            <a:ext cx="5924550" cy="3332163"/>
          </a:xfrm>
          <a:prstGeom prst="rect">
            <a:avLst/>
          </a:prstGeom>
          <a:noFill/>
          <a:ln w="12700">
            <a:solidFill>
              <a:prstClr val="black"/>
            </a:solidFill>
          </a:ln>
        </p:spPr>
        <p:txBody>
          <a:bodyPr vert="horz" lIns="91255" tIns="45627" rIns="91255" bIns="45627" rtlCol="0" anchor="ctr"/>
          <a:lstStyle/>
          <a:p>
            <a:endParaRPr lang="ru-RU"/>
          </a:p>
        </p:txBody>
      </p:sp>
      <p:sp>
        <p:nvSpPr>
          <p:cNvPr id="5" name="Заметки 4"/>
          <p:cNvSpPr>
            <a:spLocks noGrp="1"/>
          </p:cNvSpPr>
          <p:nvPr>
            <p:ph type="body" sz="quarter" idx="3"/>
          </p:nvPr>
        </p:nvSpPr>
        <p:spPr>
          <a:xfrm>
            <a:off x="679768" y="4751220"/>
            <a:ext cx="5438140" cy="3887360"/>
          </a:xfrm>
          <a:prstGeom prst="rect">
            <a:avLst/>
          </a:prstGeom>
        </p:spPr>
        <p:txBody>
          <a:bodyPr vert="horz" lIns="91255" tIns="45627" rIns="91255" bIns="45627"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377317"/>
            <a:ext cx="2945659" cy="495347"/>
          </a:xfrm>
          <a:prstGeom prst="rect">
            <a:avLst/>
          </a:prstGeom>
        </p:spPr>
        <p:txBody>
          <a:bodyPr vert="horz" lIns="91255" tIns="45627" rIns="91255" bIns="45627"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7317"/>
            <a:ext cx="2945659" cy="495347"/>
          </a:xfrm>
          <a:prstGeom prst="rect">
            <a:avLst/>
          </a:prstGeom>
        </p:spPr>
        <p:txBody>
          <a:bodyPr vert="horz" lIns="91255" tIns="45627" rIns="91255" bIns="45627" rtlCol="0" anchor="b"/>
          <a:lstStyle>
            <a:lvl1pPr algn="r">
              <a:defRPr sz="1200"/>
            </a:lvl1pPr>
          </a:lstStyle>
          <a:p>
            <a:fld id="{428338BD-BEE1-4018-866B-8DCC5C70C2D9}" type="slidenum">
              <a:rPr lang="ru-RU" smtClean="0"/>
              <a:pPr/>
              <a:t>‹#›</a:t>
            </a:fld>
            <a:endParaRPr lang="ru-RU"/>
          </a:p>
        </p:txBody>
      </p:sp>
    </p:spTree>
    <p:extLst>
      <p:ext uri="{BB962C8B-B14F-4D97-AF65-F5344CB8AC3E}">
        <p14:creationId xmlns:p14="http://schemas.microsoft.com/office/powerpoint/2010/main" val="74724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28338BD-BEE1-4018-866B-8DCC5C70C2D9}" type="slidenum">
              <a:rPr lang="ru-RU" smtClean="0"/>
              <a:pPr/>
              <a:t>9</a:t>
            </a:fld>
            <a:endParaRPr lang="ru-RU"/>
          </a:p>
        </p:txBody>
      </p:sp>
    </p:spTree>
    <p:extLst>
      <p:ext uri="{BB962C8B-B14F-4D97-AF65-F5344CB8AC3E}">
        <p14:creationId xmlns:p14="http://schemas.microsoft.com/office/powerpoint/2010/main" val="121683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2E75ED3F-8DEE-476C-B75D-129E2A49FD00}" type="datetimeFigureOut">
              <a:rPr lang="ru-RU" smtClean="0"/>
              <a:pPr>
                <a:defRPr/>
              </a:pPr>
              <a:t>09.11.2023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D4A133B-F7D5-49D9-8E75-EE32A45A43A3}" type="slidenum">
              <a:rPr lang="ru-RU" smtClean="0"/>
              <a:pPr>
                <a:defRPr/>
              </a:pPr>
              <a:t>‹#›</a:t>
            </a:fld>
            <a:endParaRPr lang="ru-RU"/>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B32A712C-302E-4742-8587-863720441414}" type="datetimeFigureOut">
              <a:rPr lang="ru-RU" smtClean="0"/>
              <a:pPr>
                <a:defRPr/>
              </a:pPr>
              <a:t>09.11.2023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94C3812-D9F7-4204-919A-477CA6C3574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4181896F-E9E6-452C-8F49-3BCCC5E9EBA0}" type="datetimeFigureOut">
              <a:rPr lang="ru-RU" smtClean="0"/>
              <a:pPr>
                <a:defRPr/>
              </a:pPr>
              <a:t>09.11.2023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5EDF853-A102-4B12-B6AC-32CC095885C4}"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9408FF4C-AA47-4383-B20B-BE6F1080CD76}" type="datetimeFigureOut">
              <a:rPr lang="en-US"/>
              <a:pPr>
                <a:defRPr/>
              </a:pPr>
              <a:t>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5758F6-218D-4D57-9E20-C340271816D9}" type="slidenum">
              <a:rPr lang="en-US" altLang="ru-RU"/>
              <a:pPr/>
              <a:t>‹#›</a:t>
            </a:fld>
            <a:endParaRPr lang="en-US" altLang="ru-RU"/>
          </a:p>
        </p:txBody>
      </p:sp>
    </p:spTree>
    <p:extLst>
      <p:ext uri="{BB962C8B-B14F-4D97-AF65-F5344CB8AC3E}">
        <p14:creationId xmlns:p14="http://schemas.microsoft.com/office/powerpoint/2010/main" val="4007137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E1AC9F6A-EAC0-4158-B2A1-2F372C22A7C2}" type="datetimeFigureOut">
              <a:rPr lang="en-US"/>
              <a:pPr>
                <a:defRPr/>
              </a:pPr>
              <a:t>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2019D77-743F-4E02-BCEE-3F70B60F6BE1}" type="slidenum">
              <a:rPr lang="en-US" altLang="ru-RU"/>
              <a:pPr/>
              <a:t>‹#›</a:t>
            </a:fld>
            <a:endParaRPr lang="en-US" altLang="ru-RU"/>
          </a:p>
        </p:txBody>
      </p:sp>
    </p:spTree>
    <p:extLst>
      <p:ext uri="{BB962C8B-B14F-4D97-AF65-F5344CB8AC3E}">
        <p14:creationId xmlns:p14="http://schemas.microsoft.com/office/powerpoint/2010/main" val="3170108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96122990-9CFE-432E-8074-0144926B15C1}" type="datetimeFigureOut">
              <a:rPr lang="en-US"/>
              <a:pPr>
                <a:defRPr/>
              </a:pPr>
              <a:t>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47C902C-1F2D-4FD5-9595-C784F8A0D2D6}" type="slidenum">
              <a:rPr lang="en-US" altLang="ru-RU"/>
              <a:pPr/>
              <a:t>‹#›</a:t>
            </a:fld>
            <a:endParaRPr lang="en-US" altLang="ru-RU"/>
          </a:p>
        </p:txBody>
      </p:sp>
    </p:spTree>
    <p:extLst>
      <p:ext uri="{BB962C8B-B14F-4D97-AF65-F5344CB8AC3E}">
        <p14:creationId xmlns:p14="http://schemas.microsoft.com/office/powerpoint/2010/main" val="2176316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CE2D6282-4C17-474F-82C3-BEBA5553F6DD}" type="datetimeFigureOut">
              <a:rPr lang="en-US"/>
              <a:pPr>
                <a:defRPr/>
              </a:pPr>
              <a:t>11/9/2023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5A788A3-97A9-4065-A151-CDDCC4C5A03F}" type="slidenum">
              <a:rPr lang="en-US" altLang="ru-RU"/>
              <a:pPr/>
              <a:t>‹#›</a:t>
            </a:fld>
            <a:endParaRPr lang="en-US" altLang="ru-RU"/>
          </a:p>
        </p:txBody>
      </p:sp>
    </p:spTree>
    <p:extLst>
      <p:ext uri="{BB962C8B-B14F-4D97-AF65-F5344CB8AC3E}">
        <p14:creationId xmlns:p14="http://schemas.microsoft.com/office/powerpoint/2010/main" val="2065388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339CD0ED-66E9-4988-840B-23DE2907B117}" type="datetimeFigureOut">
              <a:rPr lang="en-US"/>
              <a:pPr>
                <a:defRPr/>
              </a:pPr>
              <a:t>11/9/2023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AD4C829-14FA-41CB-8AE2-DC3A1F8B3DAD}" type="slidenum">
              <a:rPr lang="en-US" altLang="ru-RU"/>
              <a:pPr/>
              <a:t>‹#›</a:t>
            </a:fld>
            <a:endParaRPr lang="en-US" altLang="ru-RU"/>
          </a:p>
        </p:txBody>
      </p:sp>
    </p:spTree>
    <p:extLst>
      <p:ext uri="{BB962C8B-B14F-4D97-AF65-F5344CB8AC3E}">
        <p14:creationId xmlns:p14="http://schemas.microsoft.com/office/powerpoint/2010/main" val="1609363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F5ECE9D5-1B2F-43D8-9777-18289BC9FEEA}" type="datetimeFigureOut">
              <a:rPr lang="en-US"/>
              <a:pPr>
                <a:defRPr/>
              </a:pPr>
              <a:t>11/9/2023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521A312-CA76-4450-B0BF-6F94B8E5EACD}" type="slidenum">
              <a:rPr lang="en-US" altLang="ru-RU"/>
              <a:pPr/>
              <a:t>‹#›</a:t>
            </a:fld>
            <a:endParaRPr lang="en-US" altLang="ru-RU"/>
          </a:p>
        </p:txBody>
      </p:sp>
    </p:spTree>
    <p:extLst>
      <p:ext uri="{BB962C8B-B14F-4D97-AF65-F5344CB8AC3E}">
        <p14:creationId xmlns:p14="http://schemas.microsoft.com/office/powerpoint/2010/main" val="4220806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B079F3-BAAF-4D37-96E0-A36220716468}" type="datetimeFigureOut">
              <a:rPr lang="en-US"/>
              <a:pPr>
                <a:defRPr/>
              </a:pPr>
              <a:t>11/9/2023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EF38237-5216-4198-ADAB-12B1483224A2}" type="slidenum">
              <a:rPr lang="en-US" altLang="ru-RU"/>
              <a:pPr/>
              <a:t>‹#›</a:t>
            </a:fld>
            <a:endParaRPr lang="en-US" altLang="ru-RU"/>
          </a:p>
        </p:txBody>
      </p:sp>
    </p:spTree>
    <p:extLst>
      <p:ext uri="{BB962C8B-B14F-4D97-AF65-F5344CB8AC3E}">
        <p14:creationId xmlns:p14="http://schemas.microsoft.com/office/powerpoint/2010/main" val="2062779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E099A399-F403-483A-B2A9-21FFD4A9B813}" type="datetimeFigureOut">
              <a:rPr lang="en-US"/>
              <a:pPr>
                <a:defRPr/>
              </a:pPr>
              <a:t>11/9/2023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87D031A-073E-41E6-B446-27C0866F7914}" type="slidenum">
              <a:rPr lang="en-US" altLang="ru-RU"/>
              <a:pPr/>
              <a:t>‹#›</a:t>
            </a:fld>
            <a:endParaRPr lang="en-US" altLang="ru-RU"/>
          </a:p>
        </p:txBody>
      </p:sp>
    </p:spTree>
    <p:extLst>
      <p:ext uri="{BB962C8B-B14F-4D97-AF65-F5344CB8AC3E}">
        <p14:creationId xmlns:p14="http://schemas.microsoft.com/office/powerpoint/2010/main" val="45013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DF9C46E3-FEE6-4540-80DA-370B183E2036}" type="datetimeFigureOut">
              <a:rPr lang="ru-RU" smtClean="0"/>
              <a:pPr>
                <a:defRPr/>
              </a:pPr>
              <a:t>09.11.2023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EDC1A0D-4305-4804-A30C-A8AD70A794E9}" type="slidenum">
              <a:rPr lang="ru-RU" smtClean="0"/>
              <a:pPr>
                <a:defRPr/>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385F579C-D393-4915-B86C-519EF37B2921}" type="datetimeFigureOut">
              <a:rPr lang="en-US"/>
              <a:pPr>
                <a:defRPr/>
              </a:pPr>
              <a:t>11/9/2023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42D3763-EFF6-4351-B838-84DCDA6A023B}" type="slidenum">
              <a:rPr lang="en-US" altLang="ru-RU"/>
              <a:pPr/>
              <a:t>‹#›</a:t>
            </a:fld>
            <a:endParaRPr lang="en-US" altLang="ru-RU"/>
          </a:p>
        </p:txBody>
      </p:sp>
    </p:spTree>
    <p:extLst>
      <p:ext uri="{BB962C8B-B14F-4D97-AF65-F5344CB8AC3E}">
        <p14:creationId xmlns:p14="http://schemas.microsoft.com/office/powerpoint/2010/main" val="3510512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A835A316-CF42-4438-AB35-56B7F01330BE}" type="datetimeFigureOut">
              <a:rPr lang="en-US"/>
              <a:pPr>
                <a:defRPr/>
              </a:pPr>
              <a:t>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DF8A50A-7C30-4B57-8BB9-28600CF66786}" type="slidenum">
              <a:rPr lang="en-US" altLang="ru-RU"/>
              <a:pPr/>
              <a:t>‹#›</a:t>
            </a:fld>
            <a:endParaRPr lang="en-US" altLang="ru-RU"/>
          </a:p>
        </p:txBody>
      </p:sp>
    </p:spTree>
    <p:extLst>
      <p:ext uri="{BB962C8B-B14F-4D97-AF65-F5344CB8AC3E}">
        <p14:creationId xmlns:p14="http://schemas.microsoft.com/office/powerpoint/2010/main" val="1801090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23F84F4E-BD17-473A-81A5-6783032C5A30}" type="datetimeFigureOut">
              <a:rPr lang="en-US"/>
              <a:pPr>
                <a:defRPr/>
              </a:pPr>
              <a:t>11/9/2023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F489F41-4591-4F79-8CBE-B2C81773DBCE}" type="slidenum">
              <a:rPr lang="en-US" altLang="ru-RU"/>
              <a:pPr/>
              <a:t>‹#›</a:t>
            </a:fld>
            <a:endParaRPr lang="en-US" altLang="ru-RU"/>
          </a:p>
        </p:txBody>
      </p:sp>
    </p:spTree>
    <p:extLst>
      <p:ext uri="{BB962C8B-B14F-4D97-AF65-F5344CB8AC3E}">
        <p14:creationId xmlns:p14="http://schemas.microsoft.com/office/powerpoint/2010/main" val="1915376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A39329D-2BAF-4529-932E-DA936DCC0208}" type="datetimeFigureOut">
              <a:rPr lang="ru-RU" smtClean="0"/>
              <a:pPr/>
              <a:t>09.11.2023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8BDFF-CEC7-4AF4-B49F-ACE360BBAD0F}" type="slidenum">
              <a:rPr lang="ru-RU" smtClean="0"/>
              <a:pPr/>
              <a:t>‹#›</a:t>
            </a:fld>
            <a:endParaRPr lang="ru-RU"/>
          </a:p>
        </p:txBody>
      </p:sp>
    </p:spTree>
    <p:extLst>
      <p:ext uri="{BB962C8B-B14F-4D97-AF65-F5344CB8AC3E}">
        <p14:creationId xmlns:p14="http://schemas.microsoft.com/office/powerpoint/2010/main" val="2162378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A39329D-2BAF-4529-932E-DA936DCC0208}" type="datetimeFigureOut">
              <a:rPr lang="ru-RU" smtClean="0"/>
              <a:pPr/>
              <a:t>09.11.2023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8BDFF-CEC7-4AF4-B49F-ACE360BBAD0F}" type="slidenum">
              <a:rPr lang="ru-RU" smtClean="0"/>
              <a:pPr/>
              <a:t>‹#›</a:t>
            </a:fld>
            <a:endParaRPr lang="ru-RU"/>
          </a:p>
        </p:txBody>
      </p:sp>
    </p:spTree>
    <p:extLst>
      <p:ext uri="{BB962C8B-B14F-4D97-AF65-F5344CB8AC3E}">
        <p14:creationId xmlns:p14="http://schemas.microsoft.com/office/powerpoint/2010/main" val="1185546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A39329D-2BAF-4529-932E-DA936DCC0208}" type="datetimeFigureOut">
              <a:rPr lang="ru-RU" smtClean="0"/>
              <a:pPr/>
              <a:t>09.11.2023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8BDFF-CEC7-4AF4-B49F-ACE360BBAD0F}" type="slidenum">
              <a:rPr lang="ru-RU" smtClean="0"/>
              <a:pPr/>
              <a:t>‹#›</a:t>
            </a:fld>
            <a:endParaRPr lang="ru-RU"/>
          </a:p>
        </p:txBody>
      </p:sp>
    </p:spTree>
    <p:extLst>
      <p:ext uri="{BB962C8B-B14F-4D97-AF65-F5344CB8AC3E}">
        <p14:creationId xmlns:p14="http://schemas.microsoft.com/office/powerpoint/2010/main" val="737564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A39329D-2BAF-4529-932E-DA936DCC0208}" type="datetimeFigureOut">
              <a:rPr lang="ru-RU" smtClean="0"/>
              <a:pPr/>
              <a:t>09.11.2023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48BDFF-CEC7-4AF4-B49F-ACE360BBAD0F}" type="slidenum">
              <a:rPr lang="ru-RU" smtClean="0"/>
              <a:pPr/>
              <a:t>‹#›</a:t>
            </a:fld>
            <a:endParaRPr lang="ru-RU"/>
          </a:p>
        </p:txBody>
      </p:sp>
    </p:spTree>
    <p:extLst>
      <p:ext uri="{BB962C8B-B14F-4D97-AF65-F5344CB8AC3E}">
        <p14:creationId xmlns:p14="http://schemas.microsoft.com/office/powerpoint/2010/main" val="2051943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A39329D-2BAF-4529-932E-DA936DCC0208}" type="datetimeFigureOut">
              <a:rPr lang="ru-RU" smtClean="0"/>
              <a:pPr/>
              <a:t>09.11.2023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48BDFF-CEC7-4AF4-B49F-ACE360BBAD0F}" type="slidenum">
              <a:rPr lang="ru-RU" smtClean="0"/>
              <a:pPr/>
              <a:t>‹#›</a:t>
            </a:fld>
            <a:endParaRPr lang="ru-RU"/>
          </a:p>
        </p:txBody>
      </p:sp>
    </p:spTree>
    <p:extLst>
      <p:ext uri="{BB962C8B-B14F-4D97-AF65-F5344CB8AC3E}">
        <p14:creationId xmlns:p14="http://schemas.microsoft.com/office/powerpoint/2010/main" val="3516305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A39329D-2BAF-4529-932E-DA936DCC0208}" type="datetimeFigureOut">
              <a:rPr lang="ru-RU" smtClean="0"/>
              <a:pPr/>
              <a:t>09.11.2023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48BDFF-CEC7-4AF4-B49F-ACE360BBAD0F}" type="slidenum">
              <a:rPr lang="ru-RU" smtClean="0"/>
              <a:pPr/>
              <a:t>‹#›</a:t>
            </a:fld>
            <a:endParaRPr lang="ru-RU"/>
          </a:p>
        </p:txBody>
      </p:sp>
    </p:spTree>
    <p:extLst>
      <p:ext uri="{BB962C8B-B14F-4D97-AF65-F5344CB8AC3E}">
        <p14:creationId xmlns:p14="http://schemas.microsoft.com/office/powerpoint/2010/main" val="636120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39329D-2BAF-4529-932E-DA936DCC0208}" type="datetimeFigureOut">
              <a:rPr lang="ru-RU" smtClean="0"/>
              <a:pPr/>
              <a:t>09.11.2023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48BDFF-CEC7-4AF4-B49F-ACE360BBAD0F}" type="slidenum">
              <a:rPr lang="ru-RU" smtClean="0"/>
              <a:pPr/>
              <a:t>‹#›</a:t>
            </a:fld>
            <a:endParaRPr lang="ru-RU"/>
          </a:p>
        </p:txBody>
      </p:sp>
    </p:spTree>
    <p:extLst>
      <p:ext uri="{BB962C8B-B14F-4D97-AF65-F5344CB8AC3E}">
        <p14:creationId xmlns:p14="http://schemas.microsoft.com/office/powerpoint/2010/main" val="85915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DFCADB1D-370C-4445-BA13-22ECF7C992C5}" type="datetimeFigureOut">
              <a:rPr lang="ru-RU" smtClean="0"/>
              <a:pPr>
                <a:defRPr/>
              </a:pPr>
              <a:t>09.11.2023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93D4D79-8E35-4BF6-A468-B951A8713727}" type="slidenum">
              <a:rPr lang="ru-RU" smtClean="0"/>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A39329D-2BAF-4529-932E-DA936DCC0208}" type="datetimeFigureOut">
              <a:rPr lang="ru-RU" smtClean="0"/>
              <a:pPr/>
              <a:t>09.11.2023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48BDFF-CEC7-4AF4-B49F-ACE360BBAD0F}" type="slidenum">
              <a:rPr lang="ru-RU" smtClean="0"/>
              <a:pPr/>
              <a:t>‹#›</a:t>
            </a:fld>
            <a:endParaRPr lang="ru-RU"/>
          </a:p>
        </p:txBody>
      </p:sp>
    </p:spTree>
    <p:extLst>
      <p:ext uri="{BB962C8B-B14F-4D97-AF65-F5344CB8AC3E}">
        <p14:creationId xmlns:p14="http://schemas.microsoft.com/office/powerpoint/2010/main" val="3277793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A39329D-2BAF-4529-932E-DA936DCC0208}" type="datetimeFigureOut">
              <a:rPr lang="ru-RU" smtClean="0"/>
              <a:pPr/>
              <a:t>09.11.2023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48BDFF-CEC7-4AF4-B49F-ACE360BBAD0F}" type="slidenum">
              <a:rPr lang="ru-RU" smtClean="0"/>
              <a:pPr/>
              <a:t>‹#›</a:t>
            </a:fld>
            <a:endParaRPr lang="ru-RU"/>
          </a:p>
        </p:txBody>
      </p:sp>
    </p:spTree>
    <p:extLst>
      <p:ext uri="{BB962C8B-B14F-4D97-AF65-F5344CB8AC3E}">
        <p14:creationId xmlns:p14="http://schemas.microsoft.com/office/powerpoint/2010/main" val="2315566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A39329D-2BAF-4529-932E-DA936DCC0208}" type="datetimeFigureOut">
              <a:rPr lang="ru-RU" smtClean="0"/>
              <a:pPr/>
              <a:t>09.11.2023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8BDFF-CEC7-4AF4-B49F-ACE360BBAD0F}" type="slidenum">
              <a:rPr lang="ru-RU" smtClean="0"/>
              <a:pPr/>
              <a:t>‹#›</a:t>
            </a:fld>
            <a:endParaRPr lang="ru-RU"/>
          </a:p>
        </p:txBody>
      </p:sp>
    </p:spTree>
    <p:extLst>
      <p:ext uri="{BB962C8B-B14F-4D97-AF65-F5344CB8AC3E}">
        <p14:creationId xmlns:p14="http://schemas.microsoft.com/office/powerpoint/2010/main" val="3085083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A39329D-2BAF-4529-932E-DA936DCC0208}" type="datetimeFigureOut">
              <a:rPr lang="ru-RU" smtClean="0"/>
              <a:pPr/>
              <a:t>09.11.2023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8BDFF-CEC7-4AF4-B49F-ACE360BBAD0F}" type="slidenum">
              <a:rPr lang="ru-RU" smtClean="0"/>
              <a:pPr/>
              <a:t>‹#›</a:t>
            </a:fld>
            <a:endParaRPr lang="ru-RU"/>
          </a:p>
        </p:txBody>
      </p:sp>
    </p:spTree>
    <p:extLst>
      <p:ext uri="{BB962C8B-B14F-4D97-AF65-F5344CB8AC3E}">
        <p14:creationId xmlns:p14="http://schemas.microsoft.com/office/powerpoint/2010/main" val="4205717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17" name="Подзаголовок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A555CB64-709B-40CC-8E7B-BEBB1F92232E}" type="datetimeFigureOut">
              <a:rPr lang="ru-RU"/>
              <a:pPr>
                <a:defRPr/>
              </a:pPr>
              <a:t>09.11.2023</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solidFill>
                  <a:srgbClr val="D1EAEE"/>
                </a:solidFill>
              </a:defRPr>
            </a:lvl1pPr>
          </a:lstStyle>
          <a:p>
            <a:pPr>
              <a:defRPr/>
            </a:pPr>
            <a:fld id="{F9E53A7C-270A-4C0D-8A05-9B83A297E404}" type="slidenum">
              <a:rPr lang="ru-RU" altLang="ru-RU"/>
              <a:pPr>
                <a:defRPr/>
              </a:pPr>
              <a:t>‹#›</a:t>
            </a:fld>
            <a:endParaRPr lang="ru-RU" altLang="ru-RU"/>
          </a:p>
        </p:txBody>
      </p:sp>
    </p:spTree>
    <p:extLst>
      <p:ext uri="{BB962C8B-B14F-4D97-AF65-F5344CB8AC3E}">
        <p14:creationId xmlns:p14="http://schemas.microsoft.com/office/powerpoint/2010/main" val="253584766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81BC9B20-DF06-4999-B005-1463F0B5460F}" type="datetimeFigureOut">
              <a:rPr lang="ru-RU"/>
              <a:pPr>
                <a:defRPr/>
              </a:pPr>
              <a:t>09.11.2023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50CBE4E-B323-4DB3-9E6F-8815A0139730}" type="slidenum">
              <a:rPr lang="ru-RU" altLang="ru-RU"/>
              <a:pPr>
                <a:defRPr/>
              </a:pPr>
              <a:t>‹#›</a:t>
            </a:fld>
            <a:endParaRPr lang="ru-RU" altLang="ru-RU"/>
          </a:p>
        </p:txBody>
      </p:sp>
    </p:spTree>
    <p:extLst>
      <p:ext uri="{BB962C8B-B14F-4D97-AF65-F5344CB8AC3E}">
        <p14:creationId xmlns:p14="http://schemas.microsoft.com/office/powerpoint/2010/main" val="31651184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85D28C6E-807A-48F2-8648-DBACA3200573}" type="datetimeFigureOut">
              <a:rPr lang="ru-RU"/>
              <a:pPr>
                <a:defRPr/>
              </a:pPr>
              <a:t>09.11.2023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solidFill>
                  <a:srgbClr val="D1EAEE"/>
                </a:solidFill>
              </a:defRPr>
            </a:lvl1pPr>
          </a:lstStyle>
          <a:p>
            <a:pPr>
              <a:defRPr/>
            </a:pPr>
            <a:fld id="{5EB9B5CB-F996-4D61-AB1F-AC193128EA5E}" type="slidenum">
              <a:rPr lang="ru-RU" altLang="ru-RU"/>
              <a:pPr>
                <a:defRPr/>
              </a:pPr>
              <a:t>‹#›</a:t>
            </a:fld>
            <a:endParaRPr lang="ru-RU" altLang="ru-RU"/>
          </a:p>
        </p:txBody>
      </p:sp>
    </p:spTree>
    <p:extLst>
      <p:ext uri="{BB962C8B-B14F-4D97-AF65-F5344CB8AC3E}">
        <p14:creationId xmlns:p14="http://schemas.microsoft.com/office/powerpoint/2010/main" val="100084140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61C9BB1C-B62B-47FA-A8D7-4DF846FFFCB5}" type="datetimeFigureOut">
              <a:rPr lang="ru-RU"/>
              <a:pPr>
                <a:defRPr/>
              </a:pPr>
              <a:t>09.11.2023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50A0A8FC-8375-4244-BA09-87984E78F198}" type="slidenum">
              <a:rPr lang="ru-RU" altLang="ru-RU"/>
              <a:pPr>
                <a:defRPr/>
              </a:pPr>
              <a:t>‹#›</a:t>
            </a:fld>
            <a:endParaRPr lang="ru-RU" altLang="ru-RU"/>
          </a:p>
        </p:txBody>
      </p:sp>
    </p:spTree>
    <p:extLst>
      <p:ext uri="{BB962C8B-B14F-4D97-AF65-F5344CB8AC3E}">
        <p14:creationId xmlns:p14="http://schemas.microsoft.com/office/powerpoint/2010/main" val="3744044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0D9D057D-06F9-4B83-AB8F-75E8FC4DE5C9}" type="datetimeFigureOut">
              <a:rPr lang="ru-RU"/>
              <a:pPr>
                <a:defRPr/>
              </a:pPr>
              <a:t>09.11.2023</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86ACAF8B-B1C6-43FD-A80A-7A365011FE3C}" type="slidenum">
              <a:rPr lang="ru-RU" altLang="ru-RU"/>
              <a:pPr>
                <a:defRPr/>
              </a:pPr>
              <a:t>‹#›</a:t>
            </a:fld>
            <a:endParaRPr lang="ru-RU" altLang="ru-RU"/>
          </a:p>
        </p:txBody>
      </p:sp>
    </p:spTree>
    <p:extLst>
      <p:ext uri="{BB962C8B-B14F-4D97-AF65-F5344CB8AC3E}">
        <p14:creationId xmlns:p14="http://schemas.microsoft.com/office/powerpoint/2010/main" val="2991293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146F6FD8-6B00-429B-9EAF-FC5648D4CA96}" type="datetimeFigureOut">
              <a:rPr lang="ru-RU"/>
              <a:pPr>
                <a:defRPr/>
              </a:pPr>
              <a:t>09.11.2023</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691EBE47-94B6-47E2-B9E3-F01C1162F753}" type="slidenum">
              <a:rPr lang="ru-RU" altLang="ru-RU"/>
              <a:pPr>
                <a:defRPr/>
              </a:pPr>
              <a:t>‹#›</a:t>
            </a:fld>
            <a:endParaRPr lang="ru-RU" altLang="ru-RU"/>
          </a:p>
        </p:txBody>
      </p:sp>
    </p:spTree>
    <p:extLst>
      <p:ext uri="{BB962C8B-B14F-4D97-AF65-F5344CB8AC3E}">
        <p14:creationId xmlns:p14="http://schemas.microsoft.com/office/powerpoint/2010/main" val="213402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1DD9F899-93A0-487E-A658-8316AE0E37BC}" type="datetimeFigureOut">
              <a:rPr lang="ru-RU" smtClean="0"/>
              <a:pPr>
                <a:defRPr/>
              </a:pPr>
              <a:t>09.11.2023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13D7081-0952-414A-8896-7E8C0B67BE76}" type="slidenum">
              <a:rPr lang="ru-RU" smtClean="0"/>
              <a:pPr>
                <a:defRPr/>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16B96F3F-6E00-4B7E-BEF0-B06758F890F8}" type="datetimeFigureOut">
              <a:rPr lang="ru-RU"/>
              <a:pPr>
                <a:defRPr/>
              </a:pPr>
              <a:t>09.11.2023</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63EB8352-17CE-490B-8E41-CCA668267B01}" type="slidenum">
              <a:rPr lang="ru-RU" altLang="ru-RU"/>
              <a:pPr>
                <a:defRPr/>
              </a:pPr>
              <a:t>‹#›</a:t>
            </a:fld>
            <a:endParaRPr lang="ru-RU" altLang="ru-RU"/>
          </a:p>
        </p:txBody>
      </p:sp>
    </p:spTree>
    <p:extLst>
      <p:ext uri="{BB962C8B-B14F-4D97-AF65-F5344CB8AC3E}">
        <p14:creationId xmlns:p14="http://schemas.microsoft.com/office/powerpoint/2010/main" val="1595876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a:t>Образец текста</a:t>
            </a:r>
          </a:p>
        </p:txBody>
      </p:sp>
      <p:sp>
        <p:nvSpPr>
          <p:cNvPr id="4" name="Содержимое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67932202-E3AE-42F0-B819-228DBA93D799}" type="datetimeFigureOut">
              <a:rPr lang="ru-RU"/>
              <a:pPr>
                <a:defRPr/>
              </a:pPr>
              <a:t>09.11.2023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C0828D16-186E-46DA-AF91-7C1FAA4B07C1}" type="slidenum">
              <a:rPr lang="ru-RU" altLang="ru-RU"/>
              <a:pPr>
                <a:defRPr/>
              </a:pPr>
              <a:t>‹#›</a:t>
            </a:fld>
            <a:endParaRPr lang="ru-RU" altLang="ru-RU"/>
          </a:p>
        </p:txBody>
      </p:sp>
    </p:spTree>
    <p:extLst>
      <p:ext uri="{BB962C8B-B14F-4D97-AF65-F5344CB8AC3E}">
        <p14:creationId xmlns:p14="http://schemas.microsoft.com/office/powerpoint/2010/main" val="3703884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13"/>
          <p:cNvSpPr/>
          <p:nvPr/>
        </p:nvSpPr>
        <p:spPr>
          <a:xfrm rot="420000" flipV="1">
            <a:off x="422116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Прямоугольный треугольник 5"/>
          <p:cNvSpPr/>
          <p:nvPr/>
        </p:nvSpPr>
        <p:spPr>
          <a:xfrm rot="420000" flipV="1">
            <a:off x="10672763" y="5359400"/>
            <a:ext cx="2063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Полилиния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Полилиния 7"/>
          <p:cNvSpPr>
            <a:spLocks/>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ru-RU"/>
              <a:t>Образец заголовка</a:t>
            </a:r>
            <a:endParaRPr lang="en-US"/>
          </a:p>
        </p:txBody>
      </p:sp>
      <p:sp>
        <p:nvSpPr>
          <p:cNvPr id="4" name="Текст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a:t>Образец текста</a:t>
            </a:r>
          </a:p>
        </p:txBody>
      </p:sp>
      <p:sp>
        <p:nvSpPr>
          <p:cNvPr id="3" name="Рисунок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CA19B963-625E-4E0F-A1C9-B91FF65F19AF}" type="datetimeFigureOut">
              <a:rPr lang="ru-RU"/>
              <a:pPr>
                <a:defRPr/>
              </a:pPr>
              <a:t>09.11.2023</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10769600" y="6356350"/>
            <a:ext cx="812800" cy="365125"/>
          </a:xfrm>
        </p:spPr>
        <p:txBody>
          <a:bodyPr/>
          <a:lstStyle>
            <a:lvl1pPr>
              <a:defRPr/>
            </a:lvl1pPr>
          </a:lstStyle>
          <a:p>
            <a:pPr>
              <a:defRPr/>
            </a:pPr>
            <a:fld id="{36F45424-AF8E-4EE3-A40E-14B7A6F06BB5}" type="slidenum">
              <a:rPr lang="ru-RU" altLang="ru-RU"/>
              <a:pPr>
                <a:defRPr/>
              </a:pPr>
              <a:t>‹#›</a:t>
            </a:fld>
            <a:endParaRPr lang="ru-RU" altLang="ru-RU"/>
          </a:p>
        </p:txBody>
      </p:sp>
    </p:spTree>
    <p:extLst>
      <p:ext uri="{BB962C8B-B14F-4D97-AF65-F5344CB8AC3E}">
        <p14:creationId xmlns:p14="http://schemas.microsoft.com/office/powerpoint/2010/main" val="19047998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DFC68A70-E4A7-4009-B058-1DCAC5822371}" type="datetimeFigureOut">
              <a:rPr lang="ru-RU"/>
              <a:pPr>
                <a:defRPr/>
              </a:pPr>
              <a:t>09.11.2023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68F0F905-FAA6-41DD-89E9-5483CAE9F993}" type="slidenum">
              <a:rPr lang="ru-RU" altLang="ru-RU"/>
              <a:pPr>
                <a:defRPr/>
              </a:pPr>
              <a:t>‹#›</a:t>
            </a:fld>
            <a:endParaRPr lang="ru-RU" altLang="ru-RU"/>
          </a:p>
        </p:txBody>
      </p:sp>
    </p:spTree>
    <p:extLst>
      <p:ext uri="{BB962C8B-B14F-4D97-AF65-F5344CB8AC3E}">
        <p14:creationId xmlns:p14="http://schemas.microsoft.com/office/powerpoint/2010/main" val="1620124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914402"/>
            <a:ext cx="2743200" cy="5211763"/>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609600" y="914402"/>
            <a:ext cx="8026400" cy="52117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B83E326-4107-4217-A82B-D44DDE920432}" type="datetimeFigureOut">
              <a:rPr lang="ru-RU"/>
              <a:pPr>
                <a:defRPr/>
              </a:pPr>
              <a:t>09.11.2023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84A4673A-D9AC-4BF6-A270-5D38BBD8D734}" type="slidenum">
              <a:rPr lang="ru-RU" altLang="ru-RU"/>
              <a:pPr>
                <a:defRPr/>
              </a:pPr>
              <a:t>‹#›</a:t>
            </a:fld>
            <a:endParaRPr lang="ru-RU" altLang="ru-RU"/>
          </a:p>
        </p:txBody>
      </p:sp>
    </p:spTree>
    <p:extLst>
      <p:ext uri="{BB962C8B-B14F-4D97-AF65-F5344CB8AC3E}">
        <p14:creationId xmlns:p14="http://schemas.microsoft.com/office/powerpoint/2010/main" val="29902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2B6B3C6F-3AFB-455E-87FC-53047BCA2446}" type="datetimeFigureOut">
              <a:rPr lang="ru-RU" smtClean="0"/>
              <a:pPr>
                <a:defRPr/>
              </a:pPr>
              <a:t>09.11.2023</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85BB5C0-BA30-4110-ACAF-D9A5D8D59ED4}" type="slidenum">
              <a:rPr lang="ru-RU" smtClean="0"/>
              <a:pPr>
                <a:defRPr/>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BFF6ED80-C6FF-4153-89DC-239335976C8F}" type="datetimeFigureOut">
              <a:rPr lang="ru-RU" smtClean="0"/>
              <a:pPr>
                <a:defRPr/>
              </a:pPr>
              <a:t>09.11.2023</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DB3D0F20-D8A8-4152-8F97-6FA678EB95FA}"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3D65A9-1851-433E-BD90-5D85B60E89EB}" type="datetimeFigureOut">
              <a:rPr lang="ru-RU" smtClean="0"/>
              <a:pPr>
                <a:defRPr/>
              </a:pPr>
              <a:t>09.11.2023</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EB56771F-A23C-4DFD-8625-7D26171E0A0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D775DEA0-F813-40D7-AD3E-D651982C7670}" type="datetimeFigureOut">
              <a:rPr lang="ru-RU" smtClean="0"/>
              <a:pPr>
                <a:defRPr/>
              </a:pPr>
              <a:t>09.11.2023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DC526EB-F3FF-4754-B39D-684B20018F72}"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B464C0E2-68A2-4225-8425-BBD1827F36E5}" type="datetimeFigureOut">
              <a:rPr lang="ru-RU" smtClean="0"/>
              <a:pPr>
                <a:defRPr/>
              </a:pPr>
              <a:t>09.11.2023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949E0F3D-5040-45E0-90B8-22D8431C4C2B}" type="slidenum">
              <a:rPr lang="ru-RU" smtClean="0"/>
              <a:pPr>
                <a:defRPr/>
              </a:pPr>
              <a:t>‹#›</a:t>
            </a:fld>
            <a:endParaRPr lang="ru-RU"/>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8438908B-4BAC-4DBE-B550-8146258CBDA3}" type="datetimeFigureOut">
              <a:rPr lang="ru-RU" smtClean="0"/>
              <a:pPr>
                <a:defRPr/>
              </a:pPr>
              <a:t>09.11.2023</a:t>
            </a:fld>
            <a:endParaRPr lang="ru-RU"/>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BC363AFF-DA40-47CE-8B63-78E7D0182E58}"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BA46FB6-B25B-48AF-8EE8-7D42976E52BD}" type="datetimeFigureOut">
              <a:rPr lang="en-US"/>
              <a:pPr>
                <a:defRPr/>
              </a:pPr>
              <a:t>11/9/2023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3CE8BD6F-5042-49D2-AF30-A8D1B924B6BA}" type="slidenum">
              <a:rPr lang="en-US" altLang="ru-RU"/>
              <a:pPr/>
              <a:t>‹#›</a:t>
            </a:fld>
            <a:endParaRPr lang="en-US" altLang="ru-RU"/>
          </a:p>
        </p:txBody>
      </p:sp>
    </p:spTree>
    <p:extLst>
      <p:ext uri="{BB962C8B-B14F-4D97-AF65-F5344CB8AC3E}">
        <p14:creationId xmlns:p14="http://schemas.microsoft.com/office/powerpoint/2010/main" val="23302275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9329D-2BAF-4529-932E-DA936DCC0208}" type="datetimeFigureOut">
              <a:rPr lang="ru-RU" smtClean="0"/>
              <a:pPr/>
              <a:t>09.11.2023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8BDFF-CEC7-4AF4-B49F-ACE360BBAD0F}" type="slidenum">
              <a:rPr lang="ru-RU" smtClean="0"/>
              <a:pPr/>
              <a:t>‹#›</a:t>
            </a:fld>
            <a:endParaRPr lang="ru-RU"/>
          </a:p>
        </p:txBody>
      </p:sp>
    </p:spTree>
    <p:extLst>
      <p:ext uri="{BB962C8B-B14F-4D97-AF65-F5344CB8AC3E}">
        <p14:creationId xmlns:p14="http://schemas.microsoft.com/office/powerpoint/2010/main" val="3361517454"/>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Полилиния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052" name="Заголовок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altLang="ru-RU"/>
              <a:t>Образец заголовка</a:t>
            </a:r>
            <a:endParaRPr lang="en-US" altLang="ru-RU"/>
          </a:p>
        </p:txBody>
      </p:sp>
      <p:sp>
        <p:nvSpPr>
          <p:cNvPr id="2053" name="Текст 29"/>
          <p:cNvSpPr>
            <a:spLocks noGrp="1"/>
          </p:cNvSpPr>
          <p:nvPr>
            <p:ph type="body" idx="1"/>
          </p:nvPr>
        </p:nvSpPr>
        <p:spPr bwMode="auto">
          <a:xfrm>
            <a:off x="609600" y="1935163"/>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10" name="Дата 9"/>
          <p:cNvSpPr>
            <a:spLocks noGrp="1"/>
          </p:cNvSpPr>
          <p:nvPr>
            <p:ph type="dt" sz="half" idx="2"/>
          </p:nvPr>
        </p:nvSpPr>
        <p:spPr>
          <a:xfrm>
            <a:off x="609600" y="6356350"/>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358A6BBD-83EB-45B1-B079-6A1C35CA20A7}" type="datetimeFigureOut">
              <a:rPr lang="ru-RU"/>
              <a:pPr>
                <a:defRPr/>
              </a:pPr>
              <a:t>09.11.2023</a:t>
            </a:fld>
            <a:endParaRPr lang="ru-RU"/>
          </a:p>
        </p:txBody>
      </p:sp>
      <p:sp>
        <p:nvSpPr>
          <p:cNvPr id="22" name="Нижний колонтитул 21"/>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a:defRPr/>
            </a:pPr>
            <a:fld id="{7BBAE9EC-3E45-4140-87B1-EB8ECD52174C}" type="slidenum">
              <a:rPr lang="ru-RU" altLang="ru-RU"/>
              <a:pPr>
                <a:defRPr/>
              </a:pPr>
              <a:t>‹#›</a:t>
            </a:fld>
            <a:endParaRPr lang="ru-RU" altLang="ru-RU"/>
          </a:p>
        </p:txBody>
      </p:sp>
      <p:grpSp>
        <p:nvGrpSpPr>
          <p:cNvPr id="2057" name="Группа 1"/>
          <p:cNvGrpSpPr>
            <a:grpSpLocks/>
          </p:cNvGrpSpPr>
          <p:nvPr/>
        </p:nvGrpSpPr>
        <p:grpSpPr bwMode="auto">
          <a:xfrm>
            <a:off x="-25400" y="203200"/>
            <a:ext cx="122412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grpSp>
    </p:spTree>
    <p:extLst>
      <p:ext uri="{BB962C8B-B14F-4D97-AF65-F5344CB8AC3E}">
        <p14:creationId xmlns:p14="http://schemas.microsoft.com/office/powerpoint/2010/main" val="2893545597"/>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8.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9.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0.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8" Type="http://schemas.openxmlformats.org/officeDocument/2006/relationships/hyperlink" Target="http://jagu.kg/user_files/info_pages/2-2-%D0%9F%D0%BB%D0%B0%D0%BD-%D0%BA%D0%B0%D1%80%D1%8C%D0%B5%D1%80%D1%8B-kg.pdf" TargetMode="External"/><Relationship Id="rId3" Type="http://schemas.openxmlformats.org/officeDocument/2006/relationships/hyperlink" Target="http://jagu.kg/user_files/info_pages/2-%D0%98%D0%BD%D1%84%D0%BE%D1%80%D0%BC%D0%B0%D1%86%D0%B8%D1%8F-%D0%BE-%D1%82%D1%80%D1%83%D0%B4%D0%BE%D1%83%D1%81%D1%82%D1%80%D0%BE%D0%B9%D1%81%D1%82%D0%B2%D0%B5-%D0%B2%D1%8B%D0%BF%D1%83%D1%81%D0%BA%D0%BD%D0%B8%D0%BA%D0%BE%D0%B2.pdf" TargetMode="External"/><Relationship Id="rId7" Type="http://schemas.openxmlformats.org/officeDocument/2006/relationships/hyperlink" Target="http://jagu.kg/view/news/id_news/2847" TargetMode="External"/><Relationship Id="rId2" Type="http://schemas.openxmlformats.org/officeDocument/2006/relationships/hyperlink" Target="http://jagu.kg/user_files/info_pages/2-%D0%9A%D0%BE%D0%BB%D0%B8%D1%87%D0%B5%D1%81-%D0%B2%D1%8B%D0%BF%D1%83%D1%81-%D0%96%D0%90%D0%93%D0%A3-%D0%B7%D0%B0-%D0%BF%D0%BE%D1%81%D0%BB-5-%D0%BB%D0%B5%D1%82.pdf" TargetMode="External"/><Relationship Id="rId1" Type="http://schemas.openxmlformats.org/officeDocument/2006/relationships/slideLayout" Target="../slideLayouts/slideLayout24.xml"/><Relationship Id="rId6" Type="http://schemas.openxmlformats.org/officeDocument/2006/relationships/hyperlink" Target="http://jagu.kg/user_files/info_pages/2023_2024_%D0%BE%D0%BA%D1%83%D1%83_%D0%B6%D1%8B%D0%BB%D1%8B%D0%BD%D0%B0_%D0%BA%D0%B0%D1%80%D0%B0%D1%82%D0%B0_%D0%96%D0%B0%D0%BB%D0%B0%D0%BB_%D0%90%D0%B1%D0%B0%D0%B4_%D0%BE%D0%B1%D0%BB%D0%B0%D1%81%D1%82%D1%8B%D0%BD%D1%8B%D0%BD_%D0%BC%D0%B5%D0%BA%D1%82%D0%B5%D0%BF%D1%82%D0%B5%D1%80%D0%B8%D0%BD%D0%B4%D0%B5.pdf" TargetMode="External"/><Relationship Id="rId11" Type="http://schemas.openxmlformats.org/officeDocument/2006/relationships/image" Target="../media/image7.png"/><Relationship Id="rId5" Type="http://schemas.openxmlformats.org/officeDocument/2006/relationships/hyperlink" Target="http://jagu.kg/user_files/info_pages/3-%D0%92%D0%B0%D0%BA%D0%B0%D0%BD%D1%86%D0%B8%D1%8F-%D1%82%D1%80%D1%83%D0%B4%D0%BE%D1%83%D1%81%D1%82%D1%80%D0%BE%D0%B9%D1%81%D1%82%D0%B2%D0%BE.pdf" TargetMode="External"/><Relationship Id="rId10" Type="http://schemas.openxmlformats.org/officeDocument/2006/relationships/image" Target="../media/image6.png"/><Relationship Id="rId4" Type="http://schemas.openxmlformats.org/officeDocument/2006/relationships/hyperlink" Target="http://jagu.kg/user_files/info_pages/3-%D0%98%D0%BD%D1%84%D0%BE%D1%80%D0%BC%D0%B0%D1%86%D0%B8%D1%8F-%D0%BE-%D1%82%D1%80%D1%83%D0%B4%D0%BE%D1%83%D1%81%D1%82%D1%80%D0%BE%D0%B9%D1%81%D1%82%D0%B2%D0%B5.pdf" TargetMode="External"/><Relationship Id="rId9" Type="http://schemas.openxmlformats.org/officeDocument/2006/relationships/hyperlink" Target="http://jagu.kg/view/news/id_news/286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1.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ctrTitle"/>
          </p:nvPr>
        </p:nvSpPr>
        <p:spPr/>
        <p:txBody>
          <a:bodyPr/>
          <a:lstStyle/>
          <a:p>
            <a:pPr eaLnBrk="1" hangingPunct="1"/>
            <a:r>
              <a:rPr lang="ru-RU" sz="1600"/>
              <a:t/>
            </a:r>
            <a:br>
              <a:rPr lang="ru-RU" sz="1600"/>
            </a:br>
            <a:endParaRPr lang="en-US" sz="1600"/>
          </a:p>
        </p:txBody>
      </p:sp>
      <p:sp>
        <p:nvSpPr>
          <p:cNvPr id="10" name="TextBox 9"/>
          <p:cNvSpPr txBox="1"/>
          <p:nvPr/>
        </p:nvSpPr>
        <p:spPr>
          <a:xfrm>
            <a:off x="166647" y="5654675"/>
            <a:ext cx="9001188" cy="707886"/>
          </a:xfrm>
          <a:prstGeom prst="rect">
            <a:avLst/>
          </a:prstGeom>
          <a:noFill/>
        </p:spPr>
        <p:txBody>
          <a:bodyPr wrap="square">
            <a:spAutoFit/>
          </a:bodyPr>
          <a:lstStyle/>
          <a:p>
            <a:pPr algn="ctr" fontAlgn="auto">
              <a:spcBef>
                <a:spcPts val="0"/>
              </a:spcBef>
              <a:spcAft>
                <a:spcPts val="0"/>
              </a:spcAft>
              <a:defRPr/>
            </a:pPr>
            <a:r>
              <a:rPr lang="ru-RU" sz="2000" b="1" dirty="0" err="1">
                <a:solidFill>
                  <a:srgbClr val="0000FF"/>
                </a:solidFill>
                <a:latin typeface="Times New Roman" panose="02020603050405020304" pitchFamily="18" charset="0"/>
                <a:cs typeface="Times New Roman" panose="02020603050405020304" pitchFamily="18" charset="0"/>
              </a:rPr>
              <a:t>Б.Осмонов</a:t>
            </a:r>
            <a:r>
              <a:rPr lang="ru-RU" sz="2000" b="1" dirty="0">
                <a:solidFill>
                  <a:srgbClr val="0000FF"/>
                </a:solidFill>
                <a:latin typeface="Times New Roman" panose="02020603050405020304" pitchFamily="18" charset="0"/>
                <a:cs typeface="Times New Roman" panose="02020603050405020304" pitchFamily="18" charset="0"/>
              </a:rPr>
              <a:t> </a:t>
            </a:r>
            <a:r>
              <a:rPr lang="ru-RU" sz="2000" b="1" dirty="0" err="1">
                <a:solidFill>
                  <a:srgbClr val="0000FF"/>
                </a:solidFill>
                <a:latin typeface="Times New Roman" panose="02020603050405020304" pitchFamily="18" charset="0"/>
                <a:cs typeface="Times New Roman" panose="02020603050405020304" pitchFamily="18" charset="0"/>
              </a:rPr>
              <a:t>атындагы</a:t>
            </a:r>
            <a:r>
              <a:rPr lang="ru-RU" sz="2000" b="1" dirty="0">
                <a:solidFill>
                  <a:srgbClr val="0000FF"/>
                </a:solidFill>
                <a:latin typeface="Times New Roman" panose="02020603050405020304" pitchFamily="18" charset="0"/>
                <a:cs typeface="Times New Roman" panose="02020603050405020304" pitchFamily="18" charset="0"/>
              </a:rPr>
              <a:t> Жалал-Абад мамлекеттик университетинин</a:t>
            </a:r>
          </a:p>
          <a:p>
            <a:pPr algn="ctr" fontAlgn="auto">
              <a:spcBef>
                <a:spcPts val="0"/>
              </a:spcBef>
              <a:spcAft>
                <a:spcPts val="0"/>
              </a:spcAft>
              <a:defRPr/>
            </a:pPr>
            <a:r>
              <a:rPr lang="ky-KG" sz="2000" b="1" dirty="0">
                <a:solidFill>
                  <a:srgbClr val="0000FF"/>
                </a:solidFill>
                <a:latin typeface="Times New Roman" panose="02020603050405020304" pitchFamily="18" charset="0"/>
                <a:cs typeface="Times New Roman" panose="02020603050405020304" pitchFamily="18" charset="0"/>
              </a:rPr>
              <a:t>Окуу иштери боюнча проректору, т.и.д., профессор А.П.Алибаев</a:t>
            </a:r>
            <a:endParaRPr lang="en-US" sz="2000" b="1" dirty="0">
              <a:solidFill>
                <a:srgbClr val="0000FF"/>
              </a:solidFill>
              <a:latin typeface="Times New Roman" panose="02020603050405020304" pitchFamily="18" charset="0"/>
              <a:cs typeface="Times New Roman" panose="02020603050405020304" pitchFamily="18" charset="0"/>
            </a:endParaRPr>
          </a:p>
        </p:txBody>
      </p:sp>
      <p:pic>
        <p:nvPicPr>
          <p:cNvPr id="6151" name="Рисунок 11"/>
          <p:cNvPicPr>
            <a:picLocks noChangeAspect="1"/>
          </p:cNvPicPr>
          <p:nvPr/>
        </p:nvPicPr>
        <p:blipFill>
          <a:blip r:embed="rId2"/>
          <a:srcRect/>
          <a:stretch>
            <a:fillRect/>
          </a:stretch>
        </p:blipFill>
        <p:spPr bwMode="auto">
          <a:xfrm>
            <a:off x="0" y="-171400"/>
            <a:ext cx="12192000" cy="5502275"/>
          </a:xfrm>
          <a:prstGeom prst="rect">
            <a:avLst/>
          </a:prstGeom>
          <a:noFill/>
          <a:ln w="9525">
            <a:noFill/>
            <a:miter lim="800000"/>
            <a:headEnd/>
            <a:tailEnd/>
          </a:ln>
        </p:spPr>
      </p:pic>
      <p:sp>
        <p:nvSpPr>
          <p:cNvPr id="3" name="Прямоугольник 2"/>
          <p:cNvSpPr/>
          <p:nvPr/>
        </p:nvSpPr>
        <p:spPr>
          <a:xfrm>
            <a:off x="1559496" y="908720"/>
            <a:ext cx="9361040" cy="3016210"/>
          </a:xfrm>
          <a:prstGeom prst="rect">
            <a:avLst/>
          </a:prstGeom>
        </p:spPr>
        <p:txBody>
          <a:bodyPr wrap="square">
            <a:spAutoFit/>
          </a:bodyPr>
          <a:lstStyle/>
          <a:p>
            <a:endParaRPr lang="ru-RU" sz="1100" dirty="0">
              <a:solidFill>
                <a:schemeClr val="bg1"/>
              </a:solidFill>
              <a:latin typeface="MADE Evolve Sans"/>
            </a:endParaRPr>
          </a:p>
          <a:p>
            <a:endParaRPr lang="ru-RU" sz="1100" dirty="0">
              <a:solidFill>
                <a:schemeClr val="bg1"/>
              </a:solidFill>
              <a:latin typeface="MADE Evolve Sans"/>
            </a:endParaRPr>
          </a:p>
          <a:p>
            <a:pPr algn="ctr"/>
            <a:r>
              <a:rPr lang="ru-RU" sz="2000" b="1" dirty="0">
                <a:solidFill>
                  <a:schemeClr val="bg1"/>
                </a:solidFill>
                <a:latin typeface="MADE Evolve Sans"/>
              </a:rPr>
              <a:t> </a:t>
            </a:r>
            <a:r>
              <a:rPr lang="ru-RU" sz="4000" b="1" dirty="0">
                <a:solidFill>
                  <a:srgbClr val="FF0000"/>
                </a:solidFill>
                <a:latin typeface="MADE Evolve Sans"/>
              </a:rPr>
              <a:t>Окуу иштери боюнча </a:t>
            </a:r>
            <a:r>
              <a:rPr lang="ru-RU" sz="4000" b="1" dirty="0" err="1">
                <a:solidFill>
                  <a:srgbClr val="FF0000"/>
                </a:solidFill>
                <a:latin typeface="MADE Evolve Sans"/>
              </a:rPr>
              <a:t>проректордун</a:t>
            </a:r>
            <a:r>
              <a:rPr lang="ru-RU" sz="4000" b="1" dirty="0">
                <a:solidFill>
                  <a:srgbClr val="FF0000"/>
                </a:solidFill>
                <a:latin typeface="MADE Evolve Sans"/>
              </a:rPr>
              <a:t> </a:t>
            </a:r>
            <a:r>
              <a:rPr lang="ru-RU" sz="4000" b="1" dirty="0" err="1">
                <a:solidFill>
                  <a:srgbClr val="FF0000"/>
                </a:solidFill>
                <a:latin typeface="MADE Evolve Sans"/>
              </a:rPr>
              <a:t>алдындагы</a:t>
            </a:r>
            <a:r>
              <a:rPr lang="ru-RU" sz="4000" b="1" dirty="0">
                <a:solidFill>
                  <a:srgbClr val="FF0000"/>
                </a:solidFill>
                <a:latin typeface="MADE Evolve Sans"/>
              </a:rPr>
              <a:t> </a:t>
            </a:r>
            <a:r>
              <a:rPr lang="ru-RU" sz="4000" b="1" dirty="0" err="1">
                <a:solidFill>
                  <a:srgbClr val="FF0000"/>
                </a:solidFill>
                <a:latin typeface="MADE Evolve Sans"/>
              </a:rPr>
              <a:t>структуралык</a:t>
            </a:r>
            <a:r>
              <a:rPr lang="ru-RU" sz="4000" b="1" dirty="0">
                <a:solidFill>
                  <a:srgbClr val="FF0000"/>
                </a:solidFill>
                <a:latin typeface="MADE Evolve Sans"/>
              </a:rPr>
              <a:t> б</a:t>
            </a:r>
            <a:r>
              <a:rPr lang="ky-KG" sz="4000" b="1" dirty="0">
                <a:solidFill>
                  <a:srgbClr val="FF0000"/>
                </a:solidFill>
                <a:latin typeface="MADE Evolve Sans"/>
              </a:rPr>
              <a:t>өлүдөрдүн иштери боюнча </a:t>
            </a:r>
          </a:p>
          <a:p>
            <a:pPr algn="ctr"/>
            <a:r>
              <a:rPr lang="ru-RU" sz="4800" b="1" dirty="0" smtClean="0">
                <a:solidFill>
                  <a:srgbClr val="FF0000"/>
                </a:solidFill>
                <a:latin typeface="MADE Evolve Sans"/>
              </a:rPr>
              <a:t>Отчет </a:t>
            </a:r>
            <a:r>
              <a:rPr lang="ru-RU" sz="3600" b="1" dirty="0" smtClean="0">
                <a:solidFill>
                  <a:srgbClr val="FF0000"/>
                </a:solidFill>
                <a:latin typeface="MADE Evolve Sans"/>
              </a:rPr>
              <a:t> </a:t>
            </a:r>
            <a:endParaRPr lang="ru-RU" sz="3600" b="1" dirty="0">
              <a:solidFill>
                <a:srgbClr val="FF0000"/>
              </a:solidFill>
            </a:endParaRPr>
          </a:p>
        </p:txBody>
      </p:sp>
      <p:pic>
        <p:nvPicPr>
          <p:cNvPr id="1026" name="Picture 2" descr="logo">
            <a:extLst>
              <a:ext uri="{FF2B5EF4-FFF2-40B4-BE49-F238E27FC236}">
                <a16:creationId xmlns:a16="http://schemas.microsoft.com/office/drawing/2014/main" id="{B933311E-1E3A-D58B-21B5-4AA386135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320" y="5445224"/>
            <a:ext cx="1230446" cy="12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Прямоугольник 5"/>
          <p:cNvSpPr/>
          <p:nvPr/>
        </p:nvSpPr>
        <p:spPr>
          <a:xfrm>
            <a:off x="1199456" y="260648"/>
            <a:ext cx="9505056" cy="58477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a:t>
            </a:r>
            <a:r>
              <a:rPr kumimoji="0" lang="ru-RU" sz="16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2022-2023- окуу </a:t>
            </a:r>
            <a:r>
              <a:rPr kumimoji="0" lang="ru-RU" sz="16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жылында</a:t>
            </a:r>
            <a:r>
              <a:rPr kumimoji="0" lang="ru-RU" sz="16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AVN </a:t>
            </a:r>
            <a:r>
              <a:rPr kumimoji="0" lang="ru-RU" sz="16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маалыматтык</a:t>
            </a:r>
            <a:r>
              <a:rPr kumimoji="0" lang="ru-RU" sz="16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ru-RU" sz="16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системасынан</a:t>
            </a:r>
            <a:r>
              <a:rPr kumimoji="0" lang="ru-RU" sz="16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ru-RU" sz="16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алынган</a:t>
            </a:r>
            <a:r>
              <a:rPr kumimoji="0" lang="ru-RU" sz="16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ru-RU" sz="16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сессиялардын</a:t>
            </a:r>
            <a:r>
              <a:rPr kumimoji="0" lang="ru-RU" sz="16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ru-RU" sz="16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жыйынтыгынын</a:t>
            </a:r>
            <a:r>
              <a:rPr kumimoji="0" lang="ru-RU" sz="16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ru-RU" sz="16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негизинде</a:t>
            </a:r>
            <a:r>
              <a:rPr kumimoji="0" lang="ru-RU" sz="16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ru-RU" sz="1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факультеттер</a:t>
            </a:r>
            <a:r>
              <a:rPr kumimoji="0" lang="ru-RU" sz="16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аралык </a:t>
            </a:r>
            <a:r>
              <a:rPr kumimoji="0" lang="ru-RU" sz="16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курстар</a:t>
            </a:r>
            <a:r>
              <a:rPr kumimoji="0" lang="ru-RU" sz="16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боюнча </a:t>
            </a:r>
            <a:r>
              <a:rPr kumimoji="0" lang="en-US" sz="1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тайпалардын</a:t>
            </a:r>
            <a:r>
              <a:rPr kumimoji="0" lang="ru-RU"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рейтинги</a:t>
            </a:r>
          </a:p>
        </p:txBody>
      </p:sp>
      <p:graphicFrame>
        <p:nvGraphicFramePr>
          <p:cNvPr id="4" name="Таблица 3"/>
          <p:cNvGraphicFramePr>
            <a:graphicFrameLocks noGrp="1"/>
          </p:cNvGraphicFramePr>
          <p:nvPr>
            <p:extLst>
              <p:ext uri="{D42A27DB-BD31-4B8C-83A1-F6EECF244321}">
                <p14:modId xmlns:p14="http://schemas.microsoft.com/office/powerpoint/2010/main" val="3546418727"/>
              </p:ext>
            </p:extLst>
          </p:nvPr>
        </p:nvGraphicFramePr>
        <p:xfrm>
          <a:off x="191344" y="1196752"/>
          <a:ext cx="3672353" cy="2552700"/>
        </p:xfrm>
        <a:graphic>
          <a:graphicData uri="http://schemas.openxmlformats.org/drawingml/2006/table">
            <a:tbl>
              <a:tblPr/>
              <a:tblGrid>
                <a:gridCol w="1253929">
                  <a:extLst>
                    <a:ext uri="{9D8B030D-6E8A-4147-A177-3AD203B41FA5}">
                      <a16:colId xmlns:a16="http://schemas.microsoft.com/office/drawing/2014/main" val="20000"/>
                    </a:ext>
                  </a:extLst>
                </a:gridCol>
                <a:gridCol w="1194288">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tblGrid>
              <a:tr h="495300">
                <a:tc gridSpan="3">
                  <a:txBody>
                    <a:bodyPr/>
                    <a:lstStyle/>
                    <a:p>
                      <a:pPr algn="ctr" fontAlgn="ctr"/>
                      <a:r>
                        <a:rPr lang="ru-RU" sz="1400" b="1" i="0" u="none" strike="noStrike" dirty="0">
                          <a:effectLst/>
                          <a:latin typeface="Times New Roman" panose="02020603050405020304" pitchFamily="18" charset="0"/>
                          <a:cs typeface="Times New Roman" panose="02020603050405020304" pitchFamily="18" charset="0"/>
                        </a:rPr>
                        <a:t>1-курс. Студенттердин орточо баллы боюнча </a:t>
                      </a:r>
                      <a:r>
                        <a:rPr lang="ru-RU" sz="1400" b="1" i="0" u="none" strike="noStrike" dirty="0" err="1">
                          <a:effectLst/>
                          <a:latin typeface="Times New Roman" panose="02020603050405020304" pitchFamily="18" charset="0"/>
                          <a:cs typeface="Times New Roman" panose="02020603050405020304" pitchFamily="18" charset="0"/>
                        </a:rPr>
                        <a:t>тайпалардын</a:t>
                      </a:r>
                      <a:r>
                        <a:rPr lang="ru-RU" sz="1400" b="1" i="0" u="none" strike="noStrike" dirty="0">
                          <a:effectLst/>
                          <a:latin typeface="Times New Roman" panose="02020603050405020304" pitchFamily="18" charset="0"/>
                          <a:cs typeface="Times New Roman" panose="02020603050405020304" pitchFamily="18" charset="0"/>
                        </a:rPr>
                        <a:t> рейтинги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57225">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Факультет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tc>
                  <a:txBody>
                    <a:bodyPr/>
                    <a:lstStyle/>
                    <a:p>
                      <a:pPr algn="ctr" fontAlgn="ctr"/>
                      <a:r>
                        <a:rPr lang="ru-RU" sz="1400" b="1" i="0" u="none" strike="noStrike" dirty="0" err="1">
                          <a:effectLst/>
                          <a:latin typeface="Times New Roman" panose="02020603050405020304" pitchFamily="18" charset="0"/>
                          <a:cs typeface="Times New Roman" panose="02020603050405020304" pitchFamily="18" charset="0"/>
                        </a:rPr>
                        <a:t>Тайпалардын</a:t>
                      </a:r>
                      <a:r>
                        <a:rPr lang="ru-RU" sz="1400" b="1" i="0" u="none" strike="noStrike" dirty="0">
                          <a:effectLst/>
                          <a:latin typeface="Times New Roman" panose="02020603050405020304" pitchFamily="18" charset="0"/>
                          <a:cs typeface="Times New Roman" panose="02020603050405020304" pitchFamily="18" charset="0"/>
                        </a:rPr>
                        <a:t> саны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tc>
                  <a:txBody>
                    <a:bodyPr/>
                    <a:lstStyle/>
                    <a:p>
                      <a:pPr algn="ctr" fontAlgn="t"/>
                      <a:r>
                        <a:rPr lang="ru-RU" sz="1400" b="1" i="0" u="none" strike="noStrike" dirty="0" err="1" smtClean="0">
                          <a:effectLst/>
                          <a:latin typeface="Times New Roman" panose="02020603050405020304" pitchFamily="18" charset="0"/>
                          <a:cs typeface="Times New Roman" panose="02020603050405020304" pitchFamily="18" charset="0"/>
                        </a:rPr>
                        <a:t>Студенттер-н</a:t>
                      </a:r>
                      <a:r>
                        <a:rPr lang="ru-RU" sz="1400" b="1" i="0" u="none" strike="noStrike" dirty="0" smtClean="0">
                          <a:effectLst/>
                          <a:latin typeface="Times New Roman" panose="02020603050405020304" pitchFamily="18" charset="0"/>
                          <a:cs typeface="Times New Roman" panose="02020603050405020304" pitchFamily="18" charset="0"/>
                        </a:rPr>
                        <a:t> </a:t>
                      </a:r>
                      <a:r>
                        <a:rPr lang="ru-RU" sz="1400" b="1" i="0" u="none" strike="noStrike" dirty="0" err="1">
                          <a:effectLst/>
                          <a:latin typeface="Times New Roman" panose="02020603050405020304" pitchFamily="18" charset="0"/>
                          <a:cs typeface="Times New Roman" panose="02020603050405020304" pitchFamily="18" charset="0"/>
                        </a:rPr>
                        <a:t>тайпадагы</a:t>
                      </a:r>
                      <a:r>
                        <a:rPr lang="ru-RU" sz="1400" b="1" i="0" u="none" strike="noStrike" dirty="0">
                          <a:effectLst/>
                          <a:latin typeface="Times New Roman" panose="02020603050405020304" pitchFamily="18" charset="0"/>
                          <a:cs typeface="Times New Roman" panose="02020603050405020304" pitchFamily="18" charset="0"/>
                        </a:rPr>
                        <a:t> орточо баллы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extLst>
                  <a:ext uri="{0D108BD9-81ED-4DB2-BD59-A6C34878D82A}">
                    <a16:rowId xmlns:a16="http://schemas.microsoft.com/office/drawing/2014/main" val="10001"/>
                  </a:ext>
                </a:extLst>
              </a:tr>
              <a:tr h="276225">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ФФ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11-тайпа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400" b="1" i="0" u="none" strike="noStrike" dirty="0">
                          <a:solidFill>
                            <a:srgbClr val="000000"/>
                          </a:solidFill>
                          <a:effectLst/>
                          <a:latin typeface="Times New Roman" panose="02020603050405020304" pitchFamily="18" charset="0"/>
                          <a:cs typeface="Times New Roman" panose="02020603050405020304" pitchFamily="18" charset="0"/>
                        </a:rPr>
                        <a:t>75,96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4325">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ПФ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11-тайпа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400" b="1" i="0" u="none" strike="noStrike" dirty="0">
                          <a:solidFill>
                            <a:srgbClr val="000000"/>
                          </a:solidFill>
                          <a:effectLst/>
                          <a:latin typeface="Times New Roman" panose="02020603050405020304" pitchFamily="18" charset="0"/>
                          <a:cs typeface="Times New Roman" panose="02020603050405020304" pitchFamily="18" charset="0"/>
                        </a:rPr>
                        <a:t>75,40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6700">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ЭЮФ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2-тайпа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400" b="1" i="0" u="none" strike="noStrike" dirty="0">
                          <a:solidFill>
                            <a:srgbClr val="000000"/>
                          </a:solidFill>
                          <a:effectLst/>
                          <a:latin typeface="Times New Roman" panose="02020603050405020304" pitchFamily="18" charset="0"/>
                          <a:cs typeface="Times New Roman" panose="02020603050405020304" pitchFamily="18" charset="0"/>
                        </a:rPr>
                        <a:t>73,48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7175">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ТТФ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4-тайпа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400" b="1" i="0" u="none" strike="noStrike" dirty="0">
                          <a:solidFill>
                            <a:srgbClr val="000000"/>
                          </a:solidFill>
                          <a:effectLst/>
                          <a:latin typeface="Times New Roman" panose="02020603050405020304" pitchFamily="18" charset="0"/>
                          <a:cs typeface="Times New Roman" panose="02020603050405020304" pitchFamily="18" charset="0"/>
                        </a:rPr>
                        <a:t>71,44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5750">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МФ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18-тайпа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400" b="1" i="0" u="none" strike="noStrike" dirty="0">
                          <a:solidFill>
                            <a:srgbClr val="000000"/>
                          </a:solidFill>
                          <a:effectLst/>
                          <a:latin typeface="Times New Roman" panose="02020603050405020304" pitchFamily="18" charset="0"/>
                          <a:cs typeface="Times New Roman" panose="02020603050405020304" pitchFamily="18" charset="0"/>
                        </a:rPr>
                        <a:t>49,54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1310164356"/>
              </p:ext>
            </p:extLst>
          </p:nvPr>
        </p:nvGraphicFramePr>
        <p:xfrm>
          <a:off x="119336" y="3789040"/>
          <a:ext cx="3744416" cy="2857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565650852"/>
              </p:ext>
            </p:extLst>
          </p:nvPr>
        </p:nvGraphicFramePr>
        <p:xfrm>
          <a:off x="4209258" y="1124741"/>
          <a:ext cx="3817963" cy="2592292"/>
        </p:xfrm>
        <a:graphic>
          <a:graphicData uri="http://schemas.openxmlformats.org/drawingml/2006/table">
            <a:tbl>
              <a:tblPr/>
              <a:tblGrid>
                <a:gridCol w="1161989">
                  <a:extLst>
                    <a:ext uri="{9D8B030D-6E8A-4147-A177-3AD203B41FA5}">
                      <a16:colId xmlns:a16="http://schemas.microsoft.com/office/drawing/2014/main" val="20000"/>
                    </a:ext>
                  </a:extLst>
                </a:gridCol>
                <a:gridCol w="1217321">
                  <a:extLst>
                    <a:ext uri="{9D8B030D-6E8A-4147-A177-3AD203B41FA5}">
                      <a16:colId xmlns:a16="http://schemas.microsoft.com/office/drawing/2014/main" val="20001"/>
                    </a:ext>
                  </a:extLst>
                </a:gridCol>
                <a:gridCol w="1438653">
                  <a:extLst>
                    <a:ext uri="{9D8B030D-6E8A-4147-A177-3AD203B41FA5}">
                      <a16:colId xmlns:a16="http://schemas.microsoft.com/office/drawing/2014/main" val="20002"/>
                    </a:ext>
                  </a:extLst>
                </a:gridCol>
              </a:tblGrid>
              <a:tr h="589157">
                <a:tc gridSpan="3">
                  <a:txBody>
                    <a:bodyPr/>
                    <a:lstStyle/>
                    <a:p>
                      <a:pPr algn="ctr" fontAlgn="ctr"/>
                      <a:r>
                        <a:rPr lang="ru-RU" sz="1400" b="1" i="0" u="none" strike="noStrike" dirty="0">
                          <a:effectLst/>
                          <a:latin typeface="Times New Roman" panose="02020603050405020304" pitchFamily="18" charset="0"/>
                          <a:cs typeface="Times New Roman" panose="02020603050405020304" pitchFamily="18" charset="0"/>
                        </a:rPr>
                        <a:t>2-курс. Студенттердин орточо баллы боюнча </a:t>
                      </a:r>
                      <a:r>
                        <a:rPr lang="ru-RU" sz="1400" b="1" i="0" u="none" strike="noStrike" dirty="0" err="1">
                          <a:effectLst/>
                          <a:latin typeface="Times New Roman" panose="02020603050405020304" pitchFamily="18" charset="0"/>
                          <a:cs typeface="Times New Roman" panose="02020603050405020304" pitchFamily="18" charset="0"/>
                        </a:rPr>
                        <a:t>тайпалардын</a:t>
                      </a:r>
                      <a:r>
                        <a:rPr lang="ru-RU" sz="1400" b="1" i="0" u="none" strike="noStrike" dirty="0">
                          <a:effectLst/>
                          <a:latin typeface="Times New Roman" panose="02020603050405020304" pitchFamily="18" charset="0"/>
                          <a:cs typeface="Times New Roman" panose="02020603050405020304" pitchFamily="18" charset="0"/>
                        </a:rPr>
                        <a:t> рейтинги</a:t>
                      </a:r>
                      <a:r>
                        <a:rPr lang="ru-RU" sz="1100" b="1" i="0" u="none" strike="noStrike" dirty="0">
                          <a:effectLst/>
                          <a:latin typeface="Times New Roman" panose="02020603050405020304" pitchFamily="18" charset="0"/>
                          <a:cs typeface="Times New Roman" panose="02020603050405020304" pitchFamily="18"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751175">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Факультет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err="1">
                          <a:effectLst/>
                          <a:latin typeface="Times New Roman" panose="02020603050405020304" pitchFamily="18" charset="0"/>
                          <a:cs typeface="Times New Roman" panose="02020603050405020304" pitchFamily="18" charset="0"/>
                        </a:rPr>
                        <a:t>Тайпалардын</a:t>
                      </a:r>
                      <a:r>
                        <a:rPr lang="ru-RU" sz="1400" b="1" i="0" u="none" strike="noStrike" dirty="0">
                          <a:effectLst/>
                          <a:latin typeface="Times New Roman" panose="02020603050405020304" pitchFamily="18" charset="0"/>
                          <a:cs typeface="Times New Roman" panose="02020603050405020304" pitchFamily="18" charset="0"/>
                        </a:rPr>
                        <a:t> саны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Студенттердин </a:t>
                      </a:r>
                      <a:r>
                        <a:rPr lang="ru-RU" sz="1400" b="1" i="0" u="none" strike="noStrike" dirty="0" err="1">
                          <a:effectLst/>
                          <a:latin typeface="Times New Roman" panose="02020603050405020304" pitchFamily="18" charset="0"/>
                          <a:cs typeface="Times New Roman" panose="02020603050405020304" pitchFamily="18" charset="0"/>
                        </a:rPr>
                        <a:t>тайпадагы</a:t>
                      </a:r>
                      <a:r>
                        <a:rPr lang="ru-RU" sz="1400" b="1" i="0" u="none" strike="noStrike" dirty="0">
                          <a:effectLst/>
                          <a:latin typeface="Times New Roman" panose="02020603050405020304" pitchFamily="18" charset="0"/>
                          <a:cs typeface="Times New Roman" panose="02020603050405020304" pitchFamily="18" charset="0"/>
                        </a:rPr>
                        <a:t> орточо баллы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0392">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ЭЮФ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3-тайпа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400" b="1" i="0" u="none" strike="noStrike" dirty="0">
                          <a:solidFill>
                            <a:srgbClr val="000000"/>
                          </a:solidFill>
                          <a:effectLst/>
                          <a:latin typeface="Times New Roman" panose="02020603050405020304" pitchFamily="18" charset="0"/>
                          <a:cs typeface="Times New Roman" panose="02020603050405020304" pitchFamily="18" charset="0"/>
                        </a:rPr>
                        <a:t>77,46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0392">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ФФ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7-тайпа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400" b="1" i="0" u="none" strike="noStrike" dirty="0">
                          <a:solidFill>
                            <a:srgbClr val="000000"/>
                          </a:solidFill>
                          <a:effectLst/>
                          <a:latin typeface="Times New Roman" panose="02020603050405020304" pitchFamily="18" charset="0"/>
                          <a:cs typeface="Times New Roman" panose="02020603050405020304" pitchFamily="18" charset="0"/>
                        </a:rPr>
                        <a:t>73,60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0392">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ПФ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9-тайпа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400" b="1" i="0" u="none" strike="noStrike" dirty="0">
                          <a:solidFill>
                            <a:srgbClr val="000000"/>
                          </a:solidFill>
                          <a:effectLst/>
                          <a:latin typeface="Times New Roman" panose="02020603050405020304" pitchFamily="18" charset="0"/>
                          <a:cs typeface="Times New Roman" panose="02020603050405020304" pitchFamily="18" charset="0"/>
                        </a:rPr>
                        <a:t>73,40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0392">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ТТФ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4-тайпа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400" b="1" i="0" u="none" strike="noStrike" dirty="0">
                          <a:solidFill>
                            <a:srgbClr val="000000"/>
                          </a:solidFill>
                          <a:effectLst/>
                          <a:latin typeface="Times New Roman" panose="02020603050405020304" pitchFamily="18" charset="0"/>
                          <a:cs typeface="Times New Roman" panose="02020603050405020304" pitchFamily="18" charset="0"/>
                        </a:rPr>
                        <a:t>72,13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0392">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МФ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29-тайпа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400" b="1" i="0" u="none" strike="noStrike" dirty="0">
                          <a:solidFill>
                            <a:srgbClr val="000000"/>
                          </a:solidFill>
                          <a:effectLst/>
                          <a:latin typeface="Times New Roman" panose="02020603050405020304" pitchFamily="18" charset="0"/>
                          <a:cs typeface="Times New Roman" panose="02020603050405020304" pitchFamily="18" charset="0"/>
                        </a:rPr>
                        <a:t>64,20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val="4085665941"/>
              </p:ext>
            </p:extLst>
          </p:nvPr>
        </p:nvGraphicFramePr>
        <p:xfrm>
          <a:off x="4050791" y="3861048"/>
          <a:ext cx="3989425" cy="2762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196010962"/>
              </p:ext>
            </p:extLst>
          </p:nvPr>
        </p:nvGraphicFramePr>
        <p:xfrm>
          <a:off x="8291636" y="1196752"/>
          <a:ext cx="3637012" cy="2520281"/>
        </p:xfrm>
        <a:graphic>
          <a:graphicData uri="http://schemas.openxmlformats.org/drawingml/2006/table">
            <a:tbl>
              <a:tblPr/>
              <a:tblGrid>
                <a:gridCol w="1106917">
                  <a:extLst>
                    <a:ext uri="{9D8B030D-6E8A-4147-A177-3AD203B41FA5}">
                      <a16:colId xmlns:a16="http://schemas.microsoft.com/office/drawing/2014/main" val="20000"/>
                    </a:ext>
                  </a:extLst>
                </a:gridCol>
                <a:gridCol w="1159627">
                  <a:extLst>
                    <a:ext uri="{9D8B030D-6E8A-4147-A177-3AD203B41FA5}">
                      <a16:colId xmlns:a16="http://schemas.microsoft.com/office/drawing/2014/main" val="20001"/>
                    </a:ext>
                  </a:extLst>
                </a:gridCol>
                <a:gridCol w="1370468">
                  <a:extLst>
                    <a:ext uri="{9D8B030D-6E8A-4147-A177-3AD203B41FA5}">
                      <a16:colId xmlns:a16="http://schemas.microsoft.com/office/drawing/2014/main" val="20002"/>
                    </a:ext>
                  </a:extLst>
                </a:gridCol>
              </a:tblGrid>
              <a:tr h="517558">
                <a:tc gridSpan="3">
                  <a:txBody>
                    <a:bodyPr/>
                    <a:lstStyle/>
                    <a:p>
                      <a:pPr algn="ctr" fontAlgn="ctr"/>
                      <a:r>
                        <a:rPr lang="ru-RU" sz="1400" b="1" i="0" u="none" strike="noStrike" dirty="0">
                          <a:effectLst/>
                          <a:latin typeface="Times New Roman"/>
                        </a:rPr>
                        <a:t>3-курс. Студенттердин орточо баллы боюнча </a:t>
                      </a:r>
                      <a:r>
                        <a:rPr lang="ru-RU" sz="1400" b="1" i="0" u="none" strike="noStrike" dirty="0" err="1">
                          <a:effectLst/>
                          <a:latin typeface="Times New Roman"/>
                        </a:rPr>
                        <a:t>тайпалардын</a:t>
                      </a:r>
                      <a:r>
                        <a:rPr lang="ru-RU" sz="1400" b="1" i="0" u="none" strike="noStrike" dirty="0">
                          <a:effectLst/>
                          <a:latin typeface="Times New Roman"/>
                        </a:rPr>
                        <a:t> рейтинги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75075">
                <a:tc>
                  <a:txBody>
                    <a:bodyPr/>
                    <a:lstStyle/>
                    <a:p>
                      <a:pPr algn="ctr" fontAlgn="ctr"/>
                      <a:r>
                        <a:rPr lang="ru-RU" sz="1400" b="1" i="0" u="none" strike="noStrike" dirty="0">
                          <a:effectLst/>
                          <a:latin typeface="Times New Roman"/>
                        </a:rPr>
                        <a:t>Факультет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tc>
                  <a:txBody>
                    <a:bodyPr/>
                    <a:lstStyle/>
                    <a:p>
                      <a:pPr algn="ctr" fontAlgn="ctr"/>
                      <a:r>
                        <a:rPr lang="ru-RU" sz="1400" b="1" i="0" u="none" strike="noStrike" dirty="0" err="1">
                          <a:effectLst/>
                          <a:latin typeface="Times New Roman"/>
                        </a:rPr>
                        <a:t>Тайпалардын</a:t>
                      </a:r>
                      <a:r>
                        <a:rPr lang="ru-RU" sz="1400" b="1" i="0" u="none" strike="noStrike" dirty="0">
                          <a:effectLst/>
                          <a:latin typeface="Times New Roman"/>
                        </a:rPr>
                        <a:t> саны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tc>
                  <a:txBody>
                    <a:bodyPr/>
                    <a:lstStyle/>
                    <a:p>
                      <a:pPr algn="ctr" fontAlgn="ctr"/>
                      <a:r>
                        <a:rPr lang="ru-RU" sz="1400" b="1" i="0" u="none" strike="noStrike" dirty="0" err="1">
                          <a:effectLst/>
                          <a:latin typeface="Times New Roman"/>
                        </a:rPr>
                        <a:t>Тайпа</a:t>
                      </a:r>
                      <a:r>
                        <a:rPr lang="ru-RU" sz="1400" b="1" i="0" u="none" strike="noStrike" dirty="0">
                          <a:effectLst/>
                          <a:latin typeface="Times New Roman"/>
                        </a:rPr>
                        <a:t> </a:t>
                      </a:r>
                      <a:r>
                        <a:rPr lang="ru-RU" sz="1400" b="1" i="0" u="none" strike="noStrike" dirty="0" err="1">
                          <a:effectLst/>
                          <a:latin typeface="Times New Roman"/>
                        </a:rPr>
                        <a:t>боюнча</a:t>
                      </a:r>
                      <a:r>
                        <a:rPr lang="ru-RU" sz="1400" b="1" i="0" u="none" strike="noStrike" dirty="0">
                          <a:effectLst/>
                          <a:latin typeface="Times New Roman"/>
                        </a:rPr>
                        <a:t> </a:t>
                      </a:r>
                      <a:r>
                        <a:rPr lang="ru-RU" sz="1400" b="1" i="0" u="none" strike="noStrike" dirty="0" err="1">
                          <a:effectLst/>
                          <a:latin typeface="Times New Roman"/>
                        </a:rPr>
                        <a:t>студенттердин</a:t>
                      </a:r>
                      <a:r>
                        <a:rPr lang="ru-RU" sz="1400" b="1" i="0" u="none" strike="noStrike" dirty="0">
                          <a:effectLst/>
                          <a:latin typeface="Times New Roman"/>
                        </a:rPr>
                        <a:t>  </a:t>
                      </a:r>
                      <a:r>
                        <a:rPr lang="ru-RU" sz="1400" b="1" i="0" u="none" strike="noStrike" dirty="0" err="1">
                          <a:effectLst/>
                          <a:latin typeface="Times New Roman"/>
                        </a:rPr>
                        <a:t>орточо</a:t>
                      </a:r>
                      <a:r>
                        <a:rPr lang="ru-RU" sz="1400" b="1" i="0" u="none" strike="noStrike" dirty="0">
                          <a:effectLst/>
                          <a:latin typeface="Times New Roman"/>
                        </a:rPr>
                        <a:t> баллы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extLst>
                  <a:ext uri="{0D108BD9-81ED-4DB2-BD59-A6C34878D82A}">
                    <a16:rowId xmlns:a16="http://schemas.microsoft.com/office/drawing/2014/main" val="10001"/>
                  </a:ext>
                </a:extLst>
              </a:tr>
              <a:tr h="270030">
                <a:tc>
                  <a:txBody>
                    <a:bodyPr/>
                    <a:lstStyle/>
                    <a:p>
                      <a:pPr algn="ctr" fontAlgn="ctr"/>
                      <a:r>
                        <a:rPr lang="ru-RU" sz="1400" b="1" i="0" u="none" strike="noStrike" dirty="0">
                          <a:effectLst/>
                          <a:latin typeface="Times New Roman"/>
                        </a:rPr>
                        <a:t>ПФ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9-тайпа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a:rPr>
                        <a:t>83,20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0030">
                <a:tc>
                  <a:txBody>
                    <a:bodyPr/>
                    <a:lstStyle/>
                    <a:p>
                      <a:pPr algn="ctr" fontAlgn="ctr"/>
                      <a:r>
                        <a:rPr lang="ru-RU" sz="1400" b="1" i="0" u="none" strike="noStrike" dirty="0">
                          <a:effectLst/>
                          <a:latin typeface="Times New Roman"/>
                        </a:rPr>
                        <a:t>ЭЮФ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3-тайпа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a:rPr>
                        <a:t>82,08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0030">
                <a:tc>
                  <a:txBody>
                    <a:bodyPr/>
                    <a:lstStyle/>
                    <a:p>
                      <a:pPr algn="ctr" fontAlgn="ctr"/>
                      <a:r>
                        <a:rPr lang="ru-RU" sz="1400" b="1" i="0" u="none" strike="noStrike" dirty="0">
                          <a:effectLst/>
                          <a:latin typeface="Times New Roman"/>
                        </a:rPr>
                        <a:t>ФФ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7-тайпа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a:rPr>
                        <a:t>80,32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0030">
                <a:tc>
                  <a:txBody>
                    <a:bodyPr/>
                    <a:lstStyle/>
                    <a:p>
                      <a:pPr algn="ctr" fontAlgn="ctr"/>
                      <a:r>
                        <a:rPr lang="ru-RU" sz="1400" b="1" i="0" u="none" strike="noStrike">
                          <a:effectLst/>
                          <a:latin typeface="Times New Roman"/>
                        </a:rPr>
                        <a:t>ТТФ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5-тайпа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a:rPr>
                        <a:t>75,94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7528">
                <a:tc>
                  <a:txBody>
                    <a:bodyPr/>
                    <a:lstStyle/>
                    <a:p>
                      <a:pPr algn="ctr" fontAlgn="ctr"/>
                      <a:r>
                        <a:rPr lang="ru-RU" sz="1400" b="1" i="0" u="none" strike="noStrike" dirty="0">
                          <a:effectLst/>
                          <a:latin typeface="Times New Roman"/>
                        </a:rPr>
                        <a:t>МФ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32-тайпа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a:rPr>
                        <a:t>73,00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2" name="Диаграмма 11"/>
          <p:cNvGraphicFramePr>
            <a:graphicFrameLocks/>
          </p:cNvGraphicFramePr>
          <p:nvPr>
            <p:extLst>
              <p:ext uri="{D42A27DB-BD31-4B8C-83A1-F6EECF244321}">
                <p14:modId xmlns:p14="http://schemas.microsoft.com/office/powerpoint/2010/main" val="1425165569"/>
              </p:ext>
            </p:extLst>
          </p:nvPr>
        </p:nvGraphicFramePr>
        <p:xfrm>
          <a:off x="8151865" y="3933056"/>
          <a:ext cx="3848792" cy="2628900"/>
        </p:xfrm>
        <a:graphic>
          <a:graphicData uri="http://schemas.openxmlformats.org/drawingml/2006/chart">
            <c:chart xmlns:c="http://schemas.openxmlformats.org/drawingml/2006/chart" xmlns:r="http://schemas.openxmlformats.org/officeDocument/2006/relationships" r:id="rId4"/>
          </a:graphicData>
        </a:graphic>
      </p:graphicFrame>
      <p:pic>
        <p:nvPicPr>
          <p:cNvPr id="9" name="Рисунок 8">
            <a:extLst>
              <a:ext uri="{FF2B5EF4-FFF2-40B4-BE49-F238E27FC236}">
                <a16:creationId xmlns:a16="http://schemas.microsoft.com/office/drawing/2014/main" id="{78F9705B-897A-6C6B-27FE-3571E703D6E9}"/>
              </a:ext>
            </a:extLst>
          </p:cNvPr>
          <p:cNvPicPr>
            <a:picLocks noChangeAspect="1"/>
          </p:cNvPicPr>
          <p:nvPr/>
        </p:nvPicPr>
        <p:blipFill>
          <a:blip r:embed="rId5" cstate="print"/>
          <a:stretch>
            <a:fillRect/>
          </a:stretch>
        </p:blipFill>
        <p:spPr>
          <a:xfrm>
            <a:off x="216833" y="129113"/>
            <a:ext cx="771525" cy="767705"/>
          </a:xfrm>
          <a:prstGeom prst="rect">
            <a:avLst/>
          </a:prstGeom>
        </p:spPr>
      </p:pic>
      <p:pic>
        <p:nvPicPr>
          <p:cNvPr id="11" name="Рисунок 10"/>
          <p:cNvPicPr>
            <a:picLocks noChangeAspect="1"/>
          </p:cNvPicPr>
          <p:nvPr/>
        </p:nvPicPr>
        <p:blipFill>
          <a:blip r:embed="rId6" cstate="print"/>
          <a:stretch>
            <a:fillRect/>
          </a:stretch>
        </p:blipFill>
        <p:spPr>
          <a:xfrm>
            <a:off x="10920536" y="188640"/>
            <a:ext cx="961086" cy="579965"/>
          </a:xfrm>
          <a:prstGeom prst="rect">
            <a:avLst/>
          </a:prstGeom>
        </p:spPr>
      </p:pic>
    </p:spTree>
    <p:extLst>
      <p:ext uri="{BB962C8B-B14F-4D97-AF65-F5344CB8AC3E}">
        <p14:creationId xmlns:p14="http://schemas.microsoft.com/office/powerpoint/2010/main" val="2903317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Прямоугольник 5"/>
          <p:cNvSpPr/>
          <p:nvPr/>
        </p:nvSpPr>
        <p:spPr>
          <a:xfrm>
            <a:off x="1199457" y="142852"/>
            <a:ext cx="9433048" cy="1015663"/>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1" i="0" u="none" strike="noStrike" kern="1200" cap="none" spc="0" normalizeH="0" baseline="0" noProof="0" dirty="0" smtClean="0">
                <a:ln>
                  <a:noFill/>
                </a:ln>
                <a:solidFill>
                  <a:srgbClr val="4E67C8"/>
                </a:solidFill>
                <a:effectLst/>
                <a:uLnTx/>
                <a:uFillTx/>
                <a:latin typeface="Times New Roman" panose="02020603050405020304" pitchFamily="18" charset="0"/>
                <a:ea typeface="+mn-ea"/>
                <a:cs typeface="Times New Roman" panose="02020603050405020304" pitchFamily="18" charset="0"/>
              </a:rPr>
              <a:t>2022-2023- </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окуу </a:t>
            </a:r>
            <a:r>
              <a:rPr kumimoji="0" lang="ru-RU" sz="20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жылында</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AVN </a:t>
            </a:r>
            <a:r>
              <a:rPr kumimoji="0" lang="ru-RU" sz="20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маалыматтык</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ru-RU" sz="20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системасынан</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ru-RU" sz="20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алынган</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ru-RU" sz="20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сессиялардын</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ru-RU" sz="20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жыйынтыгынын</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ru-RU" sz="20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негизинде</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ru-RU" sz="2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факультеттер</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аралык </a:t>
            </a:r>
            <a:r>
              <a:rPr kumimoji="0" lang="ru-RU" sz="20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курстар</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боюнча </a:t>
            </a:r>
            <a:r>
              <a:rPr kumimoji="0" lang="en-US" sz="2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тайпалардын</a:t>
            </a:r>
            <a:r>
              <a:rPr kumimoji="0" lang="ru-RU"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рейтинги</a:t>
            </a:r>
          </a:p>
        </p:txBody>
      </p:sp>
      <p:graphicFrame>
        <p:nvGraphicFramePr>
          <p:cNvPr id="4" name="Таблица 3"/>
          <p:cNvGraphicFramePr>
            <a:graphicFrameLocks noGrp="1"/>
          </p:cNvGraphicFramePr>
          <p:nvPr>
            <p:extLst>
              <p:ext uri="{D42A27DB-BD31-4B8C-83A1-F6EECF244321}">
                <p14:modId xmlns:p14="http://schemas.microsoft.com/office/powerpoint/2010/main" val="1929936386"/>
              </p:ext>
            </p:extLst>
          </p:nvPr>
        </p:nvGraphicFramePr>
        <p:xfrm>
          <a:off x="191344" y="1700808"/>
          <a:ext cx="4752528" cy="4176464"/>
        </p:xfrm>
        <a:graphic>
          <a:graphicData uri="http://schemas.openxmlformats.org/drawingml/2006/table">
            <a:tbl>
              <a:tblPr/>
              <a:tblGrid>
                <a:gridCol w="1591525">
                  <a:extLst>
                    <a:ext uri="{9D8B030D-6E8A-4147-A177-3AD203B41FA5}">
                      <a16:colId xmlns:a16="http://schemas.microsoft.com/office/drawing/2014/main" val="20000"/>
                    </a:ext>
                  </a:extLst>
                </a:gridCol>
                <a:gridCol w="1515827">
                  <a:extLst>
                    <a:ext uri="{9D8B030D-6E8A-4147-A177-3AD203B41FA5}">
                      <a16:colId xmlns:a16="http://schemas.microsoft.com/office/drawing/2014/main" val="20001"/>
                    </a:ext>
                  </a:extLst>
                </a:gridCol>
                <a:gridCol w="1645176">
                  <a:extLst>
                    <a:ext uri="{9D8B030D-6E8A-4147-A177-3AD203B41FA5}">
                      <a16:colId xmlns:a16="http://schemas.microsoft.com/office/drawing/2014/main" val="20002"/>
                    </a:ext>
                  </a:extLst>
                </a:gridCol>
              </a:tblGrid>
              <a:tr h="810358">
                <a:tc gridSpan="3">
                  <a:txBody>
                    <a:bodyPr/>
                    <a:lstStyle/>
                    <a:p>
                      <a:pPr algn="ctr" fontAlgn="ctr"/>
                      <a:r>
                        <a:rPr lang="ru-RU" sz="1400" b="1" i="0" u="none" strike="noStrike" dirty="0">
                          <a:effectLst/>
                          <a:latin typeface="Times New Roman" panose="02020603050405020304" pitchFamily="18" charset="0"/>
                          <a:cs typeface="Times New Roman" panose="02020603050405020304" pitchFamily="18" charset="0"/>
                        </a:rPr>
                        <a:t>4-курс. Студенттердин орточо баллы боюнча </a:t>
                      </a:r>
                      <a:r>
                        <a:rPr lang="ru-RU" sz="1400" b="1" i="0" u="none" strike="noStrike" dirty="0" err="1">
                          <a:effectLst/>
                          <a:latin typeface="Times New Roman" panose="02020603050405020304" pitchFamily="18" charset="0"/>
                          <a:cs typeface="Times New Roman" panose="02020603050405020304" pitchFamily="18" charset="0"/>
                        </a:rPr>
                        <a:t>тайпалардын</a:t>
                      </a:r>
                      <a:r>
                        <a:rPr lang="ru-RU" sz="1400" b="1" i="0" u="none" strike="noStrike" dirty="0">
                          <a:effectLst/>
                          <a:latin typeface="Times New Roman" panose="02020603050405020304" pitchFamily="18" charset="0"/>
                          <a:cs typeface="Times New Roman" panose="02020603050405020304" pitchFamily="18" charset="0"/>
                        </a:rPr>
                        <a:t> рейтинги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075284">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Факультет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tc>
                  <a:txBody>
                    <a:bodyPr/>
                    <a:lstStyle/>
                    <a:p>
                      <a:pPr algn="ctr" fontAlgn="ctr"/>
                      <a:r>
                        <a:rPr lang="ru-RU" sz="1400" b="1" i="0" u="none" strike="noStrike" dirty="0" err="1">
                          <a:effectLst/>
                          <a:latin typeface="Times New Roman" panose="02020603050405020304" pitchFamily="18" charset="0"/>
                          <a:cs typeface="Times New Roman" panose="02020603050405020304" pitchFamily="18" charset="0"/>
                        </a:rPr>
                        <a:t>Тайпалардын</a:t>
                      </a:r>
                      <a:r>
                        <a:rPr lang="ru-RU" sz="1400" b="1" i="0" u="none" strike="noStrike" dirty="0">
                          <a:effectLst/>
                          <a:latin typeface="Times New Roman" panose="02020603050405020304" pitchFamily="18" charset="0"/>
                          <a:cs typeface="Times New Roman" panose="02020603050405020304" pitchFamily="18" charset="0"/>
                        </a:rPr>
                        <a:t> саны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tc>
                  <a:txBody>
                    <a:bodyPr/>
                    <a:lstStyle/>
                    <a:p>
                      <a:pPr algn="ctr" fontAlgn="t"/>
                      <a:r>
                        <a:rPr lang="ru-RU" sz="1400" b="1" i="0" u="none" strike="noStrike" dirty="0">
                          <a:effectLst/>
                          <a:latin typeface="Times New Roman" panose="02020603050405020304" pitchFamily="18" charset="0"/>
                          <a:cs typeface="Times New Roman" panose="02020603050405020304" pitchFamily="18" charset="0"/>
                        </a:rPr>
                        <a:t>Студенттердин </a:t>
                      </a:r>
                      <a:r>
                        <a:rPr lang="ru-RU" sz="1400" b="1" i="0" u="none" strike="noStrike" dirty="0" err="1">
                          <a:effectLst/>
                          <a:latin typeface="Times New Roman" panose="02020603050405020304" pitchFamily="18" charset="0"/>
                          <a:cs typeface="Times New Roman" panose="02020603050405020304" pitchFamily="18" charset="0"/>
                        </a:rPr>
                        <a:t>тайпадагы</a:t>
                      </a:r>
                      <a:r>
                        <a:rPr lang="ru-RU" sz="1400" b="1" i="0" u="none" strike="noStrike" dirty="0">
                          <a:effectLst/>
                          <a:latin typeface="Times New Roman" panose="02020603050405020304" pitchFamily="18" charset="0"/>
                          <a:cs typeface="Times New Roman" panose="02020603050405020304" pitchFamily="18" charset="0"/>
                        </a:rPr>
                        <a:t> орточо баллы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extLst>
                  <a:ext uri="{0D108BD9-81ED-4DB2-BD59-A6C34878D82A}">
                    <a16:rowId xmlns:a16="http://schemas.microsoft.com/office/drawing/2014/main" val="10001"/>
                  </a:ext>
                </a:extLst>
              </a:tr>
              <a:tr h="451931">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ТТФ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6-тайпа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tc>
                  <a:txBody>
                    <a:bodyPr/>
                    <a:lstStyle/>
                    <a:p>
                      <a:pPr algn="ctr" rtl="0" fontAlgn="t"/>
                      <a:r>
                        <a:rPr lang="ru-RU" sz="1400" b="1" i="0" u="none" strike="noStrike" dirty="0">
                          <a:solidFill>
                            <a:srgbClr val="000000"/>
                          </a:solidFill>
                          <a:effectLst/>
                          <a:latin typeface="Times New Roman" panose="02020603050405020304" pitchFamily="18" charset="0"/>
                          <a:cs typeface="Times New Roman" panose="02020603050405020304" pitchFamily="18" charset="0"/>
                        </a:rPr>
                        <a:t>89,03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extLst>
                  <a:ext uri="{0D108BD9-81ED-4DB2-BD59-A6C34878D82A}">
                    <a16:rowId xmlns:a16="http://schemas.microsoft.com/office/drawing/2014/main" val="10002"/>
                  </a:ext>
                </a:extLst>
              </a:tr>
              <a:tr h="514266">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ФФ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9-тайпа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tc>
                  <a:txBody>
                    <a:bodyPr/>
                    <a:lstStyle/>
                    <a:p>
                      <a:pPr algn="ctr" rtl="0" fontAlgn="t"/>
                      <a:r>
                        <a:rPr lang="ru-RU" sz="1400" b="1" i="0" u="none" strike="noStrike" dirty="0">
                          <a:solidFill>
                            <a:srgbClr val="000000"/>
                          </a:solidFill>
                          <a:effectLst/>
                          <a:latin typeface="Times New Roman" panose="02020603050405020304" pitchFamily="18" charset="0"/>
                          <a:cs typeface="Times New Roman" panose="02020603050405020304" pitchFamily="18" charset="0"/>
                        </a:rPr>
                        <a:t>74,99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extLst>
                  <a:ext uri="{0D108BD9-81ED-4DB2-BD59-A6C34878D82A}">
                    <a16:rowId xmlns:a16="http://schemas.microsoft.com/office/drawing/2014/main" val="10003"/>
                  </a:ext>
                </a:extLst>
              </a:tr>
              <a:tr h="436347">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МФ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17-тайпа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tc>
                  <a:txBody>
                    <a:bodyPr/>
                    <a:lstStyle/>
                    <a:p>
                      <a:pPr algn="ctr" rtl="0" fontAlgn="t"/>
                      <a:r>
                        <a:rPr lang="ru-RU" sz="1400" b="1" i="0" u="none" strike="noStrike" dirty="0">
                          <a:solidFill>
                            <a:srgbClr val="000000"/>
                          </a:solidFill>
                          <a:effectLst/>
                          <a:latin typeface="Times New Roman" panose="02020603050405020304" pitchFamily="18" charset="0"/>
                          <a:cs typeface="Times New Roman" panose="02020603050405020304" pitchFamily="18" charset="0"/>
                        </a:rPr>
                        <a:t>74,00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extLst>
                  <a:ext uri="{0D108BD9-81ED-4DB2-BD59-A6C34878D82A}">
                    <a16:rowId xmlns:a16="http://schemas.microsoft.com/office/drawing/2014/main" val="10004"/>
                  </a:ext>
                </a:extLst>
              </a:tr>
              <a:tr h="420763">
                <a:tc>
                  <a:txBody>
                    <a:bodyPr/>
                    <a:lstStyle/>
                    <a:p>
                      <a:pPr algn="ctr" fontAlgn="b"/>
                      <a:r>
                        <a:rPr lang="ru-RU" sz="1400" b="1" i="0" u="none" strike="noStrike" dirty="0">
                          <a:solidFill>
                            <a:schemeClr val="tx1"/>
                          </a:solidFill>
                          <a:effectLst/>
                          <a:latin typeface="Times New Roman" panose="02020603050405020304" pitchFamily="18" charset="0"/>
                          <a:cs typeface="Times New Roman" panose="02020603050405020304" pitchFamily="18" charset="0"/>
                        </a:rPr>
                        <a:t>ЭЮФ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tc>
                  <a:txBody>
                    <a:bodyPr/>
                    <a:lstStyle/>
                    <a:p>
                      <a:pPr algn="ctr" fontAlgn="b"/>
                      <a:r>
                        <a:rPr lang="ru-RU" sz="1400" b="1" i="0" u="none" strike="noStrike" dirty="0">
                          <a:solidFill>
                            <a:schemeClr val="tx1"/>
                          </a:solidFill>
                          <a:effectLst/>
                          <a:latin typeface="Times New Roman" panose="02020603050405020304" pitchFamily="18" charset="0"/>
                          <a:cs typeface="Times New Roman" panose="02020603050405020304" pitchFamily="18" charset="0"/>
                        </a:rPr>
                        <a:t>3-тайпа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tc>
                  <a:txBody>
                    <a:bodyPr/>
                    <a:lstStyle/>
                    <a:p>
                      <a:pPr algn="ctr" rtl="0" fontAlgn="t"/>
                      <a:r>
                        <a:rPr lang="ru-RU" sz="1400" b="1" i="0" u="none" strike="noStrike" dirty="0">
                          <a:solidFill>
                            <a:schemeClr val="tx1"/>
                          </a:solidFill>
                          <a:effectLst/>
                          <a:latin typeface="Times New Roman" panose="02020603050405020304" pitchFamily="18" charset="0"/>
                          <a:cs typeface="Times New Roman" panose="02020603050405020304" pitchFamily="18" charset="0"/>
                        </a:rPr>
                        <a:t>72,31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extLst>
                  <a:ext uri="{0D108BD9-81ED-4DB2-BD59-A6C34878D82A}">
                    <a16:rowId xmlns:a16="http://schemas.microsoft.com/office/drawing/2014/main" val="10005"/>
                  </a:ext>
                </a:extLst>
              </a:tr>
              <a:tr h="467515">
                <a:tc>
                  <a:txBody>
                    <a:bodyPr/>
                    <a:lstStyle/>
                    <a:p>
                      <a:pPr algn="ctr" fontAlgn="b"/>
                      <a:r>
                        <a:rPr lang="ru-RU" sz="1400" b="1" i="0" u="none" strike="noStrike" dirty="0">
                          <a:solidFill>
                            <a:schemeClr val="tx1"/>
                          </a:solidFill>
                          <a:effectLst/>
                          <a:latin typeface="Times New Roman" panose="02020603050405020304" pitchFamily="18" charset="0"/>
                          <a:cs typeface="Times New Roman" panose="02020603050405020304" pitchFamily="18" charset="0"/>
                        </a:rPr>
                        <a:t>ПФ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tc>
                  <a:txBody>
                    <a:bodyPr/>
                    <a:lstStyle/>
                    <a:p>
                      <a:pPr algn="ctr" fontAlgn="b"/>
                      <a:r>
                        <a:rPr lang="ru-RU" sz="1400" b="1" i="0" u="none" strike="noStrike" dirty="0">
                          <a:solidFill>
                            <a:schemeClr val="tx1"/>
                          </a:solidFill>
                          <a:effectLst/>
                          <a:latin typeface="Times New Roman" panose="02020603050405020304" pitchFamily="18" charset="0"/>
                          <a:cs typeface="Times New Roman" panose="02020603050405020304" pitchFamily="18" charset="0"/>
                        </a:rPr>
                        <a:t>9-тайпа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tc>
                  <a:txBody>
                    <a:bodyPr/>
                    <a:lstStyle/>
                    <a:p>
                      <a:pPr algn="ctr" rtl="0" fontAlgn="t"/>
                      <a:r>
                        <a:rPr lang="ru-RU" sz="1400" b="1" i="0" u="none" strike="noStrike" dirty="0">
                          <a:solidFill>
                            <a:schemeClr val="tx1"/>
                          </a:solidFill>
                          <a:effectLst/>
                          <a:latin typeface="Times New Roman" panose="02020603050405020304" pitchFamily="18" charset="0"/>
                          <a:cs typeface="Times New Roman" panose="02020603050405020304" pitchFamily="18" charset="0"/>
                        </a:rPr>
                        <a:t>70,54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5B9BD5">
                            <a:lumMod val="0"/>
                            <a:lumOff val="100000"/>
                          </a:srgbClr>
                        </a:gs>
                        <a:gs pos="35000">
                          <a:srgbClr val="5B9BD5">
                            <a:lumMod val="0"/>
                            <a:lumOff val="100000"/>
                          </a:srgbClr>
                        </a:gs>
                        <a:gs pos="100000">
                          <a:srgbClr val="5B9BD5">
                            <a:lumMod val="100000"/>
                          </a:srgbClr>
                        </a:gs>
                      </a:gsLst>
                      <a:path path="circle">
                        <a:fillToRect l="50000" t="-80000" r="50000" b="180000"/>
                      </a:path>
                    </a:gradFill>
                  </a:tcPr>
                </a:tc>
                <a:extLst>
                  <a:ext uri="{0D108BD9-81ED-4DB2-BD59-A6C34878D82A}">
                    <a16:rowId xmlns:a16="http://schemas.microsoft.com/office/drawing/2014/main" val="10006"/>
                  </a:ext>
                </a:extLst>
              </a:tr>
            </a:tbl>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1965270429"/>
              </p:ext>
            </p:extLst>
          </p:nvPr>
        </p:nvGraphicFramePr>
        <p:xfrm>
          <a:off x="6083960" y="1700808"/>
          <a:ext cx="5556655" cy="3672408"/>
        </p:xfrm>
        <a:graphic>
          <a:graphicData uri="http://schemas.openxmlformats.org/drawingml/2006/chart">
            <c:chart xmlns:c="http://schemas.openxmlformats.org/drawingml/2006/chart" xmlns:r="http://schemas.openxmlformats.org/officeDocument/2006/relationships" r:id="rId2"/>
          </a:graphicData>
        </a:graphic>
      </p:graphicFrame>
      <p:pic>
        <p:nvPicPr>
          <p:cNvPr id="5" name="Рисунок 4">
            <a:extLst>
              <a:ext uri="{FF2B5EF4-FFF2-40B4-BE49-F238E27FC236}">
                <a16:creationId xmlns:a16="http://schemas.microsoft.com/office/drawing/2014/main" id="{78F9705B-897A-6C6B-27FE-3571E703D6E9}"/>
              </a:ext>
            </a:extLst>
          </p:cNvPr>
          <p:cNvPicPr>
            <a:picLocks noChangeAspect="1"/>
          </p:cNvPicPr>
          <p:nvPr/>
        </p:nvPicPr>
        <p:blipFill>
          <a:blip r:embed="rId3" cstate="print"/>
          <a:stretch>
            <a:fillRect/>
          </a:stretch>
        </p:blipFill>
        <p:spPr>
          <a:xfrm>
            <a:off x="191344" y="112942"/>
            <a:ext cx="771525" cy="767705"/>
          </a:xfrm>
          <a:prstGeom prst="rect">
            <a:avLst/>
          </a:prstGeom>
        </p:spPr>
      </p:pic>
      <p:pic>
        <p:nvPicPr>
          <p:cNvPr id="7" name="Рисунок 6"/>
          <p:cNvPicPr>
            <a:picLocks noChangeAspect="1"/>
          </p:cNvPicPr>
          <p:nvPr/>
        </p:nvPicPr>
        <p:blipFill>
          <a:blip r:embed="rId4" cstate="print"/>
          <a:stretch>
            <a:fillRect/>
          </a:stretch>
        </p:blipFill>
        <p:spPr>
          <a:xfrm>
            <a:off x="10992544" y="256747"/>
            <a:ext cx="961086" cy="579965"/>
          </a:xfrm>
          <a:prstGeom prst="rect">
            <a:avLst/>
          </a:prstGeom>
        </p:spPr>
      </p:pic>
      <p:sp>
        <p:nvSpPr>
          <p:cNvPr id="9" name="TextBox 7"/>
          <p:cNvSpPr txBox="1">
            <a:spLocks noChangeArrowheads="1"/>
          </p:cNvSpPr>
          <p:nvPr/>
        </p:nvSpPr>
        <p:spPr bwMode="auto">
          <a:xfrm>
            <a:off x="5865813" y="6513513"/>
            <a:ext cx="1309687" cy="338137"/>
          </a:xfrm>
          <a:prstGeom prst="rect">
            <a:avLst/>
          </a:prstGeom>
          <a:noFill/>
          <a:ln w="9525">
            <a:noFill/>
            <a:miter lim="800000"/>
            <a:headEnd/>
            <a:tailEnd/>
          </a:ln>
        </p:spPr>
        <p:txBody>
          <a:bodyPr>
            <a:spAutoFit/>
          </a:bodyPr>
          <a:lstStyle/>
          <a:p>
            <a:r>
              <a:rPr lang="ru-RU" sz="1600" dirty="0" smtClean="0">
                <a:solidFill>
                  <a:schemeClr val="bg1"/>
                </a:solidFill>
                <a:latin typeface="Calibri" pitchFamily="34" charset="0"/>
              </a:rPr>
              <a:t>2023</a:t>
            </a:r>
            <a:endParaRPr lang="en-US" sz="1600" dirty="0">
              <a:solidFill>
                <a:schemeClr val="bg1"/>
              </a:solidFill>
              <a:latin typeface="Calibri" pitchFamily="34" charset="0"/>
            </a:endParaRPr>
          </a:p>
        </p:txBody>
      </p:sp>
    </p:spTree>
    <p:extLst>
      <p:ext uri="{BB962C8B-B14F-4D97-AF65-F5344CB8AC3E}">
        <p14:creationId xmlns:p14="http://schemas.microsoft.com/office/powerpoint/2010/main" val="2045672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Прямоугольник 5"/>
          <p:cNvSpPr/>
          <p:nvPr/>
        </p:nvSpPr>
        <p:spPr>
          <a:xfrm>
            <a:off x="839416" y="142852"/>
            <a:ext cx="10269026" cy="1015663"/>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2022-2023- окуу </a:t>
            </a:r>
            <a:r>
              <a:rPr kumimoji="0" lang="ru-RU" sz="20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жылында</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AVN </a:t>
            </a:r>
            <a:r>
              <a:rPr kumimoji="0" lang="ru-RU" sz="20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маалыматтык</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ru-RU" sz="20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системасынан</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ru-RU" sz="20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алынган</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ru-RU" sz="20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сессиялардын</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ru-RU" sz="20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жыйынтыгынын</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ru-RU" sz="20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негизинде</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a:t>
            </a:r>
            <a:r>
              <a:rPr kumimoji="0" lang="ru-RU" sz="2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колледждер</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аралык </a:t>
            </a:r>
            <a:r>
              <a:rPr kumimoji="0" lang="ru-RU" sz="2000" b="1" i="0" u="none" strike="noStrike" kern="1200" cap="none" spc="0" normalizeH="0" baseline="0" noProof="0" dirty="0" err="1">
                <a:ln>
                  <a:noFill/>
                </a:ln>
                <a:solidFill>
                  <a:srgbClr val="4E67C8"/>
                </a:solidFill>
                <a:effectLst/>
                <a:uLnTx/>
                <a:uFillTx/>
                <a:latin typeface="Times New Roman" panose="02020603050405020304" pitchFamily="18" charset="0"/>
                <a:ea typeface="+mn-ea"/>
                <a:cs typeface="Times New Roman" panose="02020603050405020304" pitchFamily="18" charset="0"/>
              </a:rPr>
              <a:t>курстар</a:t>
            </a:r>
            <a:r>
              <a:rPr kumimoji="0" lang="ru-RU" sz="2000" b="1" i="0" u="none" strike="noStrike" kern="1200" cap="none" spc="0" normalizeH="0" baseline="0" noProof="0" dirty="0">
                <a:ln>
                  <a:noFill/>
                </a:ln>
                <a:solidFill>
                  <a:srgbClr val="4E67C8"/>
                </a:solidFill>
                <a:effectLst/>
                <a:uLnTx/>
                <a:uFillTx/>
                <a:latin typeface="Times New Roman" panose="02020603050405020304" pitchFamily="18" charset="0"/>
                <a:ea typeface="+mn-ea"/>
                <a:cs typeface="Times New Roman" panose="02020603050405020304" pitchFamily="18" charset="0"/>
              </a:rPr>
              <a:t> боюнча </a:t>
            </a:r>
            <a:r>
              <a:rPr kumimoji="0" lang="en-US" sz="2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тайпалардын</a:t>
            </a:r>
            <a:r>
              <a:rPr kumimoji="0" lang="ru-RU"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рейтинги</a:t>
            </a:r>
          </a:p>
        </p:txBody>
      </p:sp>
      <p:graphicFrame>
        <p:nvGraphicFramePr>
          <p:cNvPr id="4" name="Таблица 3"/>
          <p:cNvGraphicFramePr>
            <a:graphicFrameLocks noGrp="1"/>
          </p:cNvGraphicFramePr>
          <p:nvPr>
            <p:extLst>
              <p:ext uri="{D42A27DB-BD31-4B8C-83A1-F6EECF244321}">
                <p14:modId xmlns:p14="http://schemas.microsoft.com/office/powerpoint/2010/main" val="618590801"/>
              </p:ext>
            </p:extLst>
          </p:nvPr>
        </p:nvGraphicFramePr>
        <p:xfrm>
          <a:off x="191344" y="1196752"/>
          <a:ext cx="3672353" cy="2552700"/>
        </p:xfrm>
        <a:graphic>
          <a:graphicData uri="http://schemas.openxmlformats.org/drawingml/2006/table">
            <a:tbl>
              <a:tblPr/>
              <a:tblGrid>
                <a:gridCol w="1253929">
                  <a:extLst>
                    <a:ext uri="{9D8B030D-6E8A-4147-A177-3AD203B41FA5}">
                      <a16:colId xmlns:a16="http://schemas.microsoft.com/office/drawing/2014/main" val="20000"/>
                    </a:ext>
                  </a:extLst>
                </a:gridCol>
                <a:gridCol w="1194288">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tblGrid>
              <a:tr h="495300">
                <a:tc gridSpan="3">
                  <a:txBody>
                    <a:bodyPr/>
                    <a:lstStyle/>
                    <a:p>
                      <a:pPr algn="ctr" fontAlgn="ctr"/>
                      <a:r>
                        <a:rPr lang="ru-RU" sz="1400" b="1" i="0" u="none" strike="noStrike" dirty="0">
                          <a:effectLst/>
                          <a:latin typeface="Times New Roman" panose="02020603050405020304" pitchFamily="18" charset="0"/>
                          <a:cs typeface="Times New Roman" panose="02020603050405020304" pitchFamily="18" charset="0"/>
                        </a:rPr>
                        <a:t>1-курс. Студенттердин орточо баллы боюнча </a:t>
                      </a:r>
                      <a:r>
                        <a:rPr lang="ru-RU" sz="1400" b="1" i="0" u="none" strike="noStrike" dirty="0" err="1">
                          <a:effectLst/>
                          <a:latin typeface="Times New Roman" panose="02020603050405020304" pitchFamily="18" charset="0"/>
                          <a:cs typeface="Times New Roman" panose="02020603050405020304" pitchFamily="18" charset="0"/>
                        </a:rPr>
                        <a:t>тайпалардын</a:t>
                      </a:r>
                      <a:r>
                        <a:rPr lang="ru-RU" sz="1400" b="1" i="0" u="none" strike="noStrike" dirty="0">
                          <a:effectLst/>
                          <a:latin typeface="Times New Roman" panose="02020603050405020304" pitchFamily="18" charset="0"/>
                          <a:cs typeface="Times New Roman" panose="02020603050405020304" pitchFamily="18" charset="0"/>
                        </a:rPr>
                        <a:t> рейтинги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57225">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Факультет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400" b="1" i="0" u="none" strike="noStrike" dirty="0" err="1">
                          <a:effectLst/>
                          <a:latin typeface="Times New Roman" panose="02020603050405020304" pitchFamily="18" charset="0"/>
                          <a:cs typeface="Times New Roman" panose="02020603050405020304" pitchFamily="18" charset="0"/>
                        </a:rPr>
                        <a:t>Тайпалардын</a:t>
                      </a:r>
                      <a:r>
                        <a:rPr lang="ru-RU" sz="1400" b="1" i="0" u="none" strike="noStrike" dirty="0">
                          <a:effectLst/>
                          <a:latin typeface="Times New Roman" panose="02020603050405020304" pitchFamily="18" charset="0"/>
                          <a:cs typeface="Times New Roman" panose="02020603050405020304" pitchFamily="18" charset="0"/>
                        </a:rPr>
                        <a:t> саны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t"/>
                      <a:r>
                        <a:rPr lang="ru-RU" sz="1400" b="1" i="0" u="none" strike="noStrike" dirty="0">
                          <a:effectLst/>
                          <a:latin typeface="Times New Roman" panose="02020603050405020304" pitchFamily="18" charset="0"/>
                          <a:cs typeface="Times New Roman" panose="02020603050405020304" pitchFamily="18" charset="0"/>
                        </a:rPr>
                        <a:t>Студенттердин </a:t>
                      </a:r>
                      <a:r>
                        <a:rPr lang="ru-RU" sz="1400" b="1" i="0" u="none" strike="noStrike" dirty="0" err="1">
                          <a:effectLst/>
                          <a:latin typeface="Times New Roman" panose="02020603050405020304" pitchFamily="18" charset="0"/>
                          <a:cs typeface="Times New Roman" panose="02020603050405020304" pitchFamily="18" charset="0"/>
                        </a:rPr>
                        <a:t>тайпадагы</a:t>
                      </a:r>
                      <a:r>
                        <a:rPr lang="ru-RU" sz="1400" b="1" i="0" u="none" strike="noStrike" dirty="0">
                          <a:effectLst/>
                          <a:latin typeface="Times New Roman" panose="02020603050405020304" pitchFamily="18" charset="0"/>
                          <a:cs typeface="Times New Roman" panose="02020603050405020304" pitchFamily="18" charset="0"/>
                        </a:rPr>
                        <a:t> орточо баллы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extLst>
                  <a:ext uri="{0D108BD9-81ED-4DB2-BD59-A6C34878D82A}">
                    <a16:rowId xmlns:a16="http://schemas.microsoft.com/office/drawing/2014/main" val="10001"/>
                  </a:ext>
                </a:extLst>
              </a:tr>
              <a:tr h="276225">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ЖАК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21-тайпа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400" b="1" i="0" u="none" strike="noStrike" dirty="0">
                          <a:solidFill>
                            <a:srgbClr val="000000"/>
                          </a:solidFill>
                          <a:effectLst/>
                          <a:latin typeface="Times New Roman" panose="02020603050405020304" pitchFamily="18" charset="0"/>
                          <a:cs typeface="Times New Roman" panose="02020603050405020304" pitchFamily="18" charset="0"/>
                        </a:rPr>
                        <a:t>75,81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4325">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МК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9-тайпа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400" b="1" i="0" u="none" strike="noStrike" dirty="0">
                          <a:solidFill>
                            <a:srgbClr val="000000"/>
                          </a:solidFill>
                          <a:effectLst/>
                          <a:latin typeface="Times New Roman" panose="02020603050405020304" pitchFamily="18" charset="0"/>
                          <a:cs typeface="Times New Roman" panose="02020603050405020304" pitchFamily="18" charset="0"/>
                        </a:rPr>
                        <a:t>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6700">
                <a:tc>
                  <a:txBody>
                    <a:bodyPr/>
                    <a:lstStyle/>
                    <a:p>
                      <a:pPr algn="ctr" fontAlgn="b"/>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7175">
                <a:tc>
                  <a:txBody>
                    <a:bodyPr/>
                    <a:lstStyle/>
                    <a:p>
                      <a:pPr algn="ctr" fontAlgn="b"/>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5750">
                <a:tc>
                  <a:txBody>
                    <a:bodyPr/>
                    <a:lstStyle/>
                    <a:p>
                      <a:pPr algn="ctr" fontAlgn="b"/>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2603221825"/>
              </p:ext>
            </p:extLst>
          </p:nvPr>
        </p:nvGraphicFramePr>
        <p:xfrm>
          <a:off x="119336" y="3789040"/>
          <a:ext cx="3744416" cy="2857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172708682"/>
              </p:ext>
            </p:extLst>
          </p:nvPr>
        </p:nvGraphicFramePr>
        <p:xfrm>
          <a:off x="4209258" y="1124741"/>
          <a:ext cx="3817963" cy="2592292"/>
        </p:xfrm>
        <a:graphic>
          <a:graphicData uri="http://schemas.openxmlformats.org/drawingml/2006/table">
            <a:tbl>
              <a:tblPr/>
              <a:tblGrid>
                <a:gridCol w="1161989">
                  <a:extLst>
                    <a:ext uri="{9D8B030D-6E8A-4147-A177-3AD203B41FA5}">
                      <a16:colId xmlns:a16="http://schemas.microsoft.com/office/drawing/2014/main" val="20000"/>
                    </a:ext>
                  </a:extLst>
                </a:gridCol>
                <a:gridCol w="1217321">
                  <a:extLst>
                    <a:ext uri="{9D8B030D-6E8A-4147-A177-3AD203B41FA5}">
                      <a16:colId xmlns:a16="http://schemas.microsoft.com/office/drawing/2014/main" val="20001"/>
                    </a:ext>
                  </a:extLst>
                </a:gridCol>
                <a:gridCol w="1438653">
                  <a:extLst>
                    <a:ext uri="{9D8B030D-6E8A-4147-A177-3AD203B41FA5}">
                      <a16:colId xmlns:a16="http://schemas.microsoft.com/office/drawing/2014/main" val="20002"/>
                    </a:ext>
                  </a:extLst>
                </a:gridCol>
              </a:tblGrid>
              <a:tr h="589157">
                <a:tc gridSpan="3">
                  <a:txBody>
                    <a:bodyPr/>
                    <a:lstStyle/>
                    <a:p>
                      <a:pPr algn="ctr" fontAlgn="ctr"/>
                      <a:r>
                        <a:rPr lang="ru-RU" sz="1400" b="1" i="0" u="none" strike="noStrike" dirty="0">
                          <a:effectLst/>
                          <a:latin typeface="Times New Roman" panose="02020603050405020304" pitchFamily="18" charset="0"/>
                          <a:cs typeface="Times New Roman" panose="02020603050405020304" pitchFamily="18" charset="0"/>
                        </a:rPr>
                        <a:t>2-курс. Студенттердин орточо баллы боюнча </a:t>
                      </a:r>
                      <a:r>
                        <a:rPr lang="ru-RU" sz="1400" b="1" i="0" u="none" strike="noStrike" dirty="0" err="1">
                          <a:effectLst/>
                          <a:latin typeface="Times New Roman" panose="02020603050405020304" pitchFamily="18" charset="0"/>
                          <a:cs typeface="Times New Roman" panose="02020603050405020304" pitchFamily="18" charset="0"/>
                        </a:rPr>
                        <a:t>тайпалардын</a:t>
                      </a:r>
                      <a:r>
                        <a:rPr lang="ru-RU" sz="1400" b="1" i="0" u="none" strike="noStrike" dirty="0">
                          <a:effectLst/>
                          <a:latin typeface="Times New Roman" panose="02020603050405020304" pitchFamily="18" charset="0"/>
                          <a:cs typeface="Times New Roman" panose="02020603050405020304" pitchFamily="18" charset="0"/>
                        </a:rPr>
                        <a:t> рейтинги</a:t>
                      </a:r>
                      <a:r>
                        <a:rPr lang="ru-RU" sz="1100" b="1" i="0" u="none" strike="noStrike" dirty="0">
                          <a:effectLst/>
                          <a:latin typeface="Times New Roman" panose="02020603050405020304" pitchFamily="18" charset="0"/>
                          <a:cs typeface="Times New Roman" panose="02020603050405020304" pitchFamily="18" charset="0"/>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751175">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Факультет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err="1">
                          <a:effectLst/>
                          <a:latin typeface="Times New Roman" panose="02020603050405020304" pitchFamily="18" charset="0"/>
                          <a:cs typeface="Times New Roman" panose="02020603050405020304" pitchFamily="18" charset="0"/>
                        </a:rPr>
                        <a:t>Тайпалардын</a:t>
                      </a:r>
                      <a:r>
                        <a:rPr lang="ru-RU" sz="1400" b="1" i="0" u="none" strike="noStrike" dirty="0">
                          <a:effectLst/>
                          <a:latin typeface="Times New Roman" panose="02020603050405020304" pitchFamily="18" charset="0"/>
                          <a:cs typeface="Times New Roman" panose="02020603050405020304" pitchFamily="18" charset="0"/>
                        </a:rPr>
                        <a:t> саны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Студенттердин </a:t>
                      </a:r>
                      <a:r>
                        <a:rPr lang="ru-RU" sz="1400" b="1" i="0" u="none" strike="noStrike" dirty="0" err="1">
                          <a:effectLst/>
                          <a:latin typeface="Times New Roman" panose="02020603050405020304" pitchFamily="18" charset="0"/>
                          <a:cs typeface="Times New Roman" panose="02020603050405020304" pitchFamily="18" charset="0"/>
                        </a:rPr>
                        <a:t>тайпадагы</a:t>
                      </a:r>
                      <a:r>
                        <a:rPr lang="ru-RU" sz="1400" b="1" i="0" u="none" strike="noStrike" dirty="0">
                          <a:effectLst/>
                          <a:latin typeface="Times New Roman" panose="02020603050405020304" pitchFamily="18" charset="0"/>
                          <a:cs typeface="Times New Roman" panose="02020603050405020304" pitchFamily="18" charset="0"/>
                        </a:rPr>
                        <a:t> орточо баллы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0392">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ЖАК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37-тайпа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400" b="1" i="0" u="none" strike="noStrike" dirty="0">
                          <a:solidFill>
                            <a:srgbClr val="000000"/>
                          </a:solidFill>
                          <a:effectLst/>
                          <a:latin typeface="Times New Roman" panose="02020603050405020304" pitchFamily="18" charset="0"/>
                          <a:cs typeface="Times New Roman" panose="02020603050405020304" pitchFamily="18" charset="0"/>
                        </a:rPr>
                        <a:t>71,65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0392">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МК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9-тайпа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400" b="1" i="0" u="none" strike="noStrike" dirty="0">
                          <a:solidFill>
                            <a:srgbClr val="000000"/>
                          </a:solidFill>
                          <a:effectLst/>
                          <a:latin typeface="Times New Roman" panose="02020603050405020304" pitchFamily="18" charset="0"/>
                          <a:cs typeface="Times New Roman" panose="02020603050405020304" pitchFamily="18" charset="0"/>
                        </a:rPr>
                        <a:t>73,99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0392">
                <a:tc>
                  <a:txBody>
                    <a:bodyPr/>
                    <a:lstStyle/>
                    <a:p>
                      <a:pPr algn="ctr" fontAlgn="b"/>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0392">
                <a:tc>
                  <a:txBody>
                    <a:bodyPr/>
                    <a:lstStyle/>
                    <a:p>
                      <a:pPr algn="ctr" fontAlgn="b"/>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0392">
                <a:tc>
                  <a:txBody>
                    <a:bodyPr/>
                    <a:lstStyle/>
                    <a:p>
                      <a:pPr algn="ctr" fontAlgn="b"/>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1400" b="1" i="0" u="none" strike="noStrike" dirty="0">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val="1994065217"/>
              </p:ext>
            </p:extLst>
          </p:nvPr>
        </p:nvGraphicFramePr>
        <p:xfrm>
          <a:off x="4050791" y="3861048"/>
          <a:ext cx="3989425" cy="2762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563045216"/>
              </p:ext>
            </p:extLst>
          </p:nvPr>
        </p:nvGraphicFramePr>
        <p:xfrm>
          <a:off x="8291636" y="1196752"/>
          <a:ext cx="3637012" cy="2520281"/>
        </p:xfrm>
        <a:graphic>
          <a:graphicData uri="http://schemas.openxmlformats.org/drawingml/2006/table">
            <a:tbl>
              <a:tblPr/>
              <a:tblGrid>
                <a:gridCol w="1106917">
                  <a:extLst>
                    <a:ext uri="{9D8B030D-6E8A-4147-A177-3AD203B41FA5}">
                      <a16:colId xmlns:a16="http://schemas.microsoft.com/office/drawing/2014/main" val="20000"/>
                    </a:ext>
                  </a:extLst>
                </a:gridCol>
                <a:gridCol w="1159627">
                  <a:extLst>
                    <a:ext uri="{9D8B030D-6E8A-4147-A177-3AD203B41FA5}">
                      <a16:colId xmlns:a16="http://schemas.microsoft.com/office/drawing/2014/main" val="20001"/>
                    </a:ext>
                  </a:extLst>
                </a:gridCol>
                <a:gridCol w="1370468">
                  <a:extLst>
                    <a:ext uri="{9D8B030D-6E8A-4147-A177-3AD203B41FA5}">
                      <a16:colId xmlns:a16="http://schemas.microsoft.com/office/drawing/2014/main" val="20002"/>
                    </a:ext>
                  </a:extLst>
                </a:gridCol>
              </a:tblGrid>
              <a:tr h="517558">
                <a:tc gridSpan="3">
                  <a:txBody>
                    <a:bodyPr/>
                    <a:lstStyle/>
                    <a:p>
                      <a:pPr algn="ctr" fontAlgn="ctr"/>
                      <a:r>
                        <a:rPr lang="ru-RU" sz="1400" b="1" i="0" u="none" strike="noStrike" dirty="0">
                          <a:effectLst/>
                          <a:latin typeface="Times New Roman"/>
                        </a:rPr>
                        <a:t>3-курс. Студенттердин орточо баллы боюнча </a:t>
                      </a:r>
                      <a:r>
                        <a:rPr lang="ru-RU" sz="1400" b="1" i="0" u="none" strike="noStrike" dirty="0" err="1">
                          <a:effectLst/>
                          <a:latin typeface="Times New Roman"/>
                        </a:rPr>
                        <a:t>тайпалардын</a:t>
                      </a:r>
                      <a:r>
                        <a:rPr lang="ru-RU" sz="1400" b="1" i="0" u="none" strike="noStrike" dirty="0">
                          <a:effectLst/>
                          <a:latin typeface="Times New Roman"/>
                        </a:rPr>
                        <a:t> рейтинги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75075">
                <a:tc>
                  <a:txBody>
                    <a:bodyPr/>
                    <a:lstStyle/>
                    <a:p>
                      <a:pPr algn="ctr" fontAlgn="ctr"/>
                      <a:r>
                        <a:rPr lang="ru-RU" sz="1400" b="1" i="0" u="none" strike="noStrike" dirty="0">
                          <a:effectLst/>
                          <a:latin typeface="Times New Roman"/>
                        </a:rPr>
                        <a:t>Факультет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400" b="1" i="0" u="none" strike="noStrike" dirty="0" err="1">
                          <a:effectLst/>
                          <a:latin typeface="Times New Roman"/>
                        </a:rPr>
                        <a:t>Тайпалардын</a:t>
                      </a:r>
                      <a:r>
                        <a:rPr lang="ru-RU" sz="1400" b="1" i="0" u="none" strike="noStrike" dirty="0">
                          <a:effectLst/>
                          <a:latin typeface="Times New Roman"/>
                        </a:rPr>
                        <a:t> саны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400" b="1" i="0" u="none" strike="noStrike" dirty="0" err="1">
                          <a:effectLst/>
                          <a:latin typeface="Times New Roman"/>
                        </a:rPr>
                        <a:t>Тайпа</a:t>
                      </a:r>
                      <a:r>
                        <a:rPr lang="ru-RU" sz="1400" b="1" i="0" u="none" strike="noStrike" dirty="0">
                          <a:effectLst/>
                          <a:latin typeface="Times New Roman"/>
                        </a:rPr>
                        <a:t> </a:t>
                      </a:r>
                      <a:r>
                        <a:rPr lang="ru-RU" sz="1400" b="1" i="0" u="none" strike="noStrike" dirty="0" err="1">
                          <a:effectLst/>
                          <a:latin typeface="Times New Roman"/>
                        </a:rPr>
                        <a:t>боюнча</a:t>
                      </a:r>
                      <a:r>
                        <a:rPr lang="ru-RU" sz="1400" b="1" i="0" u="none" strike="noStrike" dirty="0">
                          <a:effectLst/>
                          <a:latin typeface="Times New Roman"/>
                        </a:rPr>
                        <a:t> </a:t>
                      </a:r>
                      <a:r>
                        <a:rPr lang="ru-RU" sz="1400" b="1" i="0" u="none" strike="noStrike" dirty="0" err="1">
                          <a:effectLst/>
                          <a:latin typeface="Times New Roman"/>
                        </a:rPr>
                        <a:t>студенттердин</a:t>
                      </a:r>
                      <a:r>
                        <a:rPr lang="ru-RU" sz="1400" b="1" i="0" u="none" strike="noStrike" dirty="0">
                          <a:effectLst/>
                          <a:latin typeface="Times New Roman"/>
                        </a:rPr>
                        <a:t>  </a:t>
                      </a:r>
                      <a:r>
                        <a:rPr lang="ru-RU" sz="1400" b="1" i="0" u="none" strike="noStrike" dirty="0" err="1">
                          <a:effectLst/>
                          <a:latin typeface="Times New Roman"/>
                        </a:rPr>
                        <a:t>орточо</a:t>
                      </a:r>
                      <a:r>
                        <a:rPr lang="ru-RU" sz="1400" b="1" i="0" u="none" strike="noStrike" dirty="0">
                          <a:effectLst/>
                          <a:latin typeface="Times New Roman"/>
                        </a:rPr>
                        <a:t> баллы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tcPr>
                </a:tc>
                <a:extLst>
                  <a:ext uri="{0D108BD9-81ED-4DB2-BD59-A6C34878D82A}">
                    <a16:rowId xmlns:a16="http://schemas.microsoft.com/office/drawing/2014/main" val="10001"/>
                  </a:ext>
                </a:extLst>
              </a:tr>
              <a:tr h="270030">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ЖАК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23-тайпа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a:rPr>
                        <a:t>75,80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0030">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МК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effectLst/>
                          <a:latin typeface="Times New Roman"/>
                        </a:rPr>
                        <a:t>6-тайпа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a:rPr>
                        <a:t>75,00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0030">
                <a:tc>
                  <a:txBody>
                    <a:bodyPr/>
                    <a:lstStyle/>
                    <a:p>
                      <a:pPr algn="ctr" fontAlgn="ctr"/>
                      <a:endParaRPr lang="ru-RU" sz="1400" b="1" i="0" u="none" strike="noStrike" dirty="0">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1" i="0" u="none" strike="noStrike" dirty="0">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1" i="0" u="none" strike="noStrike" dirty="0">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0030">
                <a:tc>
                  <a:txBody>
                    <a:bodyPr/>
                    <a:lstStyle/>
                    <a:p>
                      <a:pPr algn="ctr" fontAlgn="ctr"/>
                      <a:endParaRPr lang="ru-RU" sz="1400" b="1" i="0" u="none" strike="noStrike" dirty="0">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1" i="0" u="none" strike="noStrike" dirty="0">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1" i="0" u="none" strike="noStrike" dirty="0">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7528">
                <a:tc>
                  <a:txBody>
                    <a:bodyPr/>
                    <a:lstStyle/>
                    <a:p>
                      <a:pPr algn="ctr" fontAlgn="ctr"/>
                      <a:endParaRPr lang="ru-RU" sz="1400" b="1" i="0" u="none" strike="noStrike" dirty="0">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1" i="0" u="none" strike="noStrike" dirty="0">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1400" b="1" i="0" u="none" strike="noStrike" dirty="0">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2" name="Диаграмма 11"/>
          <p:cNvGraphicFramePr>
            <a:graphicFrameLocks/>
          </p:cNvGraphicFramePr>
          <p:nvPr>
            <p:extLst>
              <p:ext uri="{D42A27DB-BD31-4B8C-83A1-F6EECF244321}">
                <p14:modId xmlns:p14="http://schemas.microsoft.com/office/powerpoint/2010/main" val="3440759566"/>
              </p:ext>
            </p:extLst>
          </p:nvPr>
        </p:nvGraphicFramePr>
        <p:xfrm>
          <a:off x="8151865" y="3933056"/>
          <a:ext cx="3848792" cy="2628900"/>
        </p:xfrm>
        <a:graphic>
          <a:graphicData uri="http://schemas.openxmlformats.org/drawingml/2006/chart">
            <c:chart xmlns:c="http://schemas.openxmlformats.org/drawingml/2006/chart" xmlns:r="http://schemas.openxmlformats.org/officeDocument/2006/relationships" r:id="rId4"/>
          </a:graphicData>
        </a:graphic>
      </p:graphicFrame>
      <p:pic>
        <p:nvPicPr>
          <p:cNvPr id="2" name="Рисунок 1">
            <a:extLst>
              <a:ext uri="{FF2B5EF4-FFF2-40B4-BE49-F238E27FC236}">
                <a16:creationId xmlns:a16="http://schemas.microsoft.com/office/drawing/2014/main" id="{ECEBADE7-21A0-F515-FF1D-9F918F02B839}"/>
              </a:ext>
            </a:extLst>
          </p:cNvPr>
          <p:cNvPicPr>
            <a:picLocks noChangeAspect="1"/>
          </p:cNvPicPr>
          <p:nvPr/>
        </p:nvPicPr>
        <p:blipFill>
          <a:blip r:embed="rId5" cstate="print"/>
          <a:stretch>
            <a:fillRect/>
          </a:stretch>
        </p:blipFill>
        <p:spPr>
          <a:xfrm>
            <a:off x="95208" y="116632"/>
            <a:ext cx="771525" cy="767705"/>
          </a:xfrm>
          <a:prstGeom prst="rect">
            <a:avLst/>
          </a:prstGeom>
        </p:spPr>
      </p:pic>
      <p:pic>
        <p:nvPicPr>
          <p:cNvPr id="11" name="Рисунок 10"/>
          <p:cNvPicPr>
            <a:picLocks noChangeAspect="1"/>
          </p:cNvPicPr>
          <p:nvPr/>
        </p:nvPicPr>
        <p:blipFill>
          <a:blip r:embed="rId6" cstate="print"/>
          <a:stretch>
            <a:fillRect/>
          </a:stretch>
        </p:blipFill>
        <p:spPr>
          <a:xfrm>
            <a:off x="11096660" y="214290"/>
            <a:ext cx="961086" cy="579965"/>
          </a:xfrm>
          <a:prstGeom prst="rect">
            <a:avLst/>
          </a:prstGeom>
        </p:spPr>
      </p:pic>
    </p:spTree>
    <p:extLst>
      <p:ext uri="{BB962C8B-B14F-4D97-AF65-F5344CB8AC3E}">
        <p14:creationId xmlns:p14="http://schemas.microsoft.com/office/powerpoint/2010/main" val="190243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я соединительная линия 8"/>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5" name="Таблица 4"/>
          <p:cNvGraphicFramePr>
            <a:graphicFrameLocks noGrp="1"/>
          </p:cNvGraphicFramePr>
          <p:nvPr>
            <p:extLst>
              <p:ext uri="{D42A27DB-BD31-4B8C-83A1-F6EECF244321}">
                <p14:modId xmlns:p14="http://schemas.microsoft.com/office/powerpoint/2010/main" val="1194904104"/>
              </p:ext>
            </p:extLst>
          </p:nvPr>
        </p:nvGraphicFramePr>
        <p:xfrm>
          <a:off x="238084" y="1071546"/>
          <a:ext cx="4968551" cy="3096343"/>
        </p:xfrm>
        <a:graphic>
          <a:graphicData uri="http://schemas.openxmlformats.org/drawingml/2006/table">
            <a:tbl>
              <a:tblPr/>
              <a:tblGrid>
                <a:gridCol w="297061">
                  <a:extLst>
                    <a:ext uri="{9D8B030D-6E8A-4147-A177-3AD203B41FA5}">
                      <a16:colId xmlns:a16="http://schemas.microsoft.com/office/drawing/2014/main" val="3668866314"/>
                    </a:ext>
                  </a:extLst>
                </a:gridCol>
                <a:gridCol w="952343">
                  <a:extLst>
                    <a:ext uri="{9D8B030D-6E8A-4147-A177-3AD203B41FA5}">
                      <a16:colId xmlns:a16="http://schemas.microsoft.com/office/drawing/2014/main" val="3408923004"/>
                    </a:ext>
                  </a:extLst>
                </a:gridCol>
                <a:gridCol w="648072">
                  <a:extLst>
                    <a:ext uri="{9D8B030D-6E8A-4147-A177-3AD203B41FA5}">
                      <a16:colId xmlns:a16="http://schemas.microsoft.com/office/drawing/2014/main" val="1167962353"/>
                    </a:ext>
                  </a:extLst>
                </a:gridCol>
                <a:gridCol w="576064">
                  <a:extLst>
                    <a:ext uri="{9D8B030D-6E8A-4147-A177-3AD203B41FA5}">
                      <a16:colId xmlns:a16="http://schemas.microsoft.com/office/drawing/2014/main" val="1262244655"/>
                    </a:ext>
                  </a:extLst>
                </a:gridCol>
                <a:gridCol w="648072">
                  <a:extLst>
                    <a:ext uri="{9D8B030D-6E8A-4147-A177-3AD203B41FA5}">
                      <a16:colId xmlns:a16="http://schemas.microsoft.com/office/drawing/2014/main" val="1567483476"/>
                    </a:ext>
                  </a:extLst>
                </a:gridCol>
                <a:gridCol w="1008112">
                  <a:extLst>
                    <a:ext uri="{9D8B030D-6E8A-4147-A177-3AD203B41FA5}">
                      <a16:colId xmlns:a16="http://schemas.microsoft.com/office/drawing/2014/main" val="1420341275"/>
                    </a:ext>
                  </a:extLst>
                </a:gridCol>
                <a:gridCol w="838827">
                  <a:extLst>
                    <a:ext uri="{9D8B030D-6E8A-4147-A177-3AD203B41FA5}">
                      <a16:colId xmlns:a16="http://schemas.microsoft.com/office/drawing/2014/main" val="203845976"/>
                    </a:ext>
                  </a:extLst>
                </a:gridCol>
              </a:tblGrid>
              <a:tr h="464452">
                <a:tc rowSpan="2">
                  <a:txBody>
                    <a:bodyPr/>
                    <a:lstStyle/>
                    <a:p>
                      <a:pPr algn="ctr" rtl="0" fontAlgn="ctr"/>
                      <a:r>
                        <a:rPr lang="ru-RU" sz="14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ru-RU" sz="1400" b="0" i="0" u="none" strike="noStrike" dirty="0">
                          <a:solidFill>
                            <a:srgbClr val="000000"/>
                          </a:solidFill>
                          <a:effectLst/>
                          <a:latin typeface="Times New Roman" panose="02020603050405020304" pitchFamily="18" charset="0"/>
                        </a:rPr>
                        <a:t>Окуу </a:t>
                      </a:r>
                      <a:r>
                        <a:rPr lang="ru-RU" sz="1400" b="0" i="0" u="none" strike="noStrike" dirty="0" err="1">
                          <a:solidFill>
                            <a:srgbClr val="000000"/>
                          </a:solidFill>
                          <a:effectLst/>
                          <a:latin typeface="Times New Roman" panose="02020603050405020304" pitchFamily="18" charset="0"/>
                        </a:rPr>
                        <a:t>жылдар</a:t>
                      </a:r>
                      <a:endParaRPr lang="ru-RU"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ctr" rtl="0" fontAlgn="ctr"/>
                      <a:r>
                        <a:rPr lang="ru-RU" sz="1400" b="0" i="0" u="none" strike="noStrike" dirty="0">
                          <a:solidFill>
                            <a:srgbClr val="000000"/>
                          </a:solidFill>
                          <a:effectLst/>
                          <a:latin typeface="Times New Roman" panose="02020603050405020304" pitchFamily="18" charset="0"/>
                        </a:rPr>
                        <a:t>Жалпы студ. саны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ctr" rtl="0" fontAlgn="ctr"/>
                      <a:r>
                        <a:rPr lang="ru-RU" sz="1400" b="0" i="0" u="none" strike="noStrike">
                          <a:solidFill>
                            <a:srgbClr val="000000"/>
                          </a:solidFill>
                          <a:effectLst/>
                          <a:latin typeface="Times New Roman" panose="02020603050405020304" pitchFamily="18" charset="0"/>
                        </a:rPr>
                        <a:t>Окуунун мыктылары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ru-RU"/>
                    </a:p>
                  </a:txBody>
                  <a:tcPr/>
                </a:tc>
                <a:tc rowSpan="2">
                  <a:txBody>
                    <a:bodyPr/>
                    <a:lstStyle/>
                    <a:p>
                      <a:pPr algn="ctr" rtl="0" fontAlgn="ctr"/>
                      <a:r>
                        <a:rPr lang="ru-RU" sz="1400" b="0" i="0" u="none" strike="noStrike">
                          <a:solidFill>
                            <a:srgbClr val="000000"/>
                          </a:solidFill>
                          <a:effectLst/>
                          <a:latin typeface="Times New Roman" panose="02020603050405020304" pitchFamily="18" charset="0"/>
                        </a:rPr>
                        <a:t>Абсолюттук жетишүү, %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ctr" rtl="0" fontAlgn="ctr"/>
                      <a:r>
                        <a:rPr lang="ru-RU" sz="1400" b="0" i="0" u="none" strike="noStrike" dirty="0" err="1">
                          <a:solidFill>
                            <a:srgbClr val="000000"/>
                          </a:solidFill>
                          <a:effectLst/>
                          <a:latin typeface="Times New Roman" panose="02020603050405020304" pitchFamily="18" charset="0"/>
                        </a:rPr>
                        <a:t>Сапаттык</a:t>
                      </a:r>
                      <a:r>
                        <a:rPr lang="ru-RU" sz="1400" b="0" i="0" u="none" strike="noStrike" dirty="0">
                          <a:solidFill>
                            <a:srgbClr val="000000"/>
                          </a:solidFill>
                          <a:effectLst/>
                          <a:latin typeface="Times New Roman" panose="02020603050405020304" pitchFamily="18" charset="0"/>
                        </a:rPr>
                        <a:t> </a:t>
                      </a:r>
                      <a:r>
                        <a:rPr lang="ru-RU" sz="1400" b="0" i="0" u="none" strike="noStrike" dirty="0" err="1">
                          <a:solidFill>
                            <a:srgbClr val="000000"/>
                          </a:solidFill>
                          <a:effectLst/>
                          <a:latin typeface="Times New Roman" panose="02020603050405020304" pitchFamily="18" charset="0"/>
                        </a:rPr>
                        <a:t>жетишүү</a:t>
                      </a:r>
                      <a:r>
                        <a:rPr lang="ru-RU" sz="1400" b="0" i="0" u="none" strike="noStrike" dirty="0">
                          <a:solidFill>
                            <a:srgbClr val="000000"/>
                          </a:solidFill>
                          <a:effectLst/>
                          <a:latin typeface="Times New Roman" panose="02020603050405020304" pitchFamily="18" charset="0"/>
                        </a:rPr>
                        <a:t>, %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920185725"/>
                  </a:ext>
                </a:extLst>
              </a:tr>
              <a:tr h="68807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1400" b="0" i="0" u="none" strike="noStrike" dirty="0" smtClean="0">
                          <a:solidFill>
                            <a:srgbClr val="000000"/>
                          </a:solidFill>
                          <a:effectLst/>
                          <a:latin typeface="Times New Roman" panose="02020603050405020304" pitchFamily="18" charset="0"/>
                        </a:rPr>
                        <a:t>Саны</a:t>
                      </a:r>
                      <a:endParaRPr lang="ru-RU" sz="14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ru-RU" sz="1400" b="0" i="0" u="none" strike="noStrike">
                          <a:solidFill>
                            <a:srgbClr val="000000"/>
                          </a:solidFill>
                          <a:effectLst/>
                          <a:latin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286991"/>
                  </a:ext>
                </a:extLst>
              </a:tr>
              <a:tr h="619269">
                <a:tc>
                  <a:txBody>
                    <a:bodyPr/>
                    <a:lstStyle/>
                    <a:p>
                      <a:pPr algn="ctr" rtl="0" fontAlgn="ctr"/>
                      <a:r>
                        <a:rPr lang="ru-RU" sz="1400" b="0" i="0" u="none" strike="noStrike">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1400" b="1" i="0" u="none" strike="noStrike" dirty="0">
                          <a:solidFill>
                            <a:srgbClr val="000000"/>
                          </a:solidFill>
                          <a:effectLst/>
                          <a:latin typeface="Times New Roman" panose="02020603050405020304" pitchFamily="18" charset="0"/>
                        </a:rPr>
                        <a:t>2018-2019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panose="02020603050405020304" pitchFamily="18" charset="0"/>
                        </a:rPr>
                        <a:t>5784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panose="02020603050405020304" pitchFamily="18" charset="0"/>
                        </a:rPr>
                        <a:t>232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panose="02020603050405020304" pitchFamily="18" charset="0"/>
                        </a:rPr>
                        <a:t>4,41%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panose="02020603050405020304" pitchFamily="18" charset="0"/>
                        </a:rPr>
                        <a:t>92,43%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panose="02020603050405020304" pitchFamily="18" charset="0"/>
                        </a:rPr>
                        <a:t>57,04%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740338"/>
                  </a:ext>
                </a:extLst>
              </a:tr>
              <a:tr h="335437">
                <a:tc>
                  <a:txBody>
                    <a:bodyPr/>
                    <a:lstStyle/>
                    <a:p>
                      <a:pPr algn="ctr" rtl="0" fontAlgn="ctr"/>
                      <a:r>
                        <a:rPr lang="ru-RU" sz="1400" b="0"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1400" b="1" i="0" u="none" strike="noStrike" dirty="0">
                          <a:solidFill>
                            <a:srgbClr val="000000"/>
                          </a:solidFill>
                          <a:effectLst/>
                          <a:latin typeface="Times New Roman" panose="02020603050405020304" pitchFamily="18" charset="0"/>
                        </a:rPr>
                        <a:t>2019-2020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panose="02020603050405020304" pitchFamily="18" charset="0"/>
                        </a:rPr>
                        <a:t>5705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panose="02020603050405020304" pitchFamily="18" charset="0"/>
                        </a:rPr>
                        <a:t>284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panose="02020603050405020304" pitchFamily="18" charset="0"/>
                        </a:rPr>
                        <a:t>6,21%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panose="02020603050405020304" pitchFamily="18" charset="0"/>
                        </a:rPr>
                        <a:t>88,23%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panose="02020603050405020304" pitchFamily="18" charset="0"/>
                        </a:rPr>
                        <a:t>57,17%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113365"/>
                  </a:ext>
                </a:extLst>
              </a:tr>
              <a:tr h="344038">
                <a:tc>
                  <a:txBody>
                    <a:bodyPr/>
                    <a:lstStyle/>
                    <a:p>
                      <a:pPr algn="ctr" rtl="0" fontAlgn="ctr"/>
                      <a:r>
                        <a:rPr lang="ru-RU" sz="1400" b="0"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1400" b="1" i="0" u="none" strike="noStrike">
                          <a:solidFill>
                            <a:srgbClr val="000000"/>
                          </a:solidFill>
                          <a:effectLst/>
                          <a:latin typeface="Times New Roman" panose="02020603050405020304" pitchFamily="18" charset="0"/>
                        </a:rPr>
                        <a:t>2020-2021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panose="02020603050405020304" pitchFamily="18" charset="0"/>
                        </a:rPr>
                        <a:t>6232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panose="02020603050405020304" pitchFamily="18" charset="0"/>
                        </a:rPr>
                        <a:t>173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panose="02020603050405020304" pitchFamily="18" charset="0"/>
                        </a:rPr>
                        <a:t>4,54%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panose="02020603050405020304" pitchFamily="18" charset="0"/>
                        </a:rPr>
                        <a:t>92,88%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panose="02020603050405020304" pitchFamily="18" charset="0"/>
                        </a:rPr>
                        <a:t>81,97%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102816"/>
                  </a:ext>
                </a:extLst>
              </a:tr>
              <a:tr h="309634">
                <a:tc>
                  <a:txBody>
                    <a:bodyPr/>
                    <a:lstStyle/>
                    <a:p>
                      <a:pPr algn="ctr" rtl="0" fontAlgn="ctr"/>
                      <a:r>
                        <a:rPr lang="ru-RU" sz="1400" b="0"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1400" b="1" i="0" u="none" strike="noStrike">
                          <a:solidFill>
                            <a:srgbClr val="000000"/>
                          </a:solidFill>
                          <a:effectLst/>
                          <a:latin typeface="Times New Roman" panose="02020603050405020304" pitchFamily="18" charset="0"/>
                        </a:rPr>
                        <a:t>2021-2022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panose="02020603050405020304" pitchFamily="18" charset="0"/>
                        </a:rPr>
                        <a:t>6810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panose="02020603050405020304" pitchFamily="18" charset="0"/>
                        </a:rPr>
                        <a:t>139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panose="02020603050405020304" pitchFamily="18" charset="0"/>
                        </a:rPr>
                        <a:t>7,98%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panose="02020603050405020304" pitchFamily="18" charset="0"/>
                        </a:rPr>
                        <a:t>90,68%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panose="02020603050405020304" pitchFamily="18" charset="0"/>
                        </a:rPr>
                        <a:t>60,83%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544769"/>
                  </a:ext>
                </a:extLst>
              </a:tr>
              <a:tr h="335437">
                <a:tc>
                  <a:txBody>
                    <a:bodyPr/>
                    <a:lstStyle/>
                    <a:p>
                      <a:pPr algn="ctr" rtl="0" fontAlgn="ctr"/>
                      <a:r>
                        <a:rPr lang="ru-RU" sz="1400" b="0" i="0" u="none" strike="noStrike">
                          <a:solidFill>
                            <a:srgbClr val="000000"/>
                          </a:solidFill>
                          <a:effectLst/>
                          <a:latin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1400" b="1" i="0" u="none" strike="noStrike" dirty="0">
                          <a:solidFill>
                            <a:srgbClr val="000000"/>
                          </a:solidFill>
                          <a:effectLst/>
                          <a:latin typeface="Times New Roman" panose="02020603050405020304" pitchFamily="18" charset="0"/>
                        </a:rPr>
                        <a:t>2022-2023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panose="02020603050405020304" pitchFamily="18" charset="0"/>
                        </a:rPr>
                        <a:t>7184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panose="02020603050405020304" pitchFamily="18" charset="0"/>
                        </a:rPr>
                        <a:t>171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a:solidFill>
                            <a:srgbClr val="000000"/>
                          </a:solidFill>
                          <a:effectLst/>
                          <a:latin typeface="Times New Roman" panose="02020603050405020304" pitchFamily="18" charset="0"/>
                        </a:rPr>
                        <a:t>6,89%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panose="02020603050405020304" pitchFamily="18" charset="0"/>
                        </a:rPr>
                        <a:t>93,79%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400" b="1" i="0" u="none" strike="noStrike" dirty="0">
                          <a:solidFill>
                            <a:srgbClr val="000000"/>
                          </a:solidFill>
                          <a:effectLst/>
                          <a:latin typeface="Times New Roman" panose="02020603050405020304" pitchFamily="18" charset="0"/>
                        </a:rPr>
                        <a:t>73,90%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506217"/>
                  </a:ext>
                </a:extLst>
              </a:tr>
            </a:tbl>
          </a:graphicData>
        </a:graphic>
      </p:graphicFrame>
      <p:sp>
        <p:nvSpPr>
          <p:cNvPr id="7" name="Прямоугольник 6"/>
          <p:cNvSpPr/>
          <p:nvPr/>
        </p:nvSpPr>
        <p:spPr>
          <a:xfrm>
            <a:off x="238084" y="214290"/>
            <a:ext cx="10801200" cy="1138773"/>
          </a:xfrm>
          <a:prstGeom prst="rect">
            <a:avLst/>
          </a:prstGeom>
        </p:spPr>
        <p:txBody>
          <a:bodyPr wrap="square">
            <a:spAutoFit/>
          </a:bodyPr>
          <a:lstStyle/>
          <a:p>
            <a:pPr algn="ctr"/>
            <a:r>
              <a:rPr lang="ru-RU" b="1" dirty="0">
                <a:solidFill>
                  <a:srgbClr val="FF0000"/>
                </a:solidFill>
                <a:latin typeface="Times New Roman" panose="02020603050405020304" pitchFamily="18" charset="0"/>
                <a:cs typeface="Times New Roman" panose="02020603050405020304" pitchFamily="18" charset="0"/>
              </a:rPr>
              <a:t>Жогорку билим берүү боюнча 2018-2023-окуу </a:t>
            </a:r>
            <a:r>
              <a:rPr lang="ru-RU" b="1" dirty="0" err="1">
                <a:solidFill>
                  <a:srgbClr val="FF0000"/>
                </a:solidFill>
                <a:latin typeface="Times New Roman" panose="02020603050405020304" pitchFamily="18" charset="0"/>
                <a:cs typeface="Times New Roman" panose="02020603050405020304" pitchFamily="18" charset="0"/>
              </a:rPr>
              <a:t>жылдарында</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салыштырмалуу</a:t>
            </a:r>
            <a:r>
              <a:rPr lang="ru-RU" b="1" dirty="0">
                <a:solidFill>
                  <a:srgbClr val="FF0000"/>
                </a:solidFill>
                <a:latin typeface="Times New Roman" panose="02020603050405020304" pitchFamily="18" charset="0"/>
                <a:cs typeface="Times New Roman" panose="02020603050405020304" pitchFamily="18" charset="0"/>
              </a:rPr>
              <a:t> </a:t>
            </a:r>
            <a:endParaRPr lang="ru-RU" b="1" dirty="0" smtClean="0">
              <a:solidFill>
                <a:srgbClr val="FF0000"/>
              </a:solidFill>
              <a:latin typeface="Times New Roman" panose="02020603050405020304" pitchFamily="18" charset="0"/>
              <a:cs typeface="Times New Roman" panose="02020603050405020304" pitchFamily="18" charset="0"/>
            </a:endParaRPr>
          </a:p>
          <a:p>
            <a:pPr algn="ct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абсолюттук</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жана</a:t>
            </a:r>
            <a:r>
              <a:rPr lang="ru-RU" b="1" dirty="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сапаттык</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жетишүүсү</a:t>
            </a:r>
            <a:r>
              <a:rPr lang="ru-RU" sz="1600" b="1" dirty="0">
                <a:solidFill>
                  <a:srgbClr val="FF0000"/>
                </a:solidFill>
                <a:latin typeface="Times New Roman" panose="02020603050405020304" pitchFamily="18" charset="0"/>
                <a:cs typeface="Times New Roman" panose="02020603050405020304" pitchFamily="18" charset="0"/>
              </a:rPr>
              <a:t>						</a:t>
            </a:r>
          </a:p>
          <a:p>
            <a:pPr algn="ctr"/>
            <a:r>
              <a:rPr lang="ru-RU" sz="1600" b="1" dirty="0">
                <a:solidFill>
                  <a:srgbClr val="FF0000"/>
                </a:solidFill>
                <a:latin typeface="Times New Roman" panose="02020603050405020304" pitchFamily="18" charset="0"/>
                <a:cs typeface="Times New Roman" panose="02020603050405020304" pitchFamily="18" charset="0"/>
              </a:rPr>
              <a:t>						</a:t>
            </a:r>
          </a:p>
        </p:txBody>
      </p:sp>
      <p:pic>
        <p:nvPicPr>
          <p:cNvPr id="13" name="Рисунок 12"/>
          <p:cNvPicPr>
            <a:picLocks noChangeAspect="1"/>
          </p:cNvPicPr>
          <p:nvPr/>
        </p:nvPicPr>
        <p:blipFill>
          <a:blip r:embed="rId2" cstate="print"/>
          <a:stretch>
            <a:fillRect/>
          </a:stretch>
        </p:blipFill>
        <p:spPr>
          <a:xfrm>
            <a:off x="11096660" y="214290"/>
            <a:ext cx="961086" cy="579965"/>
          </a:xfrm>
          <a:prstGeom prst="rect">
            <a:avLst/>
          </a:prstGeom>
        </p:spPr>
      </p:pic>
      <p:pic>
        <p:nvPicPr>
          <p:cNvPr id="14" name="Picture 2" descr="logo"/>
          <p:cNvPicPr>
            <a:picLocks noChangeAspect="1" noChangeArrowheads="1"/>
          </p:cNvPicPr>
          <p:nvPr/>
        </p:nvPicPr>
        <p:blipFill>
          <a:blip r:embed="rId3" cstate="print"/>
          <a:srcRect/>
          <a:stretch>
            <a:fillRect/>
          </a:stretch>
        </p:blipFill>
        <p:spPr bwMode="auto">
          <a:xfrm>
            <a:off x="584203" y="135501"/>
            <a:ext cx="725451" cy="721731"/>
          </a:xfrm>
          <a:prstGeom prst="rect">
            <a:avLst/>
          </a:prstGeom>
          <a:noFill/>
        </p:spPr>
      </p:pic>
      <p:graphicFrame>
        <p:nvGraphicFramePr>
          <p:cNvPr id="10" name="Диаграмма 9"/>
          <p:cNvGraphicFramePr>
            <a:graphicFrameLocks/>
          </p:cNvGraphicFramePr>
          <p:nvPr>
            <p:extLst>
              <p:ext uri="{D42A27DB-BD31-4B8C-83A1-F6EECF244321}">
                <p14:modId xmlns:p14="http://schemas.microsoft.com/office/powerpoint/2010/main" val="1937730060"/>
              </p:ext>
            </p:extLst>
          </p:nvPr>
        </p:nvGraphicFramePr>
        <p:xfrm>
          <a:off x="5444719" y="1268760"/>
          <a:ext cx="6613027" cy="53285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7578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68941307"/>
              </p:ext>
            </p:extLst>
          </p:nvPr>
        </p:nvGraphicFramePr>
        <p:xfrm>
          <a:off x="166646" y="1124745"/>
          <a:ext cx="5400600" cy="2736303"/>
        </p:xfrm>
        <a:graphic>
          <a:graphicData uri="http://schemas.openxmlformats.org/drawingml/2006/table">
            <a:tbl>
              <a:tblPr/>
              <a:tblGrid>
                <a:gridCol w="376708">
                  <a:extLst>
                    <a:ext uri="{9D8B030D-6E8A-4147-A177-3AD203B41FA5}">
                      <a16:colId xmlns:a16="http://schemas.microsoft.com/office/drawing/2014/main" val="812178005"/>
                    </a:ext>
                  </a:extLst>
                </a:gridCol>
                <a:gridCol w="1099619">
                  <a:extLst>
                    <a:ext uri="{9D8B030D-6E8A-4147-A177-3AD203B41FA5}">
                      <a16:colId xmlns:a16="http://schemas.microsoft.com/office/drawing/2014/main" val="996197849"/>
                    </a:ext>
                  </a:extLst>
                </a:gridCol>
                <a:gridCol w="729270">
                  <a:extLst>
                    <a:ext uri="{9D8B030D-6E8A-4147-A177-3AD203B41FA5}">
                      <a16:colId xmlns:a16="http://schemas.microsoft.com/office/drawing/2014/main" val="2040372583"/>
                    </a:ext>
                  </a:extLst>
                </a:gridCol>
                <a:gridCol w="764844">
                  <a:extLst>
                    <a:ext uri="{9D8B030D-6E8A-4147-A177-3AD203B41FA5}">
                      <a16:colId xmlns:a16="http://schemas.microsoft.com/office/drawing/2014/main" val="1164650383"/>
                    </a:ext>
                  </a:extLst>
                </a:gridCol>
                <a:gridCol w="767068">
                  <a:extLst>
                    <a:ext uri="{9D8B030D-6E8A-4147-A177-3AD203B41FA5}">
                      <a16:colId xmlns:a16="http://schemas.microsoft.com/office/drawing/2014/main" val="2996169540"/>
                    </a:ext>
                  </a:extLst>
                </a:gridCol>
                <a:gridCol w="933821">
                  <a:extLst>
                    <a:ext uri="{9D8B030D-6E8A-4147-A177-3AD203B41FA5}">
                      <a16:colId xmlns:a16="http://schemas.microsoft.com/office/drawing/2014/main" val="2473876369"/>
                    </a:ext>
                  </a:extLst>
                </a:gridCol>
                <a:gridCol w="729270">
                  <a:extLst>
                    <a:ext uri="{9D8B030D-6E8A-4147-A177-3AD203B41FA5}">
                      <a16:colId xmlns:a16="http://schemas.microsoft.com/office/drawing/2014/main" val="2427483018"/>
                    </a:ext>
                  </a:extLst>
                </a:gridCol>
              </a:tblGrid>
              <a:tr h="530130">
                <a:tc rowSpan="2">
                  <a:txBody>
                    <a:bodyPr/>
                    <a:lstStyle/>
                    <a:p>
                      <a:pPr algn="ctr" rtl="0" fontAlgn="ctr"/>
                      <a:r>
                        <a:rPr lang="ru-RU" sz="1600" b="1"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a:txBody>
                    <a:bodyPr/>
                    <a:lstStyle/>
                    <a:p>
                      <a:pPr algn="ctr" rtl="0" fontAlgn="ctr"/>
                      <a:r>
                        <a:rPr lang="ru-RU" sz="1600" b="1" i="0" u="none" strike="noStrike" dirty="0">
                          <a:solidFill>
                            <a:srgbClr val="000000"/>
                          </a:solidFill>
                          <a:effectLst/>
                          <a:latin typeface="Times New Roman" panose="02020603050405020304" pitchFamily="18" charset="0"/>
                        </a:rPr>
                        <a:t>Окуу </a:t>
                      </a:r>
                      <a:r>
                        <a:rPr lang="ru-RU" sz="1600" b="1" i="0" u="none" strike="noStrike" dirty="0" err="1">
                          <a:solidFill>
                            <a:srgbClr val="000000"/>
                          </a:solidFill>
                          <a:effectLst/>
                          <a:latin typeface="Times New Roman" panose="02020603050405020304" pitchFamily="18" charset="0"/>
                        </a:rPr>
                        <a:t>жылдар</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ctr" rtl="0" fontAlgn="ctr"/>
                      <a:r>
                        <a:rPr lang="ru-RU" sz="1600" b="1" i="0" u="none" strike="noStrike" dirty="0">
                          <a:solidFill>
                            <a:srgbClr val="000000"/>
                          </a:solidFill>
                          <a:effectLst/>
                          <a:latin typeface="Times New Roman" panose="02020603050405020304" pitchFamily="18" charset="0"/>
                        </a:rPr>
                        <a:t>Жалпы студ. саны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ctr" rtl="0" fontAlgn="ctr"/>
                      <a:r>
                        <a:rPr lang="ru-RU" sz="1400" b="1" i="0" u="none" strike="noStrike">
                          <a:solidFill>
                            <a:srgbClr val="000000"/>
                          </a:solidFill>
                          <a:effectLst/>
                          <a:latin typeface="Times New Roman" panose="02020603050405020304" pitchFamily="18" charset="0"/>
                        </a:rPr>
                        <a:t>Окуунун мыктылары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ru-RU"/>
                    </a:p>
                  </a:txBody>
                  <a:tcPr/>
                </a:tc>
                <a:tc rowSpan="2">
                  <a:txBody>
                    <a:bodyPr/>
                    <a:lstStyle/>
                    <a:p>
                      <a:pPr algn="ctr" rtl="0" fontAlgn="ctr"/>
                      <a:r>
                        <a:rPr lang="ru-RU" sz="1600" b="1" i="0" u="none" strike="noStrike" dirty="0" err="1">
                          <a:solidFill>
                            <a:srgbClr val="000000"/>
                          </a:solidFill>
                          <a:effectLst/>
                          <a:latin typeface="Times New Roman" panose="02020603050405020304" pitchFamily="18" charset="0"/>
                        </a:rPr>
                        <a:t>Абсолюттук</a:t>
                      </a:r>
                      <a:r>
                        <a:rPr lang="ru-RU" sz="1600" b="1" i="0" u="none" strike="noStrike" dirty="0">
                          <a:solidFill>
                            <a:srgbClr val="000000"/>
                          </a:solidFill>
                          <a:effectLst/>
                          <a:latin typeface="Times New Roman" panose="02020603050405020304" pitchFamily="18" charset="0"/>
                        </a:rPr>
                        <a:t> </a:t>
                      </a:r>
                      <a:r>
                        <a:rPr lang="ru-RU" sz="1600" b="1" i="0" u="none" strike="noStrike" dirty="0" err="1">
                          <a:solidFill>
                            <a:srgbClr val="000000"/>
                          </a:solidFill>
                          <a:effectLst/>
                          <a:latin typeface="Times New Roman" panose="02020603050405020304" pitchFamily="18" charset="0"/>
                        </a:rPr>
                        <a:t>жетишүү, </a:t>
                      </a:r>
                      <a:r>
                        <a:rPr lang="ru-RU" sz="1600" b="1" i="0" u="none" strike="noStrike" dirty="0">
                          <a:solidFill>
                            <a:srgbClr val="000000"/>
                          </a:solidFill>
                          <a:effectLst/>
                          <a:latin typeface="Times New Roman" panose="02020603050405020304"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ctr" rtl="0" fontAlgn="ctr"/>
                      <a:r>
                        <a:rPr lang="ru-RU" sz="1600" b="1" i="0" u="none" strike="noStrike">
                          <a:solidFill>
                            <a:srgbClr val="000000"/>
                          </a:solidFill>
                          <a:effectLst/>
                          <a:latin typeface="Times New Roman" panose="02020603050405020304" pitchFamily="18" charset="0"/>
                        </a:rPr>
                        <a:t>Сапаттык жетишүү, %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681462476"/>
                  </a:ext>
                </a:extLst>
              </a:tr>
              <a:tr h="66671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1600" b="1" i="0" u="none" strike="noStrike">
                          <a:solidFill>
                            <a:srgbClr val="000000"/>
                          </a:solidFill>
                          <a:effectLst/>
                          <a:latin typeface="Times New Roman" panose="02020603050405020304" pitchFamily="18" charset="0"/>
                        </a:rPr>
                        <a:t>Кол-во</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ru-RU" sz="1600" b="1" i="0" u="none" strike="noStrike">
                          <a:solidFill>
                            <a:srgbClr val="000000"/>
                          </a:solidFill>
                          <a:effectLst/>
                          <a:latin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210093090"/>
                  </a:ext>
                </a:extLst>
              </a:tr>
              <a:tr h="307892">
                <a:tc>
                  <a:txBody>
                    <a:bodyPr/>
                    <a:lstStyle/>
                    <a:p>
                      <a:pPr algn="ctr" rtl="0" fontAlgn="ctr"/>
                      <a:r>
                        <a:rPr lang="ru-RU" sz="1600" b="1" i="0" u="none" strike="noStrike">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1600" b="1" i="0" u="none" strike="noStrike">
                          <a:solidFill>
                            <a:srgbClr val="000000"/>
                          </a:solidFill>
                          <a:effectLst/>
                          <a:latin typeface="Times New Roman" panose="02020603050405020304" pitchFamily="18" charset="0"/>
                        </a:rPr>
                        <a:t>2018-2019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rPr>
                        <a:t>2196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rPr>
                        <a:t>240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9,87%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98,20%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46,75%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492325"/>
                  </a:ext>
                </a:extLst>
              </a:tr>
              <a:tr h="307892">
                <a:tc>
                  <a:txBody>
                    <a:bodyPr/>
                    <a:lstStyle/>
                    <a:p>
                      <a:pPr algn="ctr" rtl="0" fontAlgn="ctr"/>
                      <a:r>
                        <a:rPr lang="ru-RU" sz="1600" b="1"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1600" b="1" i="0" u="none" strike="noStrike">
                          <a:solidFill>
                            <a:srgbClr val="000000"/>
                          </a:solidFill>
                          <a:effectLst/>
                          <a:latin typeface="Times New Roman" panose="02020603050405020304" pitchFamily="18" charset="0"/>
                        </a:rPr>
                        <a:t>2019-2020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2364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rPr>
                        <a:t>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rPr>
                        <a:t>3,30%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96,90%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73,50%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5858062"/>
                  </a:ext>
                </a:extLst>
              </a:tr>
              <a:tr h="307892">
                <a:tc>
                  <a:txBody>
                    <a:bodyPr/>
                    <a:lstStyle/>
                    <a:p>
                      <a:pPr algn="ctr" rtl="0" fontAlgn="ctr"/>
                      <a:r>
                        <a:rPr lang="ru-RU" sz="1600" b="1"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1600" b="1" i="0" u="none" strike="noStrike">
                          <a:solidFill>
                            <a:srgbClr val="000000"/>
                          </a:solidFill>
                          <a:effectLst/>
                          <a:latin typeface="Times New Roman" panose="02020603050405020304" pitchFamily="18" charset="0"/>
                        </a:rPr>
                        <a:t>2020-2021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2175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rPr>
                        <a:t>1,93%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rPr>
                        <a:t>95,86%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53,20%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8437411"/>
                  </a:ext>
                </a:extLst>
              </a:tr>
              <a:tr h="307892">
                <a:tc>
                  <a:txBody>
                    <a:bodyPr/>
                    <a:lstStyle/>
                    <a:p>
                      <a:pPr algn="ctr" rtl="0" fontAlgn="ctr"/>
                      <a:r>
                        <a:rPr lang="ru-RU" sz="1600" b="1"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1600" b="1" i="0" u="none" strike="noStrike">
                          <a:solidFill>
                            <a:srgbClr val="000000"/>
                          </a:solidFill>
                          <a:effectLst/>
                          <a:latin typeface="Times New Roman" panose="02020603050405020304" pitchFamily="18" charset="0"/>
                        </a:rPr>
                        <a:t>2021-2022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2049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rPr>
                        <a:t>1,37%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rPr>
                        <a:t>90,07%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rPr>
                        <a:t>50,25%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5832395"/>
                  </a:ext>
                </a:extLst>
              </a:tr>
              <a:tr h="307892">
                <a:tc>
                  <a:txBody>
                    <a:bodyPr/>
                    <a:lstStyle/>
                    <a:p>
                      <a:pPr algn="ctr" rtl="0" fontAlgn="ctr"/>
                      <a:r>
                        <a:rPr lang="ru-RU" sz="1600" b="1" i="0" u="none" strike="noStrike">
                          <a:solidFill>
                            <a:srgbClr val="000000"/>
                          </a:solidFill>
                          <a:effectLst/>
                          <a:latin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ru-RU" sz="1600" b="1" i="0" u="none" strike="noStrike">
                          <a:solidFill>
                            <a:srgbClr val="000000"/>
                          </a:solidFill>
                          <a:effectLst/>
                          <a:latin typeface="Times New Roman" panose="02020603050405020304" pitchFamily="18" charset="0"/>
                        </a:rPr>
                        <a:t>2022-2023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2030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208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rPr>
                        <a:t>7,06%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87,41%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rPr>
                        <a:t>75,00%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934205"/>
                  </a:ext>
                </a:extLst>
              </a:tr>
            </a:tbl>
          </a:graphicData>
        </a:graphic>
      </p:graphicFrame>
      <p:sp>
        <p:nvSpPr>
          <p:cNvPr id="4" name="Прямоугольник 3"/>
          <p:cNvSpPr/>
          <p:nvPr/>
        </p:nvSpPr>
        <p:spPr>
          <a:xfrm>
            <a:off x="1703512" y="56818"/>
            <a:ext cx="9145016" cy="707886"/>
          </a:xfrm>
          <a:prstGeom prst="rect">
            <a:avLst/>
          </a:prstGeom>
        </p:spPr>
        <p:txBody>
          <a:bodyPr wrap="square">
            <a:spAutoFit/>
          </a:bodyPr>
          <a:lstStyle/>
          <a:p>
            <a:pPr algn="ctr">
              <a:defRPr sz="1600" b="1" i="0" u="none" strike="noStrike" kern="1200" spc="0" baseline="0">
                <a:solidFill>
                  <a:srgbClr val="FF0000"/>
                </a:solidFill>
                <a:latin typeface="Times New Roman" panose="02020603050405020304" pitchFamily="18" charset="0"/>
                <a:ea typeface="+mn-ea"/>
                <a:cs typeface="Times New Roman" panose="02020603050405020304" pitchFamily="18" charset="0"/>
              </a:defRPr>
            </a:pPr>
            <a:r>
              <a:rPr lang="ru-RU" sz="2000" b="1" dirty="0" err="1" smtClean="0">
                <a:solidFill>
                  <a:srgbClr val="FF0000"/>
                </a:solidFill>
                <a:latin typeface="Times New Roman" panose="02020603050405020304" pitchFamily="18" charset="0"/>
                <a:cs typeface="Times New Roman" panose="02020603050405020304" pitchFamily="18" charset="0"/>
              </a:rPr>
              <a:t>Орто</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кесиптик</a:t>
            </a:r>
            <a:r>
              <a:rPr lang="ru-RU" sz="2000" b="1" dirty="0" smtClean="0">
                <a:solidFill>
                  <a:srgbClr val="FF0000"/>
                </a:solidFill>
                <a:latin typeface="Times New Roman" panose="02020603050405020304" pitchFamily="18" charset="0"/>
                <a:cs typeface="Times New Roman" panose="02020603050405020304" pitchFamily="18" charset="0"/>
              </a:rPr>
              <a:t> билим берүү боюнча 2018-2023-окуу </a:t>
            </a:r>
            <a:r>
              <a:rPr lang="ru-RU" sz="2000" b="1" dirty="0" err="1" smtClean="0">
                <a:solidFill>
                  <a:srgbClr val="FF0000"/>
                </a:solidFill>
                <a:latin typeface="Times New Roman" panose="02020603050405020304" pitchFamily="18" charset="0"/>
                <a:cs typeface="Times New Roman" panose="02020603050405020304" pitchFamily="18" charset="0"/>
              </a:rPr>
              <a:t>жылдарында</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салыштырмалуу</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абсолюттук</a:t>
            </a:r>
            <a:r>
              <a:rPr lang="ru-RU" sz="2000" b="1" dirty="0" smtClean="0">
                <a:solidFill>
                  <a:srgbClr val="FF0000"/>
                </a:solidFill>
                <a:latin typeface="Times New Roman" panose="02020603050405020304" pitchFamily="18" charset="0"/>
                <a:cs typeface="Times New Roman" panose="02020603050405020304" pitchFamily="18" charset="0"/>
              </a:rPr>
              <a:t> жана </a:t>
            </a:r>
            <a:r>
              <a:rPr lang="ru-RU" sz="2000" b="1" dirty="0" err="1" smtClean="0">
                <a:solidFill>
                  <a:srgbClr val="FF0000"/>
                </a:solidFill>
                <a:latin typeface="Times New Roman" panose="02020603050405020304" pitchFamily="18" charset="0"/>
                <a:cs typeface="Times New Roman" panose="02020603050405020304" pitchFamily="18" charset="0"/>
              </a:rPr>
              <a:t>сапаттык</a:t>
            </a:r>
            <a:r>
              <a:rPr lang="ru-RU" sz="2000" b="1" dirty="0" smtClean="0">
                <a:solidFill>
                  <a:srgbClr val="FF0000"/>
                </a:solidFill>
                <a:latin typeface="Times New Roman" panose="02020603050405020304" pitchFamily="18" charset="0"/>
                <a:cs typeface="Times New Roman" panose="02020603050405020304" pitchFamily="18" charset="0"/>
              </a:rPr>
              <a:t> жетишүүсү</a:t>
            </a: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5" name="Диаграмма 3"/>
          <p:cNvPicPr>
            <a:picLocks noChangeArrowheads="1"/>
          </p:cNvPicPr>
          <p:nvPr/>
        </p:nvPicPr>
        <p:blipFill>
          <a:blip r:embed="rId2"/>
          <a:srcRect/>
          <a:stretch>
            <a:fillRect/>
          </a:stretch>
        </p:blipFill>
        <p:spPr bwMode="auto">
          <a:xfrm>
            <a:off x="5783840" y="1153290"/>
            <a:ext cx="6000792" cy="5228038"/>
          </a:xfrm>
          <a:prstGeom prst="rect">
            <a:avLst/>
          </a:prstGeom>
          <a:noFill/>
        </p:spPr>
      </p:pic>
      <p:pic>
        <p:nvPicPr>
          <p:cNvPr id="6" name="Рисунок 5">
            <a:extLst>
              <a:ext uri="{FF2B5EF4-FFF2-40B4-BE49-F238E27FC236}">
                <a16:creationId xmlns:a16="http://schemas.microsoft.com/office/drawing/2014/main" id="{78F9705B-897A-6C6B-27FE-3571E703D6E9}"/>
              </a:ext>
            </a:extLst>
          </p:cNvPr>
          <p:cNvPicPr>
            <a:picLocks noChangeAspect="1"/>
          </p:cNvPicPr>
          <p:nvPr/>
        </p:nvPicPr>
        <p:blipFill>
          <a:blip r:embed="rId3" cstate="print"/>
          <a:stretch>
            <a:fillRect/>
          </a:stretch>
        </p:blipFill>
        <p:spPr>
          <a:xfrm>
            <a:off x="335360" y="0"/>
            <a:ext cx="771525" cy="767705"/>
          </a:xfrm>
          <a:prstGeom prst="rect">
            <a:avLst/>
          </a:prstGeom>
        </p:spPr>
      </p:pic>
      <p:pic>
        <p:nvPicPr>
          <p:cNvPr id="7" name="Рисунок 6"/>
          <p:cNvPicPr>
            <a:picLocks noChangeAspect="1"/>
          </p:cNvPicPr>
          <p:nvPr/>
        </p:nvPicPr>
        <p:blipFill>
          <a:blip r:embed="rId4" cstate="print"/>
          <a:stretch>
            <a:fillRect/>
          </a:stretch>
        </p:blipFill>
        <p:spPr>
          <a:xfrm>
            <a:off x="11064552" y="116632"/>
            <a:ext cx="961086" cy="579965"/>
          </a:xfrm>
          <a:prstGeom prst="rect">
            <a:avLst/>
          </a:prstGeom>
        </p:spPr>
      </p:pic>
    </p:spTree>
    <p:extLst>
      <p:ext uri="{BB962C8B-B14F-4D97-AF65-F5344CB8AC3E}">
        <p14:creationId xmlns:p14="http://schemas.microsoft.com/office/powerpoint/2010/main" val="3401023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559496" y="-13822"/>
            <a:ext cx="8568952" cy="769441"/>
          </a:xfrm>
          <a:prstGeom prst="rect">
            <a:avLst/>
          </a:prstGeom>
        </p:spPr>
        <p:txBody>
          <a:bodyPr wrap="square">
            <a:spAutoFit/>
          </a:bodyPr>
          <a:lstStyle/>
          <a:p>
            <a:pPr algn="ctr"/>
            <a:r>
              <a:rPr lang="ru-RU" sz="2000" b="1" dirty="0">
                <a:solidFill>
                  <a:srgbClr val="FF0000"/>
                </a:solidFill>
                <a:latin typeface="Times New Roman" panose="02020603050405020304" pitchFamily="18" charset="0"/>
                <a:ea typeface="Calibri"/>
                <a:cs typeface="Times New Roman" panose="02020603050405020304" pitchFamily="18" charset="0"/>
              </a:rPr>
              <a:t>2022-2023-окуу жылындагы </a:t>
            </a:r>
            <a:r>
              <a:rPr lang="ru-RU" sz="2000" b="1" dirty="0" err="1">
                <a:solidFill>
                  <a:srgbClr val="FF0000"/>
                </a:solidFill>
                <a:latin typeface="Times New Roman" panose="02020603050405020304" pitchFamily="18" charset="0"/>
                <a:ea typeface="Calibri"/>
                <a:cs typeface="Times New Roman" panose="02020603050405020304" pitchFamily="18" charset="0"/>
              </a:rPr>
              <a:t>бүтүрүүчүлөрдүн </a:t>
            </a:r>
            <a:r>
              <a:rPr lang="ru-RU" sz="1600" b="1" dirty="0" err="1">
                <a:solidFill>
                  <a:srgbClr val="FF0000"/>
                </a:solidFill>
                <a:latin typeface="Times New Roman" panose="02020603050405020304" pitchFamily="18" charset="0"/>
                <a:ea typeface="Calibri"/>
                <a:cs typeface="Times New Roman" panose="02020603050405020304" pitchFamily="18" charset="0"/>
              </a:rPr>
              <a:t> </a:t>
            </a:r>
            <a:r>
              <a:rPr lang="ru-RU" sz="2400" b="1" dirty="0">
                <a:solidFill>
                  <a:srgbClr val="FF0000"/>
                </a:solidFill>
                <a:latin typeface="Times New Roman" panose="02020603050405020304" pitchFamily="18" charset="0"/>
                <a:ea typeface="Calibri"/>
                <a:cs typeface="Times New Roman" panose="02020603050405020304" pitchFamily="18" charset="0"/>
              </a:rPr>
              <a:t>мамлекеттик </a:t>
            </a:r>
            <a:r>
              <a:rPr lang="ru-RU" sz="2000" b="1" dirty="0" err="1">
                <a:solidFill>
                  <a:srgbClr val="FF0000"/>
                </a:solidFill>
                <a:latin typeface="Times New Roman" panose="02020603050405020304" pitchFamily="18" charset="0"/>
                <a:ea typeface="Calibri"/>
                <a:cs typeface="Times New Roman" panose="02020603050405020304" pitchFamily="18" charset="0"/>
              </a:rPr>
              <a:t>аттестациясынын</a:t>
            </a:r>
            <a:r>
              <a:rPr lang="ru-RU" sz="1600" b="1" dirty="0">
                <a:solidFill>
                  <a:srgbClr val="FF0000"/>
                </a:solidFill>
                <a:latin typeface="Times New Roman" panose="02020603050405020304" pitchFamily="18" charset="0"/>
                <a:ea typeface="Calibri"/>
                <a:cs typeface="Times New Roman" panose="02020603050405020304" pitchFamily="18" charset="0"/>
              </a:rPr>
              <a:t> </a:t>
            </a:r>
            <a:r>
              <a:rPr lang="ru-RU" sz="2000" b="1" dirty="0">
                <a:solidFill>
                  <a:srgbClr val="FF0000"/>
                </a:solidFill>
                <a:latin typeface="Times New Roman" panose="02020603050405020304" pitchFamily="18" charset="0"/>
                <a:ea typeface="Calibri"/>
                <a:cs typeface="Times New Roman" panose="02020603050405020304" pitchFamily="18" charset="0"/>
              </a:rPr>
              <a:t>жыйынтыгы</a:t>
            </a:r>
            <a:endParaRPr lang="ru-RU" sz="36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767408" y="1268760"/>
            <a:ext cx="11089232" cy="4893647"/>
          </a:xfrm>
          <a:prstGeom prst="rect">
            <a:avLst/>
          </a:prstGeom>
        </p:spPr>
        <p:txBody>
          <a:bodyPr wrap="square">
            <a:spAutoFit/>
          </a:bodyPr>
          <a:lstStyle/>
          <a:p>
            <a:pPr algn="just"/>
            <a:r>
              <a:rPr lang="ky-KG" sz="1600" dirty="0">
                <a:latin typeface="Times New Roman" panose="02020603050405020304" pitchFamily="18" charset="0"/>
                <a:cs typeface="Times New Roman" panose="02020603050405020304" pitchFamily="18" charset="0"/>
              </a:rPr>
              <a:t>          </a:t>
            </a:r>
            <a:r>
              <a:rPr lang="ky-KG" sz="2400" dirty="0">
                <a:latin typeface="Times New Roman" panose="02020603050405020304" pitchFamily="18" charset="0"/>
                <a:cs typeface="Times New Roman" panose="02020603050405020304" pitchFamily="18" charset="0"/>
              </a:rPr>
              <a:t>Жалал-Абад  мамлекеттик университетинде 2022-2023-окуу жылындагы бүтүрүүчүлөрдү мамлекеттик аттестациялоо Кыргыз Республикасынын  Өкмөтүнүн  </a:t>
            </a:r>
            <a:r>
              <a:rPr lang="ky-KG" sz="2400" dirty="0" smtClean="0">
                <a:latin typeface="Times New Roman" panose="02020603050405020304" pitchFamily="18" charset="0"/>
                <a:cs typeface="Times New Roman" panose="02020603050405020304" pitchFamily="18" charset="0"/>
              </a:rPr>
              <a:t>2012-жылдын </a:t>
            </a:r>
            <a:r>
              <a:rPr lang="ky-KG" sz="2400" dirty="0">
                <a:latin typeface="Times New Roman" panose="02020603050405020304" pitchFamily="18" charset="0"/>
                <a:cs typeface="Times New Roman" panose="02020603050405020304" pitchFamily="18" charset="0"/>
              </a:rPr>
              <a:t>29-майындагы №346 токтому менен бекитилген “Кыргыз Республикасынын жогорку окуу жайларынын бүтүрүүчүлөрүнүн Мамлекеттик жыйынтыктоо аттестациялары жөнүндөгү”   жоболордун негизинде  “Б.Осмонов атындагы Жалал-Абад мамлекеттик университетинин бүтүрүүчүлөрүн жыйынтыктоочу мамлекеттик аттестациялоо жөнүндөгү” Жоболорго ылайык жүргүзүлдү. </a:t>
            </a:r>
            <a:endParaRPr lang="ru-RU" sz="2400" dirty="0">
              <a:latin typeface="Times New Roman" panose="02020603050405020304" pitchFamily="18" charset="0"/>
              <a:cs typeface="Times New Roman" panose="02020603050405020304" pitchFamily="18" charset="0"/>
            </a:endParaRPr>
          </a:p>
          <a:p>
            <a:pPr algn="just"/>
            <a:r>
              <a:rPr lang="ky-KG" sz="2400" dirty="0">
                <a:latin typeface="Times New Roman" panose="02020603050405020304" pitchFamily="18" charset="0"/>
                <a:cs typeface="Times New Roman" panose="02020603050405020304" pitchFamily="18" charset="0"/>
              </a:rPr>
              <a:t>           2022-2023-окуу жылында 3 жогорку билим берүү  адистиги (күндүзгү), </a:t>
            </a:r>
            <a:r>
              <a:rPr lang="ky-KG" sz="2400" dirty="0" smtClean="0">
                <a:latin typeface="Times New Roman" panose="02020603050405020304" pitchFamily="18" charset="0"/>
                <a:cs typeface="Times New Roman" panose="02020603050405020304" pitchFamily="18" charset="0"/>
              </a:rPr>
              <a:t>14</a:t>
            </a:r>
            <a:r>
              <a:rPr lang="ky-KG" sz="2400" dirty="0" smtClean="0">
                <a:solidFill>
                  <a:srgbClr val="FF0000"/>
                </a:solidFill>
                <a:latin typeface="Times New Roman" panose="02020603050405020304" pitchFamily="18" charset="0"/>
                <a:cs typeface="Times New Roman" panose="02020603050405020304" pitchFamily="18" charset="0"/>
              </a:rPr>
              <a:t> </a:t>
            </a:r>
            <a:r>
              <a:rPr lang="ky-KG" sz="2400" dirty="0">
                <a:latin typeface="Times New Roman" panose="02020603050405020304" pitchFamily="18" charset="0"/>
                <a:cs typeface="Times New Roman" panose="02020603050405020304" pitchFamily="18" charset="0"/>
              </a:rPr>
              <a:t>багыт (күндүзгү), 13 багыт  (сырттан)  боюнча бүтүрүүчүлөрдү мамлекеттик аттестациялоо, медициналык колледжде 4 адистик, Жалал-Абад колледжде – 12 адистик, </a:t>
            </a:r>
            <a:r>
              <a:rPr lang="ky-KG" sz="2400" dirty="0" smtClean="0">
                <a:latin typeface="Times New Roman" panose="02020603050405020304" pitchFamily="18" charset="0"/>
                <a:cs typeface="Times New Roman" panose="02020603050405020304" pitchFamily="18" charset="0"/>
              </a:rPr>
              <a:t>экономикалык-юридикалык </a:t>
            </a:r>
            <a:r>
              <a:rPr lang="ky-KG" sz="2400" dirty="0">
                <a:latin typeface="Times New Roman" panose="02020603050405020304" pitchFamily="18" charset="0"/>
                <a:cs typeface="Times New Roman" panose="02020603050405020304" pitchFamily="18" charset="0"/>
              </a:rPr>
              <a:t>колледжинде –  5 адистикте аттестациялоо жүргүзүлдү.</a:t>
            </a:r>
            <a:endParaRPr lang="ru-RU" sz="24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40F91CAC-C890-3B0F-F938-F2A872190320}"/>
              </a:ext>
            </a:extLst>
          </p:cNvPr>
          <p:cNvPicPr>
            <a:picLocks noChangeAspect="1"/>
          </p:cNvPicPr>
          <p:nvPr/>
        </p:nvPicPr>
        <p:blipFill>
          <a:blip r:embed="rId2" cstate="print"/>
          <a:stretch>
            <a:fillRect/>
          </a:stretch>
        </p:blipFill>
        <p:spPr>
          <a:xfrm>
            <a:off x="551384" y="-27384"/>
            <a:ext cx="771525" cy="767705"/>
          </a:xfrm>
          <a:prstGeom prst="rect">
            <a:avLst/>
          </a:prstGeom>
        </p:spPr>
      </p:pic>
      <p:pic>
        <p:nvPicPr>
          <p:cNvPr id="7" name="Рисунок 6"/>
          <p:cNvPicPr>
            <a:picLocks noChangeAspect="1"/>
          </p:cNvPicPr>
          <p:nvPr/>
        </p:nvPicPr>
        <p:blipFill>
          <a:blip r:embed="rId3" cstate="print"/>
          <a:stretch>
            <a:fillRect/>
          </a:stretch>
        </p:blipFill>
        <p:spPr>
          <a:xfrm>
            <a:off x="11096660" y="71414"/>
            <a:ext cx="961086" cy="579965"/>
          </a:xfrm>
          <a:prstGeom prst="rect">
            <a:avLst/>
          </a:prstGeom>
        </p:spPr>
      </p:pic>
    </p:spTree>
    <p:extLst>
      <p:ext uri="{BB962C8B-B14F-4D97-AF65-F5344CB8AC3E}">
        <p14:creationId xmlns:p14="http://schemas.microsoft.com/office/powerpoint/2010/main" val="2521950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Заголовок 2"/>
          <p:cNvSpPr txBox="1">
            <a:spLocks/>
          </p:cNvSpPr>
          <p:nvPr/>
        </p:nvSpPr>
        <p:spPr>
          <a:xfrm>
            <a:off x="1743477" y="0"/>
            <a:ext cx="8892480" cy="576064"/>
          </a:xfrm>
          <a:prstGeom prst="rect">
            <a:avLst/>
          </a:prstGeom>
        </p:spPr>
        <p:txBody>
          <a:bodyPr>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lnSpc>
                <a:spcPct val="115000"/>
              </a:lnSpc>
              <a:spcAft>
                <a:spcPts val="1000"/>
              </a:spcAft>
            </a:pPr>
            <a:r>
              <a:rPr lang="ru-RU" sz="1600" b="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2022-2023-окуу </a:t>
            </a:r>
            <a:r>
              <a:rPr lang="ru-RU" sz="1600" b="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жылы</a:t>
            </a:r>
            <a:r>
              <a:rPr lang="ru-RU" sz="1600" b="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a:t>
            </a:r>
            <a:r>
              <a:rPr lang="ky-KG" sz="1600" b="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үчүн</a:t>
            </a:r>
            <a:r>
              <a:rPr lang="ru-RU" sz="1600" b="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a:t>
            </a:r>
            <a:r>
              <a:rPr lang="ru-RU" sz="1600" b="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ЖАМУнун</a:t>
            </a:r>
            <a:r>
              <a:rPr lang="ru-RU" sz="1600" b="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a:t>
            </a:r>
            <a:r>
              <a:rPr lang="ru-RU" sz="1600" b="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багыттары</a:t>
            </a:r>
            <a:r>
              <a:rPr lang="ru-RU" sz="1600" b="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a:t>
            </a:r>
            <a:r>
              <a:rPr lang="ru-RU" sz="1600" b="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жана</a:t>
            </a:r>
            <a:r>
              <a:rPr lang="ru-RU" sz="1600" b="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a:t>
            </a:r>
            <a:r>
              <a:rPr lang="ru-RU" sz="1600" b="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адистиктери</a:t>
            </a:r>
            <a:r>
              <a:rPr lang="ru-RU" sz="1600" b="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a:t>
            </a:r>
            <a:r>
              <a:rPr lang="ru-RU" sz="1600" b="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жана</a:t>
            </a:r>
            <a:r>
              <a:rPr lang="ru-RU" sz="1600" b="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магистратура </a:t>
            </a:r>
            <a:r>
              <a:rPr lang="ru-RU" sz="1600" b="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боюнча</a:t>
            </a:r>
            <a:r>
              <a:rPr lang="ru-RU" sz="1600" b="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a:t>
            </a:r>
            <a:r>
              <a:rPr lang="ru-RU" sz="1600" b="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бүтүрүүчүлөрүн </a:t>
            </a:r>
            <a:r>
              <a:rPr lang="ru-RU" sz="1600" b="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мамлекеттик  </a:t>
            </a:r>
            <a:r>
              <a:rPr lang="ru-RU" sz="1600" b="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аттестациялоонун</a:t>
            </a:r>
            <a:r>
              <a:rPr lang="ru-RU" sz="1600" b="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a:t>
            </a:r>
            <a:r>
              <a:rPr lang="ru-RU" sz="1600" b="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жыйынтыгы</a:t>
            </a:r>
            <a:r>
              <a:rPr lang="ru-RU" sz="2000" dirty="0">
                <a:solidFill>
                  <a:srgbClr val="FF0000"/>
                </a:solidFill>
                <a:latin typeface="Times New Roman" panose="02020603050405020304" pitchFamily="18" charset="0"/>
                <a:ea typeface="Calibri"/>
                <a:cs typeface="Times New Roman" panose="02020603050405020304" pitchFamily="18" charset="0"/>
              </a:rPr>
              <a:t/>
            </a:r>
            <a:br>
              <a:rPr lang="ru-RU" sz="2000" dirty="0">
                <a:solidFill>
                  <a:srgbClr val="FF0000"/>
                </a:solidFill>
                <a:latin typeface="Times New Roman" panose="02020603050405020304" pitchFamily="18" charset="0"/>
                <a:ea typeface="Calibri"/>
                <a:cs typeface="Times New Roman" panose="02020603050405020304" pitchFamily="18" charset="0"/>
              </a:rPr>
            </a:br>
            <a:endParaRPr lang="ru-RU" sz="4000"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477909862"/>
              </p:ext>
            </p:extLst>
          </p:nvPr>
        </p:nvGraphicFramePr>
        <p:xfrm>
          <a:off x="119336" y="936118"/>
          <a:ext cx="12072666" cy="5921885"/>
        </p:xfrm>
        <a:graphic>
          <a:graphicData uri="http://schemas.openxmlformats.org/drawingml/2006/table">
            <a:tbl>
              <a:tblPr/>
              <a:tblGrid>
                <a:gridCol w="409242">
                  <a:extLst>
                    <a:ext uri="{9D8B030D-6E8A-4147-A177-3AD203B41FA5}">
                      <a16:colId xmlns:a16="http://schemas.microsoft.com/office/drawing/2014/main" val="3013035091"/>
                    </a:ext>
                  </a:extLst>
                </a:gridCol>
                <a:gridCol w="1432350">
                  <a:extLst>
                    <a:ext uri="{9D8B030D-6E8A-4147-A177-3AD203B41FA5}">
                      <a16:colId xmlns:a16="http://schemas.microsoft.com/office/drawing/2014/main" val="1495370702"/>
                    </a:ext>
                  </a:extLst>
                </a:gridCol>
                <a:gridCol w="1227729">
                  <a:extLst>
                    <a:ext uri="{9D8B030D-6E8A-4147-A177-3AD203B41FA5}">
                      <a16:colId xmlns:a16="http://schemas.microsoft.com/office/drawing/2014/main" val="580686353"/>
                    </a:ext>
                  </a:extLst>
                </a:gridCol>
                <a:gridCol w="1023107">
                  <a:extLst>
                    <a:ext uri="{9D8B030D-6E8A-4147-A177-3AD203B41FA5}">
                      <a16:colId xmlns:a16="http://schemas.microsoft.com/office/drawing/2014/main" val="4285730167"/>
                    </a:ext>
                  </a:extLst>
                </a:gridCol>
                <a:gridCol w="859130">
                  <a:extLst>
                    <a:ext uri="{9D8B030D-6E8A-4147-A177-3AD203B41FA5}">
                      <a16:colId xmlns:a16="http://schemas.microsoft.com/office/drawing/2014/main" val="615017949"/>
                    </a:ext>
                  </a:extLst>
                </a:gridCol>
                <a:gridCol w="809688">
                  <a:extLst>
                    <a:ext uri="{9D8B030D-6E8A-4147-A177-3AD203B41FA5}">
                      <a16:colId xmlns:a16="http://schemas.microsoft.com/office/drawing/2014/main" val="1672381392"/>
                    </a:ext>
                  </a:extLst>
                </a:gridCol>
                <a:gridCol w="560553">
                  <a:extLst>
                    <a:ext uri="{9D8B030D-6E8A-4147-A177-3AD203B41FA5}">
                      <a16:colId xmlns:a16="http://schemas.microsoft.com/office/drawing/2014/main" val="3454282081"/>
                    </a:ext>
                  </a:extLst>
                </a:gridCol>
                <a:gridCol w="560553">
                  <a:extLst>
                    <a:ext uri="{9D8B030D-6E8A-4147-A177-3AD203B41FA5}">
                      <a16:colId xmlns:a16="http://schemas.microsoft.com/office/drawing/2014/main" val="3226637930"/>
                    </a:ext>
                  </a:extLst>
                </a:gridCol>
                <a:gridCol w="622836">
                  <a:extLst>
                    <a:ext uri="{9D8B030D-6E8A-4147-A177-3AD203B41FA5}">
                      <a16:colId xmlns:a16="http://schemas.microsoft.com/office/drawing/2014/main" val="3140117093"/>
                    </a:ext>
                  </a:extLst>
                </a:gridCol>
                <a:gridCol w="622836">
                  <a:extLst>
                    <a:ext uri="{9D8B030D-6E8A-4147-A177-3AD203B41FA5}">
                      <a16:colId xmlns:a16="http://schemas.microsoft.com/office/drawing/2014/main" val="2866219155"/>
                    </a:ext>
                  </a:extLst>
                </a:gridCol>
                <a:gridCol w="456745">
                  <a:extLst>
                    <a:ext uri="{9D8B030D-6E8A-4147-A177-3AD203B41FA5}">
                      <a16:colId xmlns:a16="http://schemas.microsoft.com/office/drawing/2014/main" val="4100631743"/>
                    </a:ext>
                  </a:extLst>
                </a:gridCol>
                <a:gridCol w="622836">
                  <a:extLst>
                    <a:ext uri="{9D8B030D-6E8A-4147-A177-3AD203B41FA5}">
                      <a16:colId xmlns:a16="http://schemas.microsoft.com/office/drawing/2014/main" val="2412542232"/>
                    </a:ext>
                  </a:extLst>
                </a:gridCol>
                <a:gridCol w="1183396">
                  <a:extLst>
                    <a:ext uri="{9D8B030D-6E8A-4147-A177-3AD203B41FA5}">
                      <a16:colId xmlns:a16="http://schemas.microsoft.com/office/drawing/2014/main" val="2420844606"/>
                    </a:ext>
                  </a:extLst>
                </a:gridCol>
                <a:gridCol w="1017304">
                  <a:extLst>
                    <a:ext uri="{9D8B030D-6E8A-4147-A177-3AD203B41FA5}">
                      <a16:colId xmlns:a16="http://schemas.microsoft.com/office/drawing/2014/main" val="1431119376"/>
                    </a:ext>
                  </a:extLst>
                </a:gridCol>
                <a:gridCol w="664361">
                  <a:extLst>
                    <a:ext uri="{9D8B030D-6E8A-4147-A177-3AD203B41FA5}">
                      <a16:colId xmlns:a16="http://schemas.microsoft.com/office/drawing/2014/main" val="4281362522"/>
                    </a:ext>
                  </a:extLst>
                </a:gridCol>
              </a:tblGrid>
              <a:tr h="571065">
                <a:tc rowSpan="2">
                  <a:txBody>
                    <a:bodyPr/>
                    <a:lstStyle/>
                    <a:p>
                      <a:pPr algn="ctr" fontAlgn="ctr"/>
                      <a:r>
                        <a:rPr lang="ru-RU" sz="1200" b="1" i="0" u="none" strike="noStrike" dirty="0">
                          <a:solidFill>
                            <a:srgbClr val="000000"/>
                          </a:solidFill>
                          <a:effectLst/>
                          <a:latin typeface="Times New Roman" panose="02020603050405020304" pitchFamily="18" charset="0"/>
                        </a:rPr>
                        <a:t>№</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ru-RU" sz="1200" b="1" i="0" u="none" strike="noStrike" dirty="0" err="1">
                          <a:solidFill>
                            <a:srgbClr val="000000"/>
                          </a:solidFill>
                          <a:effectLst/>
                          <a:latin typeface="Times New Roman" panose="02020603050405020304" pitchFamily="18" charset="0"/>
                        </a:rPr>
                        <a:t>Факультеттер</a:t>
                      </a:r>
                      <a:endParaRPr lang="ru-RU" sz="1200" b="1" i="0" u="none" strike="noStrike" dirty="0">
                        <a:solidFill>
                          <a:srgbClr val="000000"/>
                        </a:solidFill>
                        <a:effectLst/>
                        <a:latin typeface="Times New Roman" panose="02020603050405020304" pitchFamily="18" charset="0"/>
                      </a:endParaRPr>
                    </a:p>
                  </a:txBody>
                  <a:tcPr marL="4994" marR="4994" marT="49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ru-RU" sz="1200" b="1" i="0" u="none" strike="noStrike" dirty="0" err="1">
                          <a:solidFill>
                            <a:srgbClr val="000000"/>
                          </a:solidFill>
                          <a:effectLst/>
                          <a:latin typeface="Times New Roman" panose="02020603050405020304" pitchFamily="18" charset="0"/>
                        </a:rPr>
                        <a:t>Бүтүрүүчү</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курстагы</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студенттердин</a:t>
                      </a:r>
                      <a:r>
                        <a:rPr lang="ru-RU" sz="1200" b="1" i="0" u="none" strike="noStrike" dirty="0">
                          <a:solidFill>
                            <a:srgbClr val="000000"/>
                          </a:solidFill>
                          <a:effectLst/>
                          <a:latin typeface="Times New Roman" panose="02020603050405020304" pitchFamily="18" charset="0"/>
                        </a:rPr>
                        <a:t> саны</a:t>
                      </a:r>
                    </a:p>
                  </a:txBody>
                  <a:tcPr marL="4994" marR="4994" marT="49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ru-RU" sz="1050" b="1" i="0" u="none" strike="noStrike" dirty="0" err="1">
                          <a:solidFill>
                            <a:srgbClr val="000000"/>
                          </a:solidFill>
                          <a:effectLst/>
                          <a:latin typeface="Times New Roman" panose="02020603050405020304" pitchFamily="18" charset="0"/>
                        </a:rPr>
                        <a:t>Аттестациялоого</a:t>
                      </a:r>
                      <a:r>
                        <a:rPr lang="ru-RU" sz="1050" b="1" i="0" u="none" strike="noStrike" dirty="0">
                          <a:solidFill>
                            <a:srgbClr val="000000"/>
                          </a:solidFill>
                          <a:effectLst/>
                          <a:latin typeface="Times New Roman" panose="02020603050405020304" pitchFamily="18" charset="0"/>
                        </a:rPr>
                        <a:t> </a:t>
                      </a:r>
                      <a:r>
                        <a:rPr lang="ru-RU" sz="1050" b="1" i="0" u="none" strike="noStrike" dirty="0" err="1">
                          <a:solidFill>
                            <a:srgbClr val="000000"/>
                          </a:solidFill>
                          <a:effectLst/>
                          <a:latin typeface="Times New Roman" panose="02020603050405020304" pitchFamily="18" charset="0"/>
                        </a:rPr>
                        <a:t>уруксат</a:t>
                      </a:r>
                      <a:r>
                        <a:rPr lang="ru-RU" sz="1050" b="1" i="0" u="none" strike="noStrike" dirty="0">
                          <a:solidFill>
                            <a:srgbClr val="000000"/>
                          </a:solidFill>
                          <a:effectLst/>
                          <a:latin typeface="Times New Roman" panose="02020603050405020304" pitchFamily="18" charset="0"/>
                        </a:rPr>
                        <a:t>  </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rowSpan="2">
                  <a:txBody>
                    <a:bodyPr/>
                    <a:lstStyle/>
                    <a:p>
                      <a:pPr algn="ctr" fontAlgn="ctr"/>
                      <a:r>
                        <a:rPr lang="ru-RU" sz="1200" b="1" i="0" u="none" strike="noStrike" dirty="0" err="1">
                          <a:solidFill>
                            <a:srgbClr val="000000"/>
                          </a:solidFill>
                          <a:effectLst/>
                          <a:latin typeface="Times New Roman" panose="02020603050405020304" pitchFamily="18" charset="0"/>
                        </a:rPr>
                        <a:t>Аттестацияланды</a:t>
                      </a:r>
                      <a:endParaRPr lang="ru-RU" sz="1200" b="1" i="0" u="none" strike="noStrike" dirty="0">
                        <a:solidFill>
                          <a:srgbClr val="000000"/>
                        </a:solidFill>
                        <a:effectLst/>
                        <a:latin typeface="Times New Roman" panose="02020603050405020304" pitchFamily="18" charset="0"/>
                      </a:endParaRPr>
                    </a:p>
                  </a:txBody>
                  <a:tcPr marL="4994" marR="4994" marT="49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4">
                  <a:txBody>
                    <a:bodyPr/>
                    <a:lstStyle/>
                    <a:p>
                      <a:pPr algn="ctr" fontAlgn="ctr"/>
                      <a:r>
                        <a:rPr lang="ru-RU" sz="1050" b="1" i="0" u="none" strike="noStrike" dirty="0" err="1">
                          <a:solidFill>
                            <a:srgbClr val="000000"/>
                          </a:solidFill>
                          <a:effectLst/>
                          <a:latin typeface="Times New Roman" panose="02020603050405020304" pitchFamily="18" charset="0"/>
                        </a:rPr>
                        <a:t>Анын</a:t>
                      </a:r>
                      <a:r>
                        <a:rPr lang="ru-RU" sz="1050" b="1" i="0" u="none" strike="noStrike" dirty="0">
                          <a:solidFill>
                            <a:srgbClr val="000000"/>
                          </a:solidFill>
                          <a:effectLst/>
                          <a:latin typeface="Times New Roman" panose="02020603050405020304" pitchFamily="18" charset="0"/>
                        </a:rPr>
                        <a:t> </a:t>
                      </a:r>
                      <a:r>
                        <a:rPr lang="ru-RU" sz="1050" b="1" i="0" u="none" strike="noStrike" dirty="0" err="1">
                          <a:solidFill>
                            <a:srgbClr val="000000"/>
                          </a:solidFill>
                          <a:effectLst/>
                          <a:latin typeface="Times New Roman" panose="02020603050405020304" pitchFamily="18" charset="0"/>
                        </a:rPr>
                        <a:t>ичинен</a:t>
                      </a:r>
                      <a:endParaRPr lang="ru-RU" sz="1050" b="1" i="0" u="none" strike="noStrike" dirty="0">
                        <a:solidFill>
                          <a:srgbClr val="000000"/>
                        </a:solidFill>
                        <a:effectLst/>
                        <a:latin typeface="Times New Roman" panose="02020603050405020304" pitchFamily="18" charset="0"/>
                      </a:endParaRP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ru-RU" sz="1200" b="1" i="0" u="none" strike="noStrike" dirty="0" err="1">
                          <a:solidFill>
                            <a:srgbClr val="000000"/>
                          </a:solidFill>
                          <a:effectLst/>
                          <a:latin typeface="Times New Roman" panose="02020603050405020304" pitchFamily="18" charset="0"/>
                        </a:rPr>
                        <a:t>Келген</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жок</a:t>
                      </a:r>
                      <a:endParaRPr lang="ru-RU" sz="1200" b="1" i="0" u="none" strike="noStrike" dirty="0">
                        <a:solidFill>
                          <a:srgbClr val="000000"/>
                        </a:solidFill>
                        <a:effectLst/>
                        <a:latin typeface="Times New Roman" panose="02020603050405020304" pitchFamily="18" charset="0"/>
                      </a:endParaRPr>
                    </a:p>
                  </a:txBody>
                  <a:tcPr marL="4994" marR="4994" marT="49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ru-RU" sz="1200" b="1" i="0" u="none" strike="noStrike" dirty="0" err="1">
                          <a:solidFill>
                            <a:srgbClr val="000000"/>
                          </a:solidFill>
                          <a:effectLst/>
                          <a:latin typeface="Times New Roman" panose="02020603050405020304" pitchFamily="18" charset="0"/>
                        </a:rPr>
                        <a:t>Артыкчылык</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менен</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окууну</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аяктады</a:t>
                      </a:r>
                      <a:r>
                        <a:rPr lang="ru-RU" sz="1200" b="1" i="0" u="none" strike="noStrike" dirty="0">
                          <a:solidFill>
                            <a:srgbClr val="000000"/>
                          </a:solidFill>
                          <a:effectLst/>
                          <a:latin typeface="Times New Roman" panose="02020603050405020304" pitchFamily="18" charset="0"/>
                        </a:rPr>
                        <a:t> </a:t>
                      </a:r>
                    </a:p>
                  </a:txBody>
                  <a:tcPr marL="4994" marR="4994" marT="49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ru-RU" sz="1200" b="1" i="0" u="none" strike="noStrike" dirty="0" err="1">
                          <a:solidFill>
                            <a:srgbClr val="000000"/>
                          </a:solidFill>
                          <a:effectLst/>
                          <a:latin typeface="Times New Roman" panose="02020603050405020304" pitchFamily="18" charset="0"/>
                        </a:rPr>
                        <a:t>Абсолюттук</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жетишүү</a:t>
                      </a:r>
                      <a:endParaRPr lang="ru-RU" sz="1200" b="1" i="0" u="none" strike="noStrike" dirty="0">
                        <a:solidFill>
                          <a:srgbClr val="000000"/>
                        </a:solidFill>
                        <a:effectLst/>
                        <a:latin typeface="Times New Roman" panose="02020603050405020304" pitchFamily="18" charset="0"/>
                      </a:endParaRPr>
                    </a:p>
                  </a:txBody>
                  <a:tcPr marL="4994" marR="4994" marT="49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ru-RU" sz="1200" b="1" i="0" u="none" strike="noStrike">
                          <a:solidFill>
                            <a:srgbClr val="000000"/>
                          </a:solidFill>
                          <a:effectLst/>
                          <a:latin typeface="Times New Roman" panose="02020603050405020304" pitchFamily="18" charset="0"/>
                        </a:rPr>
                        <a:t>Сапаттык жетишүү</a:t>
                      </a:r>
                    </a:p>
                  </a:txBody>
                  <a:tcPr marL="4994" marR="4994" marT="49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ru-RU" sz="1200" b="1" i="0" u="none" strike="noStrike">
                          <a:solidFill>
                            <a:srgbClr val="000000"/>
                          </a:solidFill>
                          <a:effectLst/>
                          <a:latin typeface="Times New Roman" panose="02020603050405020304" pitchFamily="18" charset="0"/>
                        </a:rPr>
                        <a:t>МА тапшырбагандар </a:t>
                      </a:r>
                    </a:p>
                  </a:txBody>
                  <a:tcPr marL="4994" marR="4994" marT="49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873039"/>
                  </a:ext>
                </a:extLst>
              </a:tr>
              <a:tr h="133248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200" b="1" i="0" u="none" strike="noStrike" dirty="0" err="1">
                          <a:solidFill>
                            <a:srgbClr val="000000"/>
                          </a:solidFill>
                          <a:effectLst/>
                          <a:latin typeface="Times New Roman" panose="02020603050405020304" pitchFamily="18" charset="0"/>
                        </a:rPr>
                        <a:t>берилгендердин</a:t>
                      </a:r>
                      <a:r>
                        <a:rPr lang="ru-RU" sz="1200" b="1" i="0" u="none" strike="noStrike" dirty="0">
                          <a:solidFill>
                            <a:srgbClr val="000000"/>
                          </a:solidFill>
                          <a:effectLst/>
                          <a:latin typeface="Times New Roman" panose="02020603050405020304" pitchFamily="18" charset="0"/>
                        </a:rPr>
                        <a:t> саны </a:t>
                      </a:r>
                    </a:p>
                  </a:txBody>
                  <a:tcPr marL="4994" marR="4994" marT="49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200" b="1" i="0" u="none" strike="noStrike" dirty="0" err="1">
                          <a:solidFill>
                            <a:srgbClr val="000000"/>
                          </a:solidFill>
                          <a:effectLst/>
                          <a:latin typeface="Times New Roman" panose="02020603050405020304" pitchFamily="18" charset="0"/>
                        </a:rPr>
                        <a:t>берилбегендердин</a:t>
                      </a:r>
                      <a:r>
                        <a:rPr lang="ru-RU" sz="1200" b="1" i="0" u="none" strike="noStrike" dirty="0">
                          <a:solidFill>
                            <a:srgbClr val="000000"/>
                          </a:solidFill>
                          <a:effectLst/>
                          <a:latin typeface="Times New Roman" panose="02020603050405020304" pitchFamily="18" charset="0"/>
                        </a:rPr>
                        <a:t> саны</a:t>
                      </a:r>
                    </a:p>
                  </a:txBody>
                  <a:tcPr marL="4994" marR="4994" marT="49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ru-RU"/>
                    </a:p>
                  </a:txBody>
                  <a:tcPr/>
                </a:tc>
                <a:tc>
                  <a:txBody>
                    <a:bodyPr/>
                    <a:lstStyle/>
                    <a:p>
                      <a:pPr algn="ctr" fontAlgn="ctr"/>
                      <a:r>
                        <a:rPr lang="ru-RU" sz="1200" b="1" i="0" u="none" strike="noStrike" dirty="0" err="1">
                          <a:solidFill>
                            <a:srgbClr val="000000"/>
                          </a:solidFill>
                          <a:effectLst/>
                          <a:latin typeface="Times New Roman" panose="02020603050405020304" pitchFamily="18" charset="0"/>
                        </a:rPr>
                        <a:t>Эң</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жакшы</a:t>
                      </a:r>
                      <a:endParaRPr lang="ru-RU" sz="1200" b="1" i="0" u="none" strike="noStrike" dirty="0">
                        <a:solidFill>
                          <a:srgbClr val="000000"/>
                        </a:solidFill>
                        <a:effectLst/>
                        <a:latin typeface="Times New Roman" panose="02020603050405020304" pitchFamily="18" charset="0"/>
                      </a:endParaRPr>
                    </a:p>
                  </a:txBody>
                  <a:tcPr marL="4994" marR="4994" marT="49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200" b="1" i="0" u="none" strike="noStrike" dirty="0" err="1">
                          <a:solidFill>
                            <a:srgbClr val="000000"/>
                          </a:solidFill>
                          <a:effectLst/>
                          <a:latin typeface="Times New Roman" panose="02020603050405020304" pitchFamily="18" charset="0"/>
                        </a:rPr>
                        <a:t>Жакшы</a:t>
                      </a:r>
                      <a:r>
                        <a:rPr lang="ru-RU" sz="1200" b="1" i="0" u="none" strike="noStrike" dirty="0">
                          <a:solidFill>
                            <a:srgbClr val="000000"/>
                          </a:solidFill>
                          <a:effectLst/>
                          <a:latin typeface="Times New Roman" panose="02020603050405020304" pitchFamily="18" charset="0"/>
                        </a:rPr>
                        <a:t> </a:t>
                      </a:r>
                    </a:p>
                  </a:txBody>
                  <a:tcPr marL="4994" marR="4994" marT="49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200" b="1" i="0" u="none" strike="noStrike" dirty="0" err="1">
                          <a:solidFill>
                            <a:srgbClr val="000000"/>
                          </a:solidFill>
                          <a:effectLst/>
                          <a:latin typeface="Times New Roman" panose="02020603050405020304" pitchFamily="18" charset="0"/>
                        </a:rPr>
                        <a:t>Канааттандыраарлык</a:t>
                      </a:r>
                      <a:endParaRPr lang="ru-RU" sz="1200" b="1" i="0" u="none" strike="noStrike" dirty="0">
                        <a:solidFill>
                          <a:srgbClr val="000000"/>
                        </a:solidFill>
                        <a:effectLst/>
                        <a:latin typeface="Times New Roman" panose="02020603050405020304" pitchFamily="18" charset="0"/>
                      </a:endParaRPr>
                    </a:p>
                  </a:txBody>
                  <a:tcPr marL="4994" marR="4994" marT="49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200" b="1" i="0" u="none" strike="noStrike" dirty="0" err="1">
                          <a:solidFill>
                            <a:srgbClr val="000000"/>
                          </a:solidFill>
                          <a:effectLst/>
                          <a:latin typeface="Times New Roman" panose="02020603050405020304" pitchFamily="18" charset="0"/>
                        </a:rPr>
                        <a:t>Канааттаандыраарлык</a:t>
                      </a:r>
                      <a:r>
                        <a:rPr lang="ru-RU" sz="1200" b="1" i="0" u="none" strike="noStrike" dirty="0">
                          <a:solidFill>
                            <a:srgbClr val="000000"/>
                          </a:solidFill>
                          <a:effectLst/>
                          <a:latin typeface="Times New Roman" panose="02020603050405020304" pitchFamily="18" charset="0"/>
                        </a:rPr>
                        <a:t> </a:t>
                      </a:r>
                      <a:r>
                        <a:rPr lang="ru-RU" sz="1200" b="1" i="0" u="none" strike="noStrike" dirty="0" err="1">
                          <a:solidFill>
                            <a:srgbClr val="000000"/>
                          </a:solidFill>
                          <a:effectLst/>
                          <a:latin typeface="Times New Roman" panose="02020603050405020304" pitchFamily="18" charset="0"/>
                        </a:rPr>
                        <a:t>эмес</a:t>
                      </a:r>
                      <a:endParaRPr lang="ru-RU" sz="1200" b="1" i="0" u="none" strike="noStrike" dirty="0">
                        <a:solidFill>
                          <a:srgbClr val="000000"/>
                        </a:solidFill>
                        <a:effectLst/>
                        <a:latin typeface="Times New Roman" panose="02020603050405020304" pitchFamily="18" charset="0"/>
                      </a:endParaRPr>
                    </a:p>
                  </a:txBody>
                  <a:tcPr marL="4994" marR="4994" marT="49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876459533"/>
                  </a:ext>
                </a:extLst>
              </a:tr>
              <a:tr h="601459">
                <a:tc>
                  <a:txBody>
                    <a:bodyPr/>
                    <a:lstStyle/>
                    <a:p>
                      <a:pPr algn="ctr" fontAlgn="ctr"/>
                      <a:r>
                        <a:rPr lang="ru-RU" sz="1200" b="1" i="0" u="none" strike="noStrike" dirty="0">
                          <a:solidFill>
                            <a:srgbClr val="FF0000"/>
                          </a:solidFill>
                          <a:effectLst/>
                          <a:latin typeface="Times New Roman" panose="02020603050405020304" pitchFamily="18" charset="0"/>
                        </a:rPr>
                        <a:t>1 </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ПФ</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112</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112</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110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91</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14</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5</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2</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7</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98,21%</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93,75%</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2</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4278275653"/>
                  </a:ext>
                </a:extLst>
              </a:tr>
              <a:tr h="391908">
                <a:tc>
                  <a:txBody>
                    <a:bodyPr/>
                    <a:lstStyle/>
                    <a:p>
                      <a:pPr algn="ctr" fontAlgn="ctr"/>
                      <a:r>
                        <a:rPr lang="ru-RU" sz="1200" b="1" i="0" u="none" strike="noStrike" dirty="0">
                          <a:solidFill>
                            <a:srgbClr val="FF0000"/>
                          </a:solidFill>
                          <a:effectLst/>
                          <a:latin typeface="Times New Roman" panose="02020603050405020304" pitchFamily="18" charset="0"/>
                        </a:rPr>
                        <a:t>2 </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ТТФ</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79</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79</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79</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54</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22</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3</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7</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100,00%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96,20%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4179319254"/>
                  </a:ext>
                </a:extLst>
              </a:tr>
              <a:tr h="436698">
                <a:tc>
                  <a:txBody>
                    <a:bodyPr/>
                    <a:lstStyle/>
                    <a:p>
                      <a:pPr algn="ctr" fontAlgn="ctr"/>
                      <a:r>
                        <a:rPr lang="ru-RU" sz="1200" b="1" i="0" u="none" strike="noStrike" dirty="0">
                          <a:solidFill>
                            <a:srgbClr val="FF0000"/>
                          </a:solidFill>
                          <a:effectLst/>
                          <a:latin typeface="Times New Roman" panose="02020603050405020304" pitchFamily="18" charset="0"/>
                        </a:rPr>
                        <a:t> 3</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ЭЮФ</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41</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41</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41</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33</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8</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1</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100,00%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100,00%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953412585"/>
                  </a:ext>
                </a:extLst>
              </a:tr>
              <a:tr h="403105">
                <a:tc>
                  <a:txBody>
                    <a:bodyPr/>
                    <a:lstStyle/>
                    <a:p>
                      <a:pPr algn="ctr" fontAlgn="ctr"/>
                      <a:r>
                        <a:rPr lang="ru-RU" sz="1200" b="1" i="0" u="none" strike="noStrike" dirty="0">
                          <a:solidFill>
                            <a:srgbClr val="FF0000"/>
                          </a:solidFill>
                          <a:effectLst/>
                          <a:latin typeface="Times New Roman" panose="02020603050405020304" pitchFamily="18" charset="0"/>
                        </a:rPr>
                        <a:t> 4</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ФФ</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110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108</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2</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108</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83</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22</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3</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98,30%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96,40%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2</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788625059"/>
                  </a:ext>
                </a:extLst>
              </a:tr>
              <a:tr h="414302">
                <a:tc>
                  <a:txBody>
                    <a:bodyPr/>
                    <a:lstStyle/>
                    <a:p>
                      <a:pPr algn="ctr" fontAlgn="ctr"/>
                      <a:r>
                        <a:rPr lang="ru-RU" sz="1200" b="1" i="0" u="none" strike="noStrike" dirty="0">
                          <a:solidFill>
                            <a:srgbClr val="FF0000"/>
                          </a:solidFill>
                          <a:effectLst/>
                          <a:latin typeface="Times New Roman" panose="02020603050405020304" pitchFamily="18" charset="0"/>
                        </a:rPr>
                        <a:t> 5</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МФ</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775</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772</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3</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772</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89</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233</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450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100,00%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63,53%</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3</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4191137519"/>
                  </a:ext>
                </a:extLst>
              </a:tr>
              <a:tr h="414302">
                <a:tc>
                  <a:txBody>
                    <a:bodyPr/>
                    <a:lstStyle/>
                    <a:p>
                      <a:pPr algn="ctr" fontAlgn="ctr"/>
                      <a:r>
                        <a:rPr lang="ru-RU" sz="1200" b="1" i="0" u="none" strike="noStrike" dirty="0">
                          <a:solidFill>
                            <a:srgbClr val="FF0000"/>
                          </a:solidFill>
                          <a:effectLst/>
                          <a:latin typeface="Times New Roman" panose="02020603050405020304" pitchFamily="18" charset="0"/>
                        </a:rPr>
                        <a:t> 6</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ТИПФ</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106</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103</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3</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103</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57</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46</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97,97%</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96,00%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3</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738043933"/>
                  </a:ext>
                </a:extLst>
              </a:tr>
              <a:tr h="414302">
                <a:tc>
                  <a:txBody>
                    <a:bodyPr/>
                    <a:lstStyle/>
                    <a:p>
                      <a:pPr algn="ctr" fontAlgn="ctr"/>
                      <a:r>
                        <a:rPr lang="ru-RU" sz="1200" b="1" i="0" u="none" strike="noStrike" dirty="0">
                          <a:solidFill>
                            <a:srgbClr val="FF0000"/>
                          </a:solidFill>
                          <a:effectLst/>
                          <a:latin typeface="Times New Roman" panose="02020603050405020304" pitchFamily="18" charset="0"/>
                        </a:rPr>
                        <a:t> 7</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ҮББИ</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405</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380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25</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360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206</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140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14</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8</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12</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91,29%</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86,53%</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45</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506532466"/>
                  </a:ext>
                </a:extLst>
              </a:tr>
              <a:tr h="414302">
                <a:tc>
                  <a:txBody>
                    <a:bodyPr/>
                    <a:lstStyle/>
                    <a:p>
                      <a:pPr algn="ctr" fontAlgn="ctr"/>
                      <a:r>
                        <a:rPr lang="ru-RU" sz="1200" b="0" i="0" u="none" strike="noStrike">
                          <a:solidFill>
                            <a:srgbClr val="000000"/>
                          </a:solidFill>
                          <a:effectLst/>
                          <a:latin typeface="Times New Roman" panose="02020603050405020304" pitchFamily="18" charset="0"/>
                        </a:rPr>
                        <a:t> </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Магистратура</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41</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40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1</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38</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31</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7</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2</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0</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93,33%</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91,16%</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3</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281922777"/>
                  </a:ext>
                </a:extLst>
              </a:tr>
              <a:tr h="527956">
                <a:tc>
                  <a:txBody>
                    <a:bodyPr/>
                    <a:lstStyle/>
                    <a:p>
                      <a:pPr algn="l" fontAlgn="ctr"/>
                      <a:r>
                        <a:rPr lang="ru-RU" sz="1200" b="0" i="0" u="none" strike="noStrike">
                          <a:solidFill>
                            <a:srgbClr val="000000"/>
                          </a:solidFill>
                          <a:effectLst/>
                          <a:latin typeface="Times New Roman" panose="02020603050405020304" pitchFamily="18" charset="0"/>
                        </a:rPr>
                        <a:t> </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ctr"/>
                      <a:r>
                        <a:rPr lang="ru-RU" sz="1200" b="1" i="0" u="none" strike="noStrike" dirty="0">
                          <a:solidFill>
                            <a:srgbClr val="FF0000"/>
                          </a:solidFill>
                          <a:effectLst/>
                          <a:latin typeface="Times New Roman" panose="02020603050405020304" pitchFamily="18" charset="0"/>
                        </a:rPr>
                        <a:t>ЖАМУ </a:t>
                      </a:r>
                      <a:r>
                        <a:rPr lang="ru-RU" sz="1200" b="1" i="0" u="none" strike="noStrike" dirty="0" err="1">
                          <a:solidFill>
                            <a:srgbClr val="FF0000"/>
                          </a:solidFill>
                          <a:effectLst/>
                          <a:latin typeface="Times New Roman" panose="02020603050405020304" pitchFamily="18" charset="0"/>
                        </a:rPr>
                        <a:t>боюнча</a:t>
                      </a:r>
                      <a:endParaRPr lang="ru-RU" sz="1200" b="1" i="0" u="none" strike="noStrike" dirty="0">
                        <a:solidFill>
                          <a:srgbClr val="FF0000"/>
                        </a:solidFill>
                        <a:effectLst/>
                        <a:latin typeface="Times New Roman" panose="02020603050405020304" pitchFamily="18" charset="0"/>
                      </a:endParaRP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1669</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1635</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31</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1508</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587</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446</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475</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8</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16</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15</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a:solidFill>
                            <a:srgbClr val="FF0000"/>
                          </a:solidFill>
                          <a:effectLst/>
                          <a:latin typeface="Times New Roman" panose="02020603050405020304" pitchFamily="18" charset="0"/>
                        </a:rPr>
                        <a:t>97,39%</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90,45%</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200" b="1" i="0" u="none" strike="noStrike" dirty="0">
                          <a:solidFill>
                            <a:srgbClr val="FF0000"/>
                          </a:solidFill>
                          <a:effectLst/>
                          <a:latin typeface="Times New Roman" panose="02020603050405020304" pitchFamily="18" charset="0"/>
                        </a:rPr>
                        <a:t>55</a:t>
                      </a:r>
                    </a:p>
                  </a:txBody>
                  <a:tcPr marL="4994" marR="4994" marT="49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430981016"/>
                  </a:ext>
                </a:extLst>
              </a:tr>
            </a:tbl>
          </a:graphicData>
        </a:graphic>
      </p:graphicFrame>
      <p:pic>
        <p:nvPicPr>
          <p:cNvPr id="4" name="Рисунок 3">
            <a:extLst>
              <a:ext uri="{FF2B5EF4-FFF2-40B4-BE49-F238E27FC236}">
                <a16:creationId xmlns:a16="http://schemas.microsoft.com/office/drawing/2014/main" id="{A3CD0399-C754-1F0E-8E0C-327DC3A2DD60}"/>
              </a:ext>
            </a:extLst>
          </p:cNvPr>
          <p:cNvPicPr>
            <a:picLocks noChangeAspect="1"/>
          </p:cNvPicPr>
          <p:nvPr/>
        </p:nvPicPr>
        <p:blipFill>
          <a:blip r:embed="rId2" cstate="print"/>
          <a:stretch>
            <a:fillRect/>
          </a:stretch>
        </p:blipFill>
        <p:spPr>
          <a:xfrm>
            <a:off x="571947" y="-27384"/>
            <a:ext cx="771525" cy="767705"/>
          </a:xfrm>
          <a:prstGeom prst="rect">
            <a:avLst/>
          </a:prstGeom>
        </p:spPr>
      </p:pic>
      <p:pic>
        <p:nvPicPr>
          <p:cNvPr id="7" name="Рисунок 6"/>
          <p:cNvPicPr>
            <a:picLocks noChangeAspect="1"/>
          </p:cNvPicPr>
          <p:nvPr/>
        </p:nvPicPr>
        <p:blipFill>
          <a:blip r:embed="rId3" cstate="print"/>
          <a:stretch>
            <a:fillRect/>
          </a:stretch>
        </p:blipFill>
        <p:spPr>
          <a:xfrm>
            <a:off x="11025222" y="71414"/>
            <a:ext cx="961086" cy="579965"/>
          </a:xfrm>
          <a:prstGeom prst="rect">
            <a:avLst/>
          </a:prstGeom>
        </p:spPr>
      </p:pic>
    </p:spTree>
    <p:extLst>
      <p:ext uri="{BB962C8B-B14F-4D97-AF65-F5344CB8AC3E}">
        <p14:creationId xmlns:p14="http://schemas.microsoft.com/office/powerpoint/2010/main" val="536769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1883532" y="27856"/>
            <a:ext cx="8424936" cy="646331"/>
          </a:xfrm>
          <a:prstGeom prst="rect">
            <a:avLst/>
          </a:prstGeom>
        </p:spPr>
        <p:txBody>
          <a:bodyPr wrap="square">
            <a:spAutoFit/>
          </a:bodyPr>
          <a:lstStyle/>
          <a:p>
            <a:pPr algn="ctr"/>
            <a:r>
              <a:rPr lang="ky-KG" b="1" dirty="0">
                <a:solidFill>
                  <a:srgbClr val="C00000"/>
                </a:solidFill>
                <a:latin typeface="Times New Roman" panose="02020603050405020304" pitchFamily="18" charset="0"/>
                <a:cs typeface="Times New Roman" panose="02020603050405020304" pitchFamily="18" charset="0"/>
              </a:rPr>
              <a:t>2022-2023-о.ж. </a:t>
            </a:r>
            <a:r>
              <a:rPr lang="ky-KG" b="1" dirty="0" smtClean="0">
                <a:solidFill>
                  <a:srgbClr val="C00000"/>
                </a:solidFill>
                <a:latin typeface="Times New Roman" panose="02020603050405020304" pitchFamily="18" charset="0"/>
                <a:cs typeface="Times New Roman" panose="02020603050405020304" pitchFamily="18" charset="0"/>
              </a:rPr>
              <a:t>факультеттер  </a:t>
            </a:r>
            <a:r>
              <a:rPr lang="ky-KG" b="1" dirty="0">
                <a:solidFill>
                  <a:srgbClr val="C00000"/>
                </a:solidFill>
                <a:latin typeface="Times New Roman" panose="02020603050405020304" pitchFamily="18" charset="0"/>
                <a:cs typeface="Times New Roman" panose="02020603050405020304" pitchFamily="18" charset="0"/>
              </a:rPr>
              <a:t>боюнча мамлекеттик аттестациянын жыйынтыгы менен абсолюттук жана сапаттык жетишүүсү</a:t>
            </a:r>
            <a:endParaRPr lang="ru-RU" b="1" dirty="0">
              <a:solidFill>
                <a:srgbClr val="C00000"/>
              </a:solidFill>
              <a:latin typeface="Times New Roman" panose="02020603050405020304" pitchFamily="18" charset="0"/>
              <a:cs typeface="Times New Roman" panose="02020603050405020304" pitchFamily="18" charset="0"/>
            </a:endParaRPr>
          </a:p>
        </p:txBody>
      </p:sp>
      <p:graphicFrame>
        <p:nvGraphicFramePr>
          <p:cNvPr id="8" name="Диаграмма 7">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3515615955"/>
              </p:ext>
            </p:extLst>
          </p:nvPr>
        </p:nvGraphicFramePr>
        <p:xfrm>
          <a:off x="0" y="758318"/>
          <a:ext cx="12192000" cy="6099682"/>
        </p:xfrm>
        <a:graphic>
          <a:graphicData uri="http://schemas.openxmlformats.org/drawingml/2006/chart">
            <c:chart xmlns:c="http://schemas.openxmlformats.org/drawingml/2006/chart" xmlns:r="http://schemas.openxmlformats.org/officeDocument/2006/relationships" r:id="rId2"/>
          </a:graphicData>
        </a:graphic>
      </p:graphicFrame>
      <p:pic>
        <p:nvPicPr>
          <p:cNvPr id="4" name="Рисунок 3">
            <a:extLst>
              <a:ext uri="{FF2B5EF4-FFF2-40B4-BE49-F238E27FC236}">
                <a16:creationId xmlns:a16="http://schemas.microsoft.com/office/drawing/2014/main" id="{FBB9DCE6-2A7C-9689-EC53-C08919E5BA00}"/>
              </a:ext>
            </a:extLst>
          </p:cNvPr>
          <p:cNvPicPr>
            <a:picLocks noChangeAspect="1"/>
          </p:cNvPicPr>
          <p:nvPr/>
        </p:nvPicPr>
        <p:blipFill>
          <a:blip r:embed="rId3" cstate="print"/>
          <a:stretch>
            <a:fillRect/>
          </a:stretch>
        </p:blipFill>
        <p:spPr>
          <a:xfrm>
            <a:off x="571947" y="-27384"/>
            <a:ext cx="771525" cy="767705"/>
          </a:xfrm>
          <a:prstGeom prst="rect">
            <a:avLst/>
          </a:prstGeom>
        </p:spPr>
      </p:pic>
      <p:pic>
        <p:nvPicPr>
          <p:cNvPr id="7" name="Рисунок 6"/>
          <p:cNvPicPr>
            <a:picLocks noChangeAspect="1"/>
          </p:cNvPicPr>
          <p:nvPr/>
        </p:nvPicPr>
        <p:blipFill>
          <a:blip r:embed="rId4" cstate="print"/>
          <a:stretch>
            <a:fillRect/>
          </a:stretch>
        </p:blipFill>
        <p:spPr>
          <a:xfrm>
            <a:off x="11096660" y="71414"/>
            <a:ext cx="961086" cy="579965"/>
          </a:xfrm>
          <a:prstGeom prst="rect">
            <a:avLst/>
          </a:prstGeom>
        </p:spPr>
      </p:pic>
    </p:spTree>
    <p:extLst>
      <p:ext uri="{BB962C8B-B14F-4D97-AF65-F5344CB8AC3E}">
        <p14:creationId xmlns:p14="http://schemas.microsoft.com/office/powerpoint/2010/main" val="239270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1883532" y="45674"/>
            <a:ext cx="8424936" cy="646331"/>
          </a:xfrm>
          <a:prstGeom prst="rect">
            <a:avLst/>
          </a:prstGeom>
        </p:spPr>
        <p:txBody>
          <a:bodyPr wrap="square">
            <a:spAutoFit/>
          </a:bodyPr>
          <a:lstStyle/>
          <a:p>
            <a:pPr algn="ctr"/>
            <a:r>
              <a:rPr lang="ky-KG" b="1" dirty="0">
                <a:solidFill>
                  <a:srgbClr val="FF0000"/>
                </a:solidFill>
                <a:latin typeface="Times New Roman" panose="02020603050405020304" pitchFamily="18" charset="0"/>
                <a:cs typeface="Times New Roman" panose="02020603050405020304" pitchFamily="18" charset="0"/>
              </a:rPr>
              <a:t>Акыркы 5 жыл аралыгында ЖАМУ боюнча мамлекеттик аттестациянын жыйынтыгы менен абсолюттук жана сапаттык жетишүү</a:t>
            </a:r>
            <a:endParaRPr lang="ru-RU"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1" name="Диаграмма 10">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809497409"/>
              </p:ext>
            </p:extLst>
          </p:nvPr>
        </p:nvGraphicFramePr>
        <p:xfrm>
          <a:off x="4151785" y="1268760"/>
          <a:ext cx="7871732" cy="5589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3693786381"/>
              </p:ext>
            </p:extLst>
          </p:nvPr>
        </p:nvGraphicFramePr>
        <p:xfrm>
          <a:off x="508409" y="1960784"/>
          <a:ext cx="3420080" cy="3615754"/>
        </p:xfrm>
        <a:graphic>
          <a:graphicData uri="http://schemas.openxmlformats.org/drawingml/2006/table">
            <a:tbl>
              <a:tblPr/>
              <a:tblGrid>
                <a:gridCol w="855020">
                  <a:extLst>
                    <a:ext uri="{9D8B030D-6E8A-4147-A177-3AD203B41FA5}">
                      <a16:colId xmlns:a16="http://schemas.microsoft.com/office/drawing/2014/main" val="2768254524"/>
                    </a:ext>
                  </a:extLst>
                </a:gridCol>
                <a:gridCol w="699562">
                  <a:extLst>
                    <a:ext uri="{9D8B030D-6E8A-4147-A177-3AD203B41FA5}">
                      <a16:colId xmlns:a16="http://schemas.microsoft.com/office/drawing/2014/main" val="4122858722"/>
                    </a:ext>
                  </a:extLst>
                </a:gridCol>
                <a:gridCol w="932749">
                  <a:extLst>
                    <a:ext uri="{9D8B030D-6E8A-4147-A177-3AD203B41FA5}">
                      <a16:colId xmlns:a16="http://schemas.microsoft.com/office/drawing/2014/main" val="3066249076"/>
                    </a:ext>
                  </a:extLst>
                </a:gridCol>
                <a:gridCol w="932749">
                  <a:extLst>
                    <a:ext uri="{9D8B030D-6E8A-4147-A177-3AD203B41FA5}">
                      <a16:colId xmlns:a16="http://schemas.microsoft.com/office/drawing/2014/main" val="4031242935"/>
                    </a:ext>
                  </a:extLst>
                </a:gridCol>
              </a:tblGrid>
              <a:tr h="429756">
                <a:tc rowSpan="2">
                  <a:txBody>
                    <a:bodyPr/>
                    <a:lstStyle/>
                    <a:p>
                      <a:pPr algn="ctr" fontAlgn="ctr"/>
                      <a:r>
                        <a:rPr lang="ru-RU" sz="1100" b="1" i="0" u="none" strike="noStrike" dirty="0">
                          <a:solidFill>
                            <a:srgbClr val="000000"/>
                          </a:solidFill>
                          <a:effectLst/>
                          <a:latin typeface="Times New Roman" panose="02020603050405020304" pitchFamily="18" charset="0"/>
                        </a:rPr>
                        <a:t>Окуу </a:t>
                      </a:r>
                      <a:r>
                        <a:rPr lang="ru-RU" sz="1100" b="1" i="0" u="none" strike="noStrike" dirty="0" err="1">
                          <a:solidFill>
                            <a:srgbClr val="000000"/>
                          </a:solidFill>
                          <a:effectLst/>
                          <a:latin typeface="Times New Roman" panose="02020603050405020304" pitchFamily="18" charset="0"/>
                        </a:rPr>
                        <a:t>жылдары</a:t>
                      </a:r>
                      <a:r>
                        <a:rPr lang="ru-RU" sz="1100" b="1" i="0" u="none" strike="noStrike" dirty="0">
                          <a:solidFill>
                            <a:srgbClr val="000000"/>
                          </a:solidFill>
                          <a:effectLst/>
                          <a:latin typeface="Times New Roman" panose="02020603050405020304" pitchFamily="18"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ru-RU" sz="1100" b="1" i="0" u="none" strike="noStrike" dirty="0">
                          <a:solidFill>
                            <a:srgbClr val="000000"/>
                          </a:solidFill>
                          <a:effectLst/>
                          <a:latin typeface="Times New Roman" panose="02020603050405020304" pitchFamily="18" charset="0"/>
                        </a:rPr>
                        <a:t>Бүтүрүүчүлөрдүн саны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ctr" fontAlgn="ctr"/>
                      <a:r>
                        <a:rPr lang="ru-RU" sz="1100" b="1" i="0" u="none" strike="noStrike" dirty="0" err="1">
                          <a:solidFill>
                            <a:srgbClr val="000000"/>
                          </a:solidFill>
                          <a:effectLst/>
                          <a:latin typeface="Times New Roman" panose="02020603050405020304" pitchFamily="18" charset="0"/>
                        </a:rPr>
                        <a:t>Күндүзгү</a:t>
                      </a:r>
                      <a:r>
                        <a:rPr lang="ru-RU" sz="1100" b="1" i="0" u="none" strike="noStrike" dirty="0">
                          <a:solidFill>
                            <a:srgbClr val="000000"/>
                          </a:solidFill>
                          <a:effectLst/>
                          <a:latin typeface="Times New Roman" panose="02020603050405020304" pitchFamily="18" charset="0"/>
                        </a:rPr>
                        <a:t> </a:t>
                      </a:r>
                      <a:r>
                        <a:rPr lang="ru-RU" sz="1100" b="1" i="0" u="none" strike="noStrike" dirty="0" err="1">
                          <a:solidFill>
                            <a:srgbClr val="000000"/>
                          </a:solidFill>
                          <a:effectLst/>
                          <a:latin typeface="Times New Roman" panose="02020603050405020304" pitchFamily="18" charset="0"/>
                        </a:rPr>
                        <a:t>окуу</a:t>
                      </a:r>
                      <a:r>
                        <a:rPr lang="ru-RU" sz="1100" b="1" i="0" u="none" strike="noStrike" dirty="0">
                          <a:solidFill>
                            <a:srgbClr val="000000"/>
                          </a:solidFill>
                          <a:effectLst/>
                          <a:latin typeface="Times New Roman" panose="02020603050405020304" pitchFamily="18" charset="0"/>
                        </a:rPr>
                        <a:t> </a:t>
                      </a:r>
                      <a:r>
                        <a:rPr lang="ru-RU" sz="1100" b="1" i="0" u="none" strike="noStrike" dirty="0" err="1">
                          <a:solidFill>
                            <a:srgbClr val="000000"/>
                          </a:solidFill>
                          <a:effectLst/>
                          <a:latin typeface="Times New Roman" panose="02020603050405020304" pitchFamily="18" charset="0"/>
                        </a:rPr>
                        <a:t>бөлүмү</a:t>
                      </a:r>
                      <a:r>
                        <a:rPr lang="ru-RU" sz="1100" b="1" i="0" u="none" strike="noStrike" dirty="0">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ru-RU"/>
                    </a:p>
                  </a:txBody>
                  <a:tcPr/>
                </a:tc>
                <a:extLst>
                  <a:ext uri="{0D108BD9-81ED-4DB2-BD59-A6C34878D82A}">
                    <a16:rowId xmlns:a16="http://schemas.microsoft.com/office/drawing/2014/main" val="512438082"/>
                  </a:ext>
                </a:extLst>
              </a:tr>
              <a:tr h="534404">
                <a:tc vMerge="1">
                  <a:txBody>
                    <a:bodyPr/>
                    <a:lstStyle/>
                    <a:p>
                      <a:endParaRPr lang="ru-RU"/>
                    </a:p>
                  </a:txBody>
                  <a:tcPr/>
                </a:tc>
                <a:tc vMerge="1">
                  <a:txBody>
                    <a:bodyPr/>
                    <a:lstStyle/>
                    <a:p>
                      <a:endParaRPr lang="ru-RU"/>
                    </a:p>
                  </a:txBody>
                  <a:tcPr/>
                </a:tc>
                <a:tc>
                  <a:txBody>
                    <a:bodyPr/>
                    <a:lstStyle/>
                    <a:p>
                      <a:pPr algn="ctr" fontAlgn="ctr"/>
                      <a:r>
                        <a:rPr lang="ru-RU" sz="1100" b="1" i="0" u="none" strike="noStrike" dirty="0" err="1">
                          <a:solidFill>
                            <a:srgbClr val="000000"/>
                          </a:solidFill>
                          <a:effectLst/>
                          <a:latin typeface="Times New Roman" panose="02020603050405020304" pitchFamily="18" charset="0"/>
                        </a:rPr>
                        <a:t>Абсолюттук</a:t>
                      </a:r>
                      <a:r>
                        <a:rPr lang="ru-RU" sz="1100" b="1" i="0" u="none" strike="noStrike" dirty="0">
                          <a:solidFill>
                            <a:srgbClr val="000000"/>
                          </a:solidFill>
                          <a:effectLst/>
                          <a:latin typeface="Times New Roman" panose="02020603050405020304" pitchFamily="18" charset="0"/>
                        </a:rPr>
                        <a:t> </a:t>
                      </a:r>
                      <a:r>
                        <a:rPr lang="ru-RU" sz="1100" b="1" i="0" u="none" strike="noStrike" dirty="0" err="1">
                          <a:solidFill>
                            <a:srgbClr val="000000"/>
                          </a:solidFill>
                          <a:effectLst/>
                          <a:latin typeface="Times New Roman" panose="02020603050405020304" pitchFamily="18" charset="0"/>
                        </a:rPr>
                        <a:t>жетишүү</a:t>
                      </a:r>
                      <a:r>
                        <a:rPr lang="ru-RU" sz="1100" b="1" i="0" u="none" strike="noStrike" dirty="0">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ru-RU" sz="1100" b="1" i="0" u="none" strike="noStrike" dirty="0" err="1">
                          <a:solidFill>
                            <a:srgbClr val="000000"/>
                          </a:solidFill>
                          <a:effectLst/>
                          <a:latin typeface="Times New Roman" panose="02020603050405020304" pitchFamily="18" charset="0"/>
                        </a:rPr>
                        <a:t>Сапаттык</a:t>
                      </a:r>
                      <a:r>
                        <a:rPr lang="ru-RU" sz="1100" b="1" i="0" u="none" strike="noStrike" dirty="0">
                          <a:solidFill>
                            <a:srgbClr val="000000"/>
                          </a:solidFill>
                          <a:effectLst/>
                          <a:latin typeface="Times New Roman" panose="02020603050405020304" pitchFamily="18" charset="0"/>
                        </a:rPr>
                        <a:t> </a:t>
                      </a:r>
                      <a:r>
                        <a:rPr lang="ru-RU" sz="1100" b="1" i="0" u="none" strike="noStrike" dirty="0" err="1">
                          <a:solidFill>
                            <a:srgbClr val="000000"/>
                          </a:solidFill>
                          <a:effectLst/>
                          <a:latin typeface="Times New Roman" panose="02020603050405020304" pitchFamily="18" charset="0"/>
                        </a:rPr>
                        <a:t>жетишүү</a:t>
                      </a:r>
                      <a:r>
                        <a:rPr lang="ru-RU" sz="1100" b="1" i="0" u="none" strike="noStrike" dirty="0">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538724091"/>
                  </a:ext>
                </a:extLst>
              </a:tr>
              <a:tr h="537195">
                <a:tc>
                  <a:txBody>
                    <a:bodyPr/>
                    <a:lstStyle/>
                    <a:p>
                      <a:pPr algn="ctr" fontAlgn="ctr"/>
                      <a:r>
                        <a:rPr lang="ru-RU" sz="1200" b="1" i="0" u="none" strike="noStrike">
                          <a:solidFill>
                            <a:srgbClr val="FF0000"/>
                          </a:solidFill>
                          <a:effectLst/>
                          <a:latin typeface="Times New Roman" panose="02020603050405020304" pitchFamily="18" charset="0"/>
                        </a:rPr>
                        <a:t>2022-2023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chemeClr val="tx1"/>
                          </a:solidFill>
                          <a:effectLst/>
                          <a:latin typeface="Times New Roman" panose="02020603050405020304" pitchFamily="18" charset="0"/>
                        </a:rPr>
                        <a:t>1188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solidFill>
                            <a:schemeClr val="tx1"/>
                          </a:solidFill>
                          <a:effectLst/>
                          <a:latin typeface="Times New Roman" panose="02020603050405020304" pitchFamily="18" charset="0"/>
                        </a:rPr>
                        <a:t>98,6%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solidFill>
                            <a:schemeClr val="tx1"/>
                          </a:solidFill>
                          <a:effectLst/>
                          <a:latin typeface="Times New Roman" panose="02020603050405020304" pitchFamily="18" charset="0"/>
                        </a:rPr>
                        <a:t>95,2%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592556"/>
                  </a:ext>
                </a:extLst>
              </a:tr>
              <a:tr h="537195">
                <a:tc>
                  <a:txBody>
                    <a:bodyPr/>
                    <a:lstStyle/>
                    <a:p>
                      <a:pPr algn="ctr" fontAlgn="ctr"/>
                      <a:r>
                        <a:rPr lang="ru-RU" sz="1200" b="1" i="0" u="none" strike="noStrike">
                          <a:solidFill>
                            <a:srgbClr val="FF0000"/>
                          </a:solidFill>
                          <a:effectLst/>
                          <a:latin typeface="Times New Roman" panose="02020603050405020304" pitchFamily="18" charset="0"/>
                        </a:rPr>
                        <a:t>2021-2022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chemeClr val="tx1"/>
                          </a:solidFill>
                          <a:effectLst/>
                          <a:latin typeface="Times New Roman" panose="02020603050405020304" pitchFamily="18" charset="0"/>
                        </a:rPr>
                        <a:t>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chemeClr val="tx1"/>
                          </a:solidFill>
                          <a:effectLst/>
                          <a:latin typeface="Times New Roman" panose="02020603050405020304" pitchFamily="18" charset="0"/>
                        </a:rPr>
                        <a:t>99,1%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chemeClr val="tx1"/>
                          </a:solidFill>
                          <a:effectLst/>
                          <a:latin typeface="Times New Roman" panose="02020603050405020304" pitchFamily="18" charset="0"/>
                        </a:rPr>
                        <a:t>93,9%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670483"/>
                  </a:ext>
                </a:extLst>
              </a:tr>
              <a:tr h="537195">
                <a:tc>
                  <a:txBody>
                    <a:bodyPr/>
                    <a:lstStyle/>
                    <a:p>
                      <a:pPr algn="ctr" fontAlgn="ctr"/>
                      <a:r>
                        <a:rPr lang="ru-RU" sz="1200" b="1" i="0" u="none" strike="noStrike">
                          <a:solidFill>
                            <a:srgbClr val="FF0000"/>
                          </a:solidFill>
                          <a:effectLst/>
                          <a:latin typeface="Times New Roman" panose="02020603050405020304" pitchFamily="18" charset="0"/>
                        </a:rPr>
                        <a:t>2020-2021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chemeClr val="tx1"/>
                          </a:solidFill>
                          <a:effectLst/>
                          <a:latin typeface="Times New Roman" panose="02020603050405020304" pitchFamily="18" charset="0"/>
                        </a:rPr>
                        <a:t>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chemeClr val="tx1"/>
                          </a:solidFill>
                          <a:effectLst/>
                          <a:latin typeface="Times New Roman" panose="02020603050405020304" pitchFamily="18" charset="0"/>
                        </a:rPr>
                        <a:t>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chemeClr val="tx1"/>
                          </a:solidFill>
                          <a:effectLst/>
                          <a:latin typeface="Times New Roman" panose="02020603050405020304" pitchFamily="18" charset="0"/>
                        </a:rPr>
                        <a:t>86,8%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801018"/>
                  </a:ext>
                </a:extLst>
              </a:tr>
              <a:tr h="537195">
                <a:tc>
                  <a:txBody>
                    <a:bodyPr/>
                    <a:lstStyle/>
                    <a:p>
                      <a:pPr algn="ctr" fontAlgn="ctr"/>
                      <a:r>
                        <a:rPr lang="ru-RU" sz="1200" b="1" i="0" u="none" strike="noStrike">
                          <a:solidFill>
                            <a:srgbClr val="FF0000"/>
                          </a:solidFill>
                          <a:effectLst/>
                          <a:latin typeface="Times New Roman" panose="02020603050405020304" pitchFamily="18" charset="0"/>
                        </a:rPr>
                        <a:t>2019-2020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chemeClr val="tx1"/>
                          </a:solidFill>
                          <a:effectLst/>
                          <a:latin typeface="Times New Roman" panose="02020603050405020304" pitchFamily="18" charset="0"/>
                        </a:rPr>
                        <a:t>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chemeClr val="tx1"/>
                          </a:solidFill>
                          <a:effectLst/>
                          <a:latin typeface="Times New Roman" panose="02020603050405020304" pitchFamily="18" charset="0"/>
                        </a:rPr>
                        <a:t>99,1%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chemeClr val="tx1"/>
                          </a:solidFill>
                          <a:effectLst/>
                          <a:latin typeface="Times New Roman" panose="02020603050405020304" pitchFamily="18" charset="0"/>
                        </a:rPr>
                        <a:t>93,9%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530978"/>
                  </a:ext>
                </a:extLst>
              </a:tr>
              <a:tr h="502814">
                <a:tc>
                  <a:txBody>
                    <a:bodyPr/>
                    <a:lstStyle/>
                    <a:p>
                      <a:pPr algn="ctr" fontAlgn="ctr"/>
                      <a:r>
                        <a:rPr lang="ru-RU" sz="1200" b="1" i="0" u="none" strike="noStrike" dirty="0">
                          <a:solidFill>
                            <a:srgbClr val="FF0000"/>
                          </a:solidFill>
                          <a:effectLst/>
                          <a:latin typeface="Times New Roman" panose="02020603050405020304" pitchFamily="18" charset="0"/>
                        </a:rPr>
                        <a:t>2018-2019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ru-RU" sz="1200" b="1" i="0" u="none" strike="noStrike" dirty="0">
                          <a:solidFill>
                            <a:schemeClr val="tx1"/>
                          </a:solidFill>
                          <a:effectLst/>
                          <a:latin typeface="Times New Roman" panose="02020603050405020304" pitchFamily="18" charset="0"/>
                        </a:rPr>
                        <a:t>531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ru-RU" sz="1400" b="1" i="0" u="none" strike="noStrike">
                          <a:solidFill>
                            <a:schemeClr val="tx1"/>
                          </a:solidFill>
                          <a:effectLst/>
                          <a:latin typeface="Times New Roman" panose="02020603050405020304" pitchFamily="18" charset="0"/>
                        </a:rPr>
                        <a:t>99,6%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ru-RU" sz="1400" b="1" i="0" u="none" strike="noStrike" dirty="0">
                          <a:solidFill>
                            <a:schemeClr val="tx1"/>
                          </a:solidFill>
                          <a:effectLst/>
                          <a:latin typeface="Times New Roman" panose="02020603050405020304" pitchFamily="18" charset="0"/>
                        </a:rPr>
                        <a:t>97,2%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347676151"/>
                  </a:ext>
                </a:extLst>
              </a:tr>
            </a:tbl>
          </a:graphicData>
        </a:graphic>
      </p:graphicFrame>
      <p:sp>
        <p:nvSpPr>
          <p:cNvPr id="13" name="TextBox 12"/>
          <p:cNvSpPr txBox="1"/>
          <p:nvPr/>
        </p:nvSpPr>
        <p:spPr>
          <a:xfrm>
            <a:off x="564229" y="1245150"/>
            <a:ext cx="5052392" cy="338554"/>
          </a:xfrm>
          <a:prstGeom prst="rect">
            <a:avLst/>
          </a:prstGeom>
          <a:noFill/>
        </p:spPr>
        <p:txBody>
          <a:bodyPr wrap="square" rtlCol="0">
            <a:spAutoFit/>
          </a:bodyPr>
          <a:lstStyle/>
          <a:p>
            <a:r>
              <a:rPr lang="ru-RU" sz="1600" b="1" dirty="0" err="1">
                <a:solidFill>
                  <a:srgbClr val="0000FF"/>
                </a:solidFill>
                <a:latin typeface="Times New Roman" panose="02020603050405020304" pitchFamily="18" charset="0"/>
                <a:cs typeface="Times New Roman" panose="02020603050405020304" pitchFamily="18" charset="0"/>
              </a:rPr>
              <a:t>Күндүзгү</a:t>
            </a:r>
            <a:r>
              <a:rPr lang="ru-RU" sz="1600" b="1" dirty="0">
                <a:solidFill>
                  <a:srgbClr val="0000FF"/>
                </a:solidFill>
                <a:latin typeface="Times New Roman" panose="02020603050405020304" pitchFamily="18" charset="0"/>
                <a:cs typeface="Times New Roman" panose="02020603050405020304" pitchFamily="18" charset="0"/>
              </a:rPr>
              <a:t> окуу </a:t>
            </a:r>
            <a:r>
              <a:rPr lang="ru-RU" sz="1600" b="1" dirty="0" err="1">
                <a:solidFill>
                  <a:srgbClr val="0000FF"/>
                </a:solidFill>
                <a:latin typeface="Times New Roman" panose="02020603050405020304" pitchFamily="18" charset="0"/>
                <a:cs typeface="Times New Roman" panose="02020603050405020304" pitchFamily="18" charset="0"/>
              </a:rPr>
              <a:t>формасы</a:t>
            </a:r>
            <a:r>
              <a:rPr lang="ru-RU" sz="1600" b="1" dirty="0">
                <a:solidFill>
                  <a:srgbClr val="0000FF"/>
                </a:solidFill>
                <a:latin typeface="Times New Roman" panose="02020603050405020304" pitchFamily="18" charset="0"/>
                <a:cs typeface="Times New Roman" panose="02020603050405020304" pitchFamily="18" charset="0"/>
              </a:rPr>
              <a:t> боюнча</a:t>
            </a:r>
          </a:p>
        </p:txBody>
      </p:sp>
      <p:pic>
        <p:nvPicPr>
          <p:cNvPr id="4" name="Рисунок 3">
            <a:extLst>
              <a:ext uri="{FF2B5EF4-FFF2-40B4-BE49-F238E27FC236}">
                <a16:creationId xmlns:a16="http://schemas.microsoft.com/office/drawing/2014/main" id="{E87D6EAF-1C77-8ABB-8A47-46F372F3B86B}"/>
              </a:ext>
            </a:extLst>
          </p:cNvPr>
          <p:cNvPicPr>
            <a:picLocks noChangeAspect="1"/>
          </p:cNvPicPr>
          <p:nvPr/>
        </p:nvPicPr>
        <p:blipFill>
          <a:blip r:embed="rId3" cstate="print"/>
          <a:stretch>
            <a:fillRect/>
          </a:stretch>
        </p:blipFill>
        <p:spPr>
          <a:xfrm>
            <a:off x="571947" y="-27384"/>
            <a:ext cx="771525" cy="767705"/>
          </a:xfrm>
          <a:prstGeom prst="rect">
            <a:avLst/>
          </a:prstGeom>
        </p:spPr>
      </p:pic>
      <p:pic>
        <p:nvPicPr>
          <p:cNvPr id="9" name="Рисунок 8"/>
          <p:cNvPicPr>
            <a:picLocks noChangeAspect="1"/>
          </p:cNvPicPr>
          <p:nvPr/>
        </p:nvPicPr>
        <p:blipFill>
          <a:blip r:embed="rId4" cstate="print"/>
          <a:stretch>
            <a:fillRect/>
          </a:stretch>
        </p:blipFill>
        <p:spPr>
          <a:xfrm>
            <a:off x="11096660" y="71414"/>
            <a:ext cx="961086" cy="579965"/>
          </a:xfrm>
          <a:prstGeom prst="rect">
            <a:avLst/>
          </a:prstGeom>
        </p:spPr>
      </p:pic>
    </p:spTree>
    <p:extLst>
      <p:ext uri="{BB962C8B-B14F-4D97-AF65-F5344CB8AC3E}">
        <p14:creationId xmlns:p14="http://schemas.microsoft.com/office/powerpoint/2010/main" val="1150828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704850"/>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1956954" y="47733"/>
            <a:ext cx="8424936" cy="646331"/>
          </a:xfrm>
          <a:prstGeom prst="rect">
            <a:avLst/>
          </a:prstGeom>
        </p:spPr>
        <p:txBody>
          <a:bodyPr wrap="square">
            <a:spAutoFit/>
          </a:bodyPr>
          <a:lstStyle/>
          <a:p>
            <a:pPr lvl="0" algn="ctr"/>
            <a:r>
              <a:rPr lang="ky-KG" b="1" dirty="0">
                <a:solidFill>
                  <a:srgbClr val="FF0000"/>
                </a:solidFill>
                <a:latin typeface="Times New Roman" panose="02020603050405020304" pitchFamily="18" charset="0"/>
                <a:cs typeface="Times New Roman" panose="02020603050405020304" pitchFamily="18" charset="0"/>
              </a:rPr>
              <a:t>Акыркы 5 жыл аралыгында ЖАМУ боюнча мамлекеттик аттестациянын жыйынтыгы менен абсолюттук жана сапаттык жетишүү</a:t>
            </a:r>
            <a:endParaRPr lang="ru-RU" b="1" dirty="0">
              <a:solidFill>
                <a:srgbClr val="FF0000"/>
              </a:solidFill>
              <a:latin typeface="Times New Roman" panose="02020603050405020304" pitchFamily="18" charset="0"/>
              <a:cs typeface="Times New Roman" panose="02020603050405020304" pitchFamily="18" charset="0"/>
            </a:endParaRPr>
          </a:p>
        </p:txBody>
      </p:sp>
      <p:graphicFrame>
        <p:nvGraphicFramePr>
          <p:cNvPr id="9" name="Диаграмма 8">
            <a:extLst>
              <a:ext uri="{FF2B5EF4-FFF2-40B4-BE49-F238E27FC236}">
                <a16:creationId xmlns:a16="http://schemas.microsoft.com/office/drawing/2014/main" id="{00000000-0008-0000-0700-000007000000}"/>
              </a:ext>
            </a:extLst>
          </p:cNvPr>
          <p:cNvGraphicFramePr>
            <a:graphicFrameLocks/>
          </p:cNvGraphicFramePr>
          <p:nvPr>
            <p:extLst>
              <p:ext uri="{D42A27DB-BD31-4B8C-83A1-F6EECF244321}">
                <p14:modId xmlns:p14="http://schemas.microsoft.com/office/powerpoint/2010/main" val="1908369155"/>
              </p:ext>
            </p:extLst>
          </p:nvPr>
        </p:nvGraphicFramePr>
        <p:xfrm>
          <a:off x="4439815" y="1211262"/>
          <a:ext cx="7560841" cy="53860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val="3015001381"/>
              </p:ext>
            </p:extLst>
          </p:nvPr>
        </p:nvGraphicFramePr>
        <p:xfrm>
          <a:off x="179512" y="1688579"/>
          <a:ext cx="4260303" cy="3593974"/>
        </p:xfrm>
        <a:graphic>
          <a:graphicData uri="http://schemas.openxmlformats.org/drawingml/2006/table">
            <a:tbl>
              <a:tblPr/>
              <a:tblGrid>
                <a:gridCol w="1136081">
                  <a:extLst>
                    <a:ext uri="{9D8B030D-6E8A-4147-A177-3AD203B41FA5}">
                      <a16:colId xmlns:a16="http://schemas.microsoft.com/office/drawing/2014/main" val="955255294"/>
                    </a:ext>
                  </a:extLst>
                </a:gridCol>
                <a:gridCol w="946734">
                  <a:extLst>
                    <a:ext uri="{9D8B030D-6E8A-4147-A177-3AD203B41FA5}">
                      <a16:colId xmlns:a16="http://schemas.microsoft.com/office/drawing/2014/main" val="3640926245"/>
                    </a:ext>
                  </a:extLst>
                </a:gridCol>
                <a:gridCol w="1230754">
                  <a:extLst>
                    <a:ext uri="{9D8B030D-6E8A-4147-A177-3AD203B41FA5}">
                      <a16:colId xmlns:a16="http://schemas.microsoft.com/office/drawing/2014/main" val="2421184209"/>
                    </a:ext>
                  </a:extLst>
                </a:gridCol>
                <a:gridCol w="946734">
                  <a:extLst>
                    <a:ext uri="{9D8B030D-6E8A-4147-A177-3AD203B41FA5}">
                      <a16:colId xmlns:a16="http://schemas.microsoft.com/office/drawing/2014/main" val="3670832459"/>
                    </a:ext>
                  </a:extLst>
                </a:gridCol>
              </a:tblGrid>
              <a:tr h="416244">
                <a:tc rowSpan="2">
                  <a:txBody>
                    <a:bodyPr/>
                    <a:lstStyle/>
                    <a:p>
                      <a:pPr algn="ctr" fontAlgn="ctr"/>
                      <a:r>
                        <a:rPr lang="ru-RU" sz="1200" b="1" i="0" u="none" strike="noStrike" dirty="0">
                          <a:solidFill>
                            <a:srgbClr val="000000"/>
                          </a:solidFill>
                          <a:effectLst/>
                          <a:latin typeface="Times New Roman" panose="02020603050405020304" pitchFamily="18" charset="0"/>
                        </a:rPr>
                        <a:t>Окуу </a:t>
                      </a:r>
                      <a:r>
                        <a:rPr lang="ru-RU" sz="1200" b="1" i="0" u="none" strike="noStrike" dirty="0" err="1">
                          <a:solidFill>
                            <a:srgbClr val="000000"/>
                          </a:solidFill>
                          <a:effectLst/>
                          <a:latin typeface="Times New Roman" panose="02020603050405020304" pitchFamily="18" charset="0"/>
                        </a:rPr>
                        <a:t>жылдар</a:t>
                      </a:r>
                      <a:r>
                        <a:rPr lang="ru-RU" sz="1200" b="1" i="0" u="none" strike="noStrike" dirty="0">
                          <a:solidFill>
                            <a:srgbClr val="000000"/>
                          </a:solidFill>
                          <a:effectLst/>
                          <a:latin typeface="Times New Roman" panose="02020603050405020304" pitchFamily="18"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ru-RU" sz="1100" b="1" i="0" u="none" strike="noStrike">
                          <a:solidFill>
                            <a:srgbClr val="000000"/>
                          </a:solidFill>
                          <a:effectLst/>
                          <a:latin typeface="Times New Roman" panose="02020603050405020304" pitchFamily="18" charset="0"/>
                        </a:rPr>
                        <a:t>Бүтүрүүчү-лөрдүн саны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ctr" fontAlgn="ctr"/>
                      <a:r>
                        <a:rPr lang="ru-RU" sz="1100" b="1" i="0" u="none" strike="noStrike">
                          <a:solidFill>
                            <a:srgbClr val="000000"/>
                          </a:solidFill>
                          <a:effectLst/>
                          <a:latin typeface="Times New Roman" panose="02020603050405020304" pitchFamily="18" charset="0"/>
                        </a:rPr>
                        <a:t>Сырттан окуу бөлүмү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ru-RU"/>
                    </a:p>
                  </a:txBody>
                  <a:tcPr/>
                </a:tc>
                <a:extLst>
                  <a:ext uri="{0D108BD9-81ED-4DB2-BD59-A6C34878D82A}">
                    <a16:rowId xmlns:a16="http://schemas.microsoft.com/office/drawing/2014/main" val="57205553"/>
                  </a:ext>
                </a:extLst>
              </a:tr>
              <a:tr h="676105">
                <a:tc vMerge="1">
                  <a:txBody>
                    <a:bodyPr/>
                    <a:lstStyle/>
                    <a:p>
                      <a:endParaRPr lang="ru-RU"/>
                    </a:p>
                  </a:txBody>
                  <a:tcPr/>
                </a:tc>
                <a:tc vMerge="1">
                  <a:txBody>
                    <a:bodyPr/>
                    <a:lstStyle/>
                    <a:p>
                      <a:endParaRPr lang="ru-RU"/>
                    </a:p>
                  </a:txBody>
                  <a:tcPr/>
                </a:tc>
                <a:tc>
                  <a:txBody>
                    <a:bodyPr/>
                    <a:lstStyle/>
                    <a:p>
                      <a:pPr algn="ctr" fontAlgn="ctr"/>
                      <a:r>
                        <a:rPr lang="ru-RU" sz="1100" b="1" i="0" u="none" strike="noStrike">
                          <a:solidFill>
                            <a:srgbClr val="000000"/>
                          </a:solidFill>
                          <a:effectLst/>
                          <a:latin typeface="Times New Roman" panose="02020603050405020304" pitchFamily="18" charset="0"/>
                        </a:rPr>
                        <a:t>Абсолюттук жетишүү,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ru-RU" sz="1100" b="1" i="0" u="none" strike="noStrike">
                          <a:solidFill>
                            <a:srgbClr val="000000"/>
                          </a:solidFill>
                          <a:effectLst/>
                          <a:latin typeface="Times New Roman" panose="02020603050405020304" pitchFamily="18" charset="0"/>
                        </a:rPr>
                        <a:t>Сапаттык жетишүү,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002836346"/>
                  </a:ext>
                </a:extLst>
              </a:tr>
              <a:tr h="487005">
                <a:tc>
                  <a:txBody>
                    <a:bodyPr/>
                    <a:lstStyle/>
                    <a:p>
                      <a:pPr algn="ctr" fontAlgn="ctr"/>
                      <a:r>
                        <a:rPr lang="ru-RU" sz="1400" b="1" i="0" u="none" strike="noStrike" dirty="0">
                          <a:solidFill>
                            <a:srgbClr val="FF0000"/>
                          </a:solidFill>
                          <a:effectLst/>
                          <a:latin typeface="Times New Roman" panose="02020603050405020304" pitchFamily="18" charset="0"/>
                        </a:rPr>
                        <a:t>2022-2023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rgbClr val="0000FF"/>
                          </a:solidFill>
                          <a:effectLst/>
                          <a:latin typeface="Times New Roman" panose="02020603050405020304" pitchFamily="18" charset="0"/>
                        </a:rPr>
                        <a:t>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rgbClr val="0000FF"/>
                          </a:solidFill>
                          <a:effectLst/>
                          <a:latin typeface="Times New Roman" panose="02020603050405020304" pitchFamily="18" charset="0"/>
                        </a:rPr>
                        <a:t>94,6%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600" b="1" i="0" u="none" strike="noStrike" dirty="0">
                          <a:solidFill>
                            <a:srgbClr val="0000FF"/>
                          </a:solidFill>
                          <a:effectLst/>
                          <a:latin typeface="Times New Roman" panose="02020603050405020304" pitchFamily="18" charset="0"/>
                        </a:rPr>
                        <a:t>91,2%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7861004"/>
                  </a:ext>
                </a:extLst>
              </a:tr>
              <a:tr h="487005">
                <a:tc>
                  <a:txBody>
                    <a:bodyPr/>
                    <a:lstStyle/>
                    <a:p>
                      <a:pPr algn="ctr" fontAlgn="ctr"/>
                      <a:r>
                        <a:rPr lang="ru-RU" sz="1400" b="1" i="0" u="none" strike="noStrike">
                          <a:solidFill>
                            <a:srgbClr val="FF0000"/>
                          </a:solidFill>
                          <a:effectLst/>
                          <a:latin typeface="Times New Roman" panose="02020603050405020304" pitchFamily="18" charset="0"/>
                        </a:rPr>
                        <a:t>2021-2022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FF"/>
                          </a:solidFill>
                          <a:effectLst/>
                          <a:latin typeface="Times New Roman" panose="02020603050405020304" pitchFamily="18"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FF"/>
                          </a:solidFill>
                          <a:effectLst/>
                          <a:latin typeface="Times New Roman" panose="02020603050405020304" pitchFamily="18" charset="0"/>
                        </a:rPr>
                        <a:t>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FF"/>
                          </a:solidFill>
                          <a:effectLst/>
                          <a:latin typeface="Times New Roman" panose="02020603050405020304" pitchFamily="18" charset="0"/>
                        </a:rPr>
                        <a:t>85,5%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169887"/>
                  </a:ext>
                </a:extLst>
              </a:tr>
              <a:tr h="520305">
                <a:tc>
                  <a:txBody>
                    <a:bodyPr/>
                    <a:lstStyle/>
                    <a:p>
                      <a:pPr algn="ctr" fontAlgn="ctr"/>
                      <a:r>
                        <a:rPr lang="ru-RU" sz="1400" b="1" i="0" u="none" strike="noStrike">
                          <a:solidFill>
                            <a:srgbClr val="FF0000"/>
                          </a:solidFill>
                          <a:effectLst/>
                          <a:latin typeface="Times New Roman" panose="02020603050405020304" pitchFamily="18" charset="0"/>
                        </a:rPr>
                        <a:t>2020-2021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FF"/>
                          </a:solidFill>
                          <a:effectLst/>
                          <a:latin typeface="Times New Roman" panose="02020603050405020304" pitchFamily="18" charset="0"/>
                        </a:rPr>
                        <a:t>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FF"/>
                          </a:solidFill>
                          <a:effectLst/>
                          <a:latin typeface="Times New Roman" panose="02020603050405020304" pitchFamily="18" charset="0"/>
                        </a:rPr>
                        <a:t>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FF"/>
                          </a:solidFill>
                          <a:effectLst/>
                          <a:latin typeface="Times New Roman" panose="02020603050405020304" pitchFamily="18" charset="0"/>
                        </a:rPr>
                        <a:t>94,9%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025805"/>
                  </a:ext>
                </a:extLst>
              </a:tr>
              <a:tr h="520305">
                <a:tc>
                  <a:txBody>
                    <a:bodyPr/>
                    <a:lstStyle/>
                    <a:p>
                      <a:pPr algn="ctr" fontAlgn="ctr"/>
                      <a:r>
                        <a:rPr lang="ru-RU" sz="1400" b="1" i="0" u="none" strike="noStrike">
                          <a:solidFill>
                            <a:srgbClr val="FF0000"/>
                          </a:solidFill>
                          <a:effectLst/>
                          <a:latin typeface="Times New Roman" panose="02020603050405020304" pitchFamily="18" charset="0"/>
                        </a:rPr>
                        <a:t>2019-2020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FF"/>
                          </a:solidFill>
                          <a:effectLst/>
                          <a:latin typeface="Times New Roman" panose="02020603050405020304" pitchFamily="18"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FF"/>
                          </a:solidFill>
                          <a:effectLst/>
                          <a:latin typeface="Times New Roman" panose="02020603050405020304" pitchFamily="18" charset="0"/>
                        </a:rPr>
                        <a:t>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FF"/>
                          </a:solidFill>
                          <a:effectLst/>
                          <a:latin typeface="Times New Roman" panose="02020603050405020304" pitchFamily="18" charset="0"/>
                        </a:rPr>
                        <a:t>85,5%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224299"/>
                  </a:ext>
                </a:extLst>
              </a:tr>
              <a:tr h="487005">
                <a:tc>
                  <a:txBody>
                    <a:bodyPr/>
                    <a:lstStyle/>
                    <a:p>
                      <a:pPr algn="ctr" fontAlgn="ctr"/>
                      <a:r>
                        <a:rPr lang="ru-RU" sz="1400" b="1" i="0" u="none" strike="noStrike" dirty="0">
                          <a:solidFill>
                            <a:srgbClr val="FF0000"/>
                          </a:solidFill>
                          <a:effectLst/>
                          <a:latin typeface="Times New Roman" panose="02020603050405020304" pitchFamily="18" charset="0"/>
                        </a:rPr>
                        <a:t>2018-2019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ru-RU" sz="1600" b="1" i="0" u="none" strike="noStrike">
                          <a:solidFill>
                            <a:srgbClr val="0000FF"/>
                          </a:solidFill>
                          <a:effectLst/>
                          <a:latin typeface="Times New Roman" panose="02020603050405020304" pitchFamily="18" charset="0"/>
                        </a:rPr>
                        <a:t>1034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ru-RU" sz="1600" b="1" i="0" u="none" strike="noStrike" dirty="0">
                          <a:solidFill>
                            <a:srgbClr val="0000FF"/>
                          </a:solidFill>
                          <a:effectLst/>
                          <a:latin typeface="Times New Roman" panose="02020603050405020304" pitchFamily="18" charset="0"/>
                        </a:rPr>
                        <a:t>94,6%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b"/>
                      <a:r>
                        <a:rPr lang="ru-RU" sz="1600" b="1" i="0" u="none" strike="noStrike" dirty="0">
                          <a:solidFill>
                            <a:srgbClr val="0000FF"/>
                          </a:solidFill>
                          <a:effectLst/>
                          <a:latin typeface="Times New Roman" panose="02020603050405020304" pitchFamily="18" charset="0"/>
                        </a:rPr>
                        <a:t>89,0%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994666816"/>
                  </a:ext>
                </a:extLst>
              </a:tr>
            </a:tbl>
          </a:graphicData>
        </a:graphic>
      </p:graphicFrame>
      <p:sp>
        <p:nvSpPr>
          <p:cNvPr id="13" name="TextBox 12"/>
          <p:cNvSpPr txBox="1"/>
          <p:nvPr/>
        </p:nvSpPr>
        <p:spPr>
          <a:xfrm>
            <a:off x="251520" y="1225083"/>
            <a:ext cx="6153772" cy="338554"/>
          </a:xfrm>
          <a:prstGeom prst="rect">
            <a:avLst/>
          </a:prstGeom>
          <a:noFill/>
        </p:spPr>
        <p:txBody>
          <a:bodyPr wrap="square" rtlCol="0">
            <a:spAutoFit/>
          </a:bodyPr>
          <a:lstStyle/>
          <a:p>
            <a:r>
              <a:rPr lang="ru-RU" sz="1600" b="1" dirty="0" err="1">
                <a:solidFill>
                  <a:srgbClr val="0000FF"/>
                </a:solidFill>
                <a:latin typeface="Times New Roman" panose="02020603050405020304" pitchFamily="18" charset="0"/>
                <a:cs typeface="Times New Roman" panose="02020603050405020304" pitchFamily="18" charset="0"/>
              </a:rPr>
              <a:t>Сырттан</a:t>
            </a:r>
            <a:r>
              <a:rPr lang="ru-RU" sz="1600" b="1" dirty="0">
                <a:solidFill>
                  <a:srgbClr val="0000FF"/>
                </a:solidFill>
                <a:latin typeface="Times New Roman" panose="02020603050405020304" pitchFamily="18" charset="0"/>
                <a:cs typeface="Times New Roman" panose="02020603050405020304" pitchFamily="18" charset="0"/>
              </a:rPr>
              <a:t> окуу </a:t>
            </a:r>
            <a:r>
              <a:rPr lang="ru-RU" sz="1600" b="1" dirty="0" err="1">
                <a:solidFill>
                  <a:srgbClr val="0000FF"/>
                </a:solidFill>
                <a:latin typeface="Times New Roman" panose="02020603050405020304" pitchFamily="18" charset="0"/>
                <a:cs typeface="Times New Roman" panose="02020603050405020304" pitchFamily="18" charset="0"/>
              </a:rPr>
              <a:t>формасы</a:t>
            </a:r>
            <a:r>
              <a:rPr lang="ru-RU" sz="1600" b="1" dirty="0">
                <a:solidFill>
                  <a:srgbClr val="0000FF"/>
                </a:solidFill>
                <a:latin typeface="Times New Roman" panose="02020603050405020304" pitchFamily="18" charset="0"/>
                <a:cs typeface="Times New Roman" panose="02020603050405020304" pitchFamily="18" charset="0"/>
              </a:rPr>
              <a:t> боюнча</a:t>
            </a:r>
          </a:p>
        </p:txBody>
      </p:sp>
      <p:pic>
        <p:nvPicPr>
          <p:cNvPr id="4" name="Рисунок 3">
            <a:extLst>
              <a:ext uri="{FF2B5EF4-FFF2-40B4-BE49-F238E27FC236}">
                <a16:creationId xmlns:a16="http://schemas.microsoft.com/office/drawing/2014/main" id="{E4C22E32-FB33-EF4F-5657-DB54B5FDBDFD}"/>
              </a:ext>
            </a:extLst>
          </p:cNvPr>
          <p:cNvPicPr>
            <a:picLocks noChangeAspect="1"/>
          </p:cNvPicPr>
          <p:nvPr/>
        </p:nvPicPr>
        <p:blipFill>
          <a:blip r:embed="rId3" cstate="print"/>
          <a:stretch>
            <a:fillRect/>
          </a:stretch>
        </p:blipFill>
        <p:spPr>
          <a:xfrm>
            <a:off x="571947" y="44624"/>
            <a:ext cx="771525" cy="767705"/>
          </a:xfrm>
          <a:prstGeom prst="rect">
            <a:avLst/>
          </a:prstGeom>
        </p:spPr>
      </p:pic>
      <p:pic>
        <p:nvPicPr>
          <p:cNvPr id="10" name="Рисунок 9"/>
          <p:cNvPicPr>
            <a:picLocks noChangeAspect="1"/>
          </p:cNvPicPr>
          <p:nvPr/>
        </p:nvPicPr>
        <p:blipFill>
          <a:blip r:embed="rId4" cstate="print"/>
          <a:stretch>
            <a:fillRect/>
          </a:stretch>
        </p:blipFill>
        <p:spPr>
          <a:xfrm>
            <a:off x="11096660" y="71414"/>
            <a:ext cx="961086" cy="579965"/>
          </a:xfrm>
          <a:prstGeom prst="rect">
            <a:avLst/>
          </a:prstGeom>
        </p:spPr>
      </p:pic>
    </p:spTree>
    <p:extLst>
      <p:ext uri="{BB962C8B-B14F-4D97-AF65-F5344CB8AC3E}">
        <p14:creationId xmlns:p14="http://schemas.microsoft.com/office/powerpoint/2010/main" val="1923339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Прямая соединительная линия 19"/>
          <p:cNvCxnSpPr/>
          <p:nvPr/>
        </p:nvCxnSpPr>
        <p:spPr>
          <a:xfrm>
            <a:off x="0" y="596900"/>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0" y="29368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Овал 2"/>
          <p:cNvSpPr/>
          <p:nvPr/>
        </p:nvSpPr>
        <p:spPr>
          <a:xfrm>
            <a:off x="673100" y="144463"/>
            <a:ext cx="600075" cy="587375"/>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a:off x="0" y="6516688"/>
            <a:ext cx="12192000" cy="3413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76" name="TextBox 7"/>
          <p:cNvSpPr txBox="1">
            <a:spLocks noChangeArrowheads="1"/>
          </p:cNvSpPr>
          <p:nvPr/>
        </p:nvSpPr>
        <p:spPr bwMode="auto">
          <a:xfrm>
            <a:off x="5865813" y="6513513"/>
            <a:ext cx="1309687" cy="338137"/>
          </a:xfrm>
          <a:prstGeom prst="rect">
            <a:avLst/>
          </a:prstGeom>
          <a:noFill/>
          <a:ln w="9525">
            <a:noFill/>
            <a:miter lim="800000"/>
            <a:headEnd/>
            <a:tailEnd/>
          </a:ln>
        </p:spPr>
        <p:txBody>
          <a:bodyPr>
            <a:spAutoFit/>
          </a:bodyPr>
          <a:lstStyle/>
          <a:p>
            <a:r>
              <a:rPr lang="ru-RU" sz="1600" dirty="0" smtClean="0">
                <a:solidFill>
                  <a:schemeClr val="bg1"/>
                </a:solidFill>
                <a:latin typeface="Calibri" pitchFamily="34" charset="0"/>
              </a:rPr>
              <a:t>2023</a:t>
            </a:r>
            <a:endParaRPr lang="en-US" sz="1600" dirty="0">
              <a:solidFill>
                <a:schemeClr val="bg1"/>
              </a:solidFill>
              <a:latin typeface="Calibri" pitchFamily="34" charset="0"/>
            </a:endParaRPr>
          </a:p>
        </p:txBody>
      </p:sp>
      <p:sp>
        <p:nvSpPr>
          <p:cNvPr id="7177" name="Содержимое 10"/>
          <p:cNvSpPr>
            <a:spLocks noGrp="1"/>
          </p:cNvSpPr>
          <p:nvPr>
            <p:ph idx="4294967295"/>
          </p:nvPr>
        </p:nvSpPr>
        <p:spPr>
          <a:xfrm>
            <a:off x="623888" y="1196752"/>
            <a:ext cx="10515600" cy="4351337"/>
          </a:xfrm>
          <a:prstGeom prst="rect">
            <a:avLst/>
          </a:prstGeom>
        </p:spPr>
        <p:txBody>
          <a:bodyPr/>
          <a:lstStyle/>
          <a:p>
            <a:pPr algn="ctr">
              <a:buNone/>
            </a:pPr>
            <a:r>
              <a:rPr lang="ru-RU" sz="3600" b="1" dirty="0" err="1">
                <a:solidFill>
                  <a:srgbClr val="0000FF"/>
                </a:solidFill>
                <a:latin typeface="Times New Roman" panose="02020603050405020304" pitchFamily="18" charset="0"/>
                <a:cs typeface="Times New Roman" panose="02020603050405020304" pitchFamily="18" charset="0"/>
              </a:rPr>
              <a:t>Б.Осмонов</a:t>
            </a:r>
            <a:r>
              <a:rPr lang="ru-RU" sz="3600" b="1" dirty="0">
                <a:solidFill>
                  <a:srgbClr val="0000FF"/>
                </a:solidFill>
                <a:latin typeface="Times New Roman" panose="02020603050405020304" pitchFamily="18" charset="0"/>
                <a:cs typeface="Times New Roman" panose="02020603050405020304" pitchFamily="18" charset="0"/>
              </a:rPr>
              <a:t> </a:t>
            </a:r>
            <a:r>
              <a:rPr lang="ru-RU" sz="3600" b="1" dirty="0" err="1">
                <a:solidFill>
                  <a:srgbClr val="0000FF"/>
                </a:solidFill>
                <a:latin typeface="Times New Roman" panose="02020603050405020304" pitchFamily="18" charset="0"/>
                <a:cs typeface="Times New Roman" panose="02020603050405020304" pitchFamily="18" charset="0"/>
              </a:rPr>
              <a:t>атындагы</a:t>
            </a:r>
            <a:r>
              <a:rPr lang="ru-RU" sz="3600" b="1" dirty="0">
                <a:solidFill>
                  <a:srgbClr val="0000FF"/>
                </a:solidFill>
                <a:latin typeface="Times New Roman" panose="02020603050405020304" pitchFamily="18" charset="0"/>
                <a:cs typeface="Times New Roman" panose="02020603050405020304" pitchFamily="18" charset="0"/>
              </a:rPr>
              <a:t> Жалал-Абад мамлекеттик </a:t>
            </a:r>
            <a:r>
              <a:rPr lang="ru-RU" sz="3600" b="1" dirty="0" err="1">
                <a:solidFill>
                  <a:srgbClr val="0000FF"/>
                </a:solidFill>
                <a:latin typeface="Times New Roman" panose="02020603050405020304" pitchFamily="18" charset="0"/>
                <a:cs typeface="Times New Roman" panose="02020603050405020304" pitchFamily="18" charset="0"/>
              </a:rPr>
              <a:t>университетинде</a:t>
            </a:r>
            <a:r>
              <a:rPr lang="ru-RU" sz="3600" b="1" dirty="0">
                <a:solidFill>
                  <a:srgbClr val="0000FF"/>
                </a:solidFill>
                <a:latin typeface="Times New Roman" panose="02020603050405020304" pitchFamily="18" charset="0"/>
                <a:cs typeface="Times New Roman" panose="02020603050405020304" pitchFamily="18" charset="0"/>
              </a:rPr>
              <a:t> </a:t>
            </a:r>
            <a:endParaRPr lang="ru-RU" sz="3600" dirty="0">
              <a:solidFill>
                <a:srgbClr val="0000FF"/>
              </a:solidFill>
              <a:latin typeface="Times New Roman" pitchFamily="18" charset="0"/>
              <a:cs typeface="Times New Roman" pitchFamily="18" charset="0"/>
            </a:endParaRPr>
          </a:p>
          <a:p>
            <a:pPr algn="ctr">
              <a:buNone/>
            </a:pPr>
            <a:r>
              <a:rPr lang="ru-RU" sz="3600" b="1" dirty="0">
                <a:solidFill>
                  <a:srgbClr val="0000FF"/>
                </a:solidFill>
                <a:latin typeface="Times New Roman" panose="02020603050405020304" pitchFamily="18" charset="0"/>
                <a:cs typeface="Times New Roman" panose="02020603050405020304" pitchFamily="18" charset="0"/>
              </a:rPr>
              <a:t>2022-2023 </a:t>
            </a:r>
            <a:r>
              <a:rPr lang="en-US" sz="3600" b="1" dirty="0">
                <a:solidFill>
                  <a:srgbClr val="0000FF"/>
                </a:solidFill>
                <a:latin typeface="Times New Roman" panose="02020603050405020304" pitchFamily="18" charset="0"/>
                <a:cs typeface="Times New Roman" panose="02020603050405020304" pitchFamily="18" charset="0"/>
              </a:rPr>
              <a:t>- </a:t>
            </a:r>
            <a:r>
              <a:rPr lang="ru-RU" sz="3600" b="1" dirty="0" err="1">
                <a:solidFill>
                  <a:srgbClr val="0000FF"/>
                </a:solidFill>
                <a:latin typeface="Times New Roman" panose="02020603050405020304" pitchFamily="18" charset="0"/>
                <a:cs typeface="Times New Roman" panose="02020603050405020304" pitchFamily="18" charset="0"/>
              </a:rPr>
              <a:t>окуу</a:t>
            </a:r>
            <a:r>
              <a:rPr lang="ru-RU" sz="3600" b="1" dirty="0">
                <a:solidFill>
                  <a:srgbClr val="0000FF"/>
                </a:solidFill>
                <a:latin typeface="Times New Roman" panose="02020603050405020304" pitchFamily="18" charset="0"/>
                <a:cs typeface="Times New Roman" panose="02020603050405020304" pitchFamily="18" charset="0"/>
              </a:rPr>
              <a:t> </a:t>
            </a:r>
            <a:r>
              <a:rPr lang="ru-RU" sz="3600" b="1" dirty="0" err="1">
                <a:solidFill>
                  <a:srgbClr val="0000FF"/>
                </a:solidFill>
                <a:latin typeface="Times New Roman" panose="02020603050405020304" pitchFamily="18" charset="0"/>
                <a:cs typeface="Times New Roman" panose="02020603050405020304" pitchFamily="18" charset="0"/>
              </a:rPr>
              <a:t>жылында</a:t>
            </a:r>
            <a:r>
              <a:rPr lang="ru-RU" sz="3600" b="1" dirty="0">
                <a:solidFill>
                  <a:srgbClr val="0000FF"/>
                </a:solidFill>
                <a:latin typeface="Times New Roman" panose="02020603050405020304" pitchFamily="18" charset="0"/>
                <a:cs typeface="Times New Roman" panose="02020603050405020304" pitchFamily="18" charset="0"/>
              </a:rPr>
              <a:t> </a:t>
            </a:r>
            <a:r>
              <a:rPr lang="ru-RU" sz="3600" b="1" dirty="0" err="1">
                <a:solidFill>
                  <a:srgbClr val="0000FF"/>
                </a:solidFill>
                <a:latin typeface="Times New Roman" panose="02020603050405020304" pitchFamily="18" charset="0"/>
                <a:cs typeface="Times New Roman" panose="02020603050405020304" pitchFamily="18" charset="0"/>
              </a:rPr>
              <a:t>окуу</a:t>
            </a:r>
            <a:r>
              <a:rPr lang="ru-RU" sz="3600" b="1" dirty="0">
                <a:solidFill>
                  <a:srgbClr val="0000FF"/>
                </a:solidFill>
                <a:latin typeface="Times New Roman" panose="02020603050405020304" pitchFamily="18" charset="0"/>
                <a:cs typeface="Times New Roman" panose="02020603050405020304" pitchFamily="18" charset="0"/>
              </a:rPr>
              <a:t> </a:t>
            </a:r>
            <a:r>
              <a:rPr lang="ru-RU" sz="3600" b="1" dirty="0" err="1">
                <a:solidFill>
                  <a:srgbClr val="0000FF"/>
                </a:solidFill>
                <a:latin typeface="Times New Roman" panose="02020603050405020304" pitchFamily="18" charset="0"/>
                <a:cs typeface="Times New Roman" panose="02020603050405020304" pitchFamily="18" charset="0"/>
              </a:rPr>
              <a:t>процессинин</a:t>
            </a:r>
            <a:r>
              <a:rPr lang="ru-RU" sz="3600" b="1" dirty="0">
                <a:solidFill>
                  <a:srgbClr val="0000FF"/>
                </a:solidFill>
                <a:latin typeface="Times New Roman" panose="02020603050405020304" pitchFamily="18" charset="0"/>
                <a:cs typeface="Times New Roman" panose="02020603050405020304" pitchFamily="18" charset="0"/>
              </a:rPr>
              <a:t> </a:t>
            </a:r>
            <a:r>
              <a:rPr lang="ru-RU" sz="3600" b="1" dirty="0" err="1">
                <a:solidFill>
                  <a:srgbClr val="0000FF"/>
                </a:solidFill>
                <a:latin typeface="Times New Roman" panose="02020603050405020304" pitchFamily="18" charset="0"/>
                <a:cs typeface="Times New Roman" panose="02020603050405020304" pitchFamily="18" charset="0"/>
              </a:rPr>
              <a:t>уюштурулушу</a:t>
            </a:r>
            <a:r>
              <a:rPr lang="ru-RU" sz="3600" b="1" dirty="0">
                <a:solidFill>
                  <a:srgbClr val="0000FF"/>
                </a:solidFill>
                <a:latin typeface="Times New Roman" panose="02020603050405020304" pitchFamily="18" charset="0"/>
                <a:cs typeface="Times New Roman" panose="02020603050405020304" pitchFamily="18" charset="0"/>
              </a:rPr>
              <a:t>, </a:t>
            </a:r>
            <a:r>
              <a:rPr lang="ru-RU" sz="3600" b="1" dirty="0" err="1">
                <a:solidFill>
                  <a:srgbClr val="0000FF"/>
                </a:solidFill>
                <a:latin typeface="Times New Roman" panose="02020603050405020304" pitchFamily="18" charset="0"/>
                <a:cs typeface="Times New Roman" panose="02020603050405020304" pitchFamily="18" charset="0"/>
              </a:rPr>
              <a:t>жүргүзүлүшү боюнча</a:t>
            </a:r>
            <a:endParaRPr lang="ru-RU" sz="3600" dirty="0">
              <a:solidFill>
                <a:srgbClr val="0000FF"/>
              </a:solidFill>
              <a:latin typeface="Times New Roman" panose="02020603050405020304" pitchFamily="18" charset="0"/>
              <a:cs typeface="Times New Roman" panose="02020603050405020304" pitchFamily="18" charset="0"/>
            </a:endParaRPr>
          </a:p>
          <a:p>
            <a:pPr algn="ctr" eaLnBrk="1" hangingPunct="1">
              <a:buFont typeface="Arial" pitchFamily="34" charset="0"/>
              <a:buNone/>
            </a:pPr>
            <a:r>
              <a:rPr lang="ru-RU" sz="4800" b="1" dirty="0" smtClean="0">
                <a:solidFill>
                  <a:srgbClr val="FF0000"/>
                </a:solidFill>
                <a:latin typeface="Times New Roman" pitchFamily="18" charset="0"/>
                <a:cs typeface="Times New Roman" pitchFamily="18" charset="0"/>
              </a:rPr>
              <a:t>ОТЧЕТ</a:t>
            </a:r>
            <a:endParaRPr lang="ru-RU" sz="3600" dirty="0">
              <a:latin typeface="Times New Roman" pitchFamily="18" charset="0"/>
              <a:cs typeface="Times New Roman" pitchFamily="18" charset="0"/>
            </a:endParaRPr>
          </a:p>
        </p:txBody>
      </p:sp>
      <p:pic>
        <p:nvPicPr>
          <p:cNvPr id="4" name="Рисунок 3">
            <a:extLst>
              <a:ext uri="{FF2B5EF4-FFF2-40B4-BE49-F238E27FC236}">
                <a16:creationId xmlns:a16="http://schemas.microsoft.com/office/drawing/2014/main" id="{8AEED443-41A8-7817-5D20-580D3F1E70A1}"/>
              </a:ext>
            </a:extLst>
          </p:cNvPr>
          <p:cNvPicPr>
            <a:picLocks noChangeAspect="1"/>
          </p:cNvPicPr>
          <p:nvPr/>
        </p:nvPicPr>
        <p:blipFill>
          <a:blip r:embed="rId2" cstate="print"/>
          <a:stretch>
            <a:fillRect/>
          </a:stretch>
        </p:blipFill>
        <p:spPr>
          <a:xfrm>
            <a:off x="571947" y="69007"/>
            <a:ext cx="771525" cy="767705"/>
          </a:xfrm>
          <a:prstGeom prst="rect">
            <a:avLst/>
          </a:prstGeom>
        </p:spPr>
      </p:pic>
      <p:pic>
        <p:nvPicPr>
          <p:cNvPr id="9" name="Рисунок 8"/>
          <p:cNvPicPr>
            <a:picLocks noChangeAspect="1"/>
          </p:cNvPicPr>
          <p:nvPr/>
        </p:nvPicPr>
        <p:blipFill>
          <a:blip r:embed="rId3" cstate="print"/>
          <a:stretch>
            <a:fillRect/>
          </a:stretch>
        </p:blipFill>
        <p:spPr>
          <a:xfrm>
            <a:off x="11096660" y="142852"/>
            <a:ext cx="961086" cy="5799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1595406" y="0"/>
            <a:ext cx="8640960" cy="707886"/>
          </a:xfrm>
          <a:prstGeom prst="rect">
            <a:avLst/>
          </a:prstGeom>
        </p:spPr>
        <p:txBody>
          <a:bodyPr wrap="square">
            <a:spAutoFit/>
          </a:bodyPr>
          <a:lstStyle/>
          <a:p>
            <a:pPr lvl="0" algn="ctr"/>
            <a:r>
              <a:rPr lang="ru-RU" sz="2000" b="1" dirty="0">
                <a:solidFill>
                  <a:srgbClr val="FF0000"/>
                </a:solidFill>
                <a:latin typeface="Times New Roman" panose="02020603050405020304" pitchFamily="18" charset="0"/>
                <a:cs typeface="Times New Roman" panose="02020603050405020304" pitchFamily="18" charset="0"/>
              </a:rPr>
              <a:t>ЖАМУнун колледждери боюнча мамлекеттик аттестациянын жыйынтыгы</a:t>
            </a:r>
          </a:p>
        </p:txBody>
      </p:sp>
      <p:graphicFrame>
        <p:nvGraphicFramePr>
          <p:cNvPr id="16" name="Диаграмма 15"/>
          <p:cNvGraphicFramePr>
            <a:graphicFrameLocks/>
          </p:cNvGraphicFramePr>
          <p:nvPr>
            <p:extLst>
              <p:ext uri="{D42A27DB-BD31-4B8C-83A1-F6EECF244321}">
                <p14:modId xmlns:p14="http://schemas.microsoft.com/office/powerpoint/2010/main" val="3164370322"/>
              </p:ext>
            </p:extLst>
          </p:nvPr>
        </p:nvGraphicFramePr>
        <p:xfrm>
          <a:off x="107504" y="1419622"/>
          <a:ext cx="5628456" cy="49026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Диаграмма 16"/>
          <p:cNvGraphicFramePr>
            <a:graphicFrameLocks/>
          </p:cNvGraphicFramePr>
          <p:nvPr>
            <p:extLst>
              <p:ext uri="{D42A27DB-BD31-4B8C-83A1-F6EECF244321}">
                <p14:modId xmlns:p14="http://schemas.microsoft.com/office/powerpoint/2010/main" val="1575434175"/>
              </p:ext>
            </p:extLst>
          </p:nvPr>
        </p:nvGraphicFramePr>
        <p:xfrm>
          <a:off x="5879976" y="1406684"/>
          <a:ext cx="6048672" cy="4902636"/>
        </p:xfrm>
        <a:graphic>
          <a:graphicData uri="http://schemas.openxmlformats.org/drawingml/2006/chart">
            <c:chart xmlns:c="http://schemas.openxmlformats.org/drawingml/2006/chart" xmlns:r="http://schemas.openxmlformats.org/officeDocument/2006/relationships" r:id="rId3"/>
          </a:graphicData>
        </a:graphic>
      </p:graphicFrame>
      <p:sp>
        <p:nvSpPr>
          <p:cNvPr id="18" name="Прямоугольник 17"/>
          <p:cNvSpPr/>
          <p:nvPr/>
        </p:nvSpPr>
        <p:spPr>
          <a:xfrm>
            <a:off x="72007" y="945019"/>
            <a:ext cx="5663953" cy="584775"/>
          </a:xfrm>
          <a:prstGeom prst="rect">
            <a:avLst/>
          </a:prstGeom>
        </p:spPr>
        <p:txBody>
          <a:bodyPr wrap="square">
            <a:spAutoFit/>
          </a:bodyPr>
          <a:lstStyle/>
          <a:p>
            <a:pPr algn="ctr">
              <a:defRPr sz="1200" b="1" i="0" u="none" strike="noStrike" kern="1200" spc="0" baseline="0">
                <a:solidFill>
                  <a:srgbClr val="FF0000"/>
                </a:solidFill>
                <a:latin typeface="Times New Roman" panose="02020603050405020304" pitchFamily="18" charset="0"/>
                <a:ea typeface="+mn-ea"/>
                <a:cs typeface="Times New Roman" panose="02020603050405020304" pitchFamily="18" charset="0"/>
              </a:defRPr>
            </a:pPr>
            <a:r>
              <a:rPr lang="ru-RU" sz="1600" b="1" dirty="0">
                <a:solidFill>
                  <a:srgbClr val="FF0000"/>
                </a:solidFill>
                <a:latin typeface="Times New Roman" panose="02020603050405020304" pitchFamily="18" charset="0"/>
                <a:cs typeface="Times New Roman" panose="02020603050405020304" pitchFamily="18" charset="0"/>
              </a:rPr>
              <a:t>Жалал-Абад колледжи боюнча 5 </a:t>
            </a:r>
            <a:r>
              <a:rPr lang="ru-RU" sz="1600" b="1" dirty="0" err="1">
                <a:solidFill>
                  <a:srgbClr val="FF0000"/>
                </a:solidFill>
                <a:latin typeface="Times New Roman" panose="02020603050405020304" pitchFamily="18" charset="0"/>
                <a:cs typeface="Times New Roman" panose="02020603050405020304" pitchFamily="18" charset="0"/>
              </a:rPr>
              <a:t>жыл</a:t>
            </a: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err="1">
                <a:solidFill>
                  <a:srgbClr val="FF0000"/>
                </a:solidFill>
                <a:latin typeface="Times New Roman" panose="02020603050405020304" pitchFamily="18" charset="0"/>
                <a:cs typeface="Times New Roman" panose="02020603050405020304" pitchFamily="18" charset="0"/>
              </a:rPr>
              <a:t>аралыктагы</a:t>
            </a: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err="1">
                <a:solidFill>
                  <a:srgbClr val="FF0000"/>
                </a:solidFill>
                <a:latin typeface="Times New Roman" panose="02020603050405020304" pitchFamily="18" charset="0"/>
                <a:cs typeface="Times New Roman" panose="02020603050405020304" pitchFamily="18" charset="0"/>
              </a:rPr>
              <a:t>жети</a:t>
            </a:r>
            <a:r>
              <a:rPr lang="en-US" sz="1600" b="1" dirty="0" err="1">
                <a:solidFill>
                  <a:srgbClr val="FF0000"/>
                </a:solidFill>
                <a:latin typeface="Times New Roman" panose="02020603050405020304" pitchFamily="18" charset="0"/>
                <a:cs typeface="Times New Roman" panose="02020603050405020304" pitchFamily="18" charset="0"/>
              </a:rPr>
              <a:t>шүүнүн</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жыйынтыктары</a:t>
            </a:r>
            <a:endParaRPr lang="ru-RU" sz="1600" b="1" dirty="0">
              <a:solidFill>
                <a:srgbClr val="FF0000"/>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5879976" y="910366"/>
            <a:ext cx="6307904" cy="584775"/>
          </a:xfrm>
          <a:prstGeom prst="rect">
            <a:avLst/>
          </a:prstGeom>
        </p:spPr>
        <p:txBody>
          <a:bodyPr wrap="square">
            <a:spAutoFit/>
          </a:bodyPr>
          <a:lstStyle/>
          <a:p>
            <a:pPr algn="ctr">
              <a:defRPr sz="1100" b="1" i="0" u="none" strike="noStrike" kern="1200" spc="0" baseline="0">
                <a:solidFill>
                  <a:srgbClr val="FF0000"/>
                </a:solidFill>
                <a:latin typeface="Times New Roman" panose="02020603050405020304" pitchFamily="18" charset="0"/>
                <a:ea typeface="+mn-ea"/>
                <a:cs typeface="Times New Roman" panose="02020603050405020304" pitchFamily="18" charset="0"/>
              </a:defRPr>
            </a:pPr>
            <a:r>
              <a:rPr lang="en-US" sz="1600" b="1" dirty="0">
                <a:solidFill>
                  <a:srgbClr val="FF0000"/>
                </a:solidFill>
                <a:latin typeface="Times New Roman" panose="02020603050405020304" pitchFamily="18" charset="0"/>
                <a:cs typeface="Times New Roman" panose="02020603050405020304" pitchFamily="18" charset="0"/>
              </a:rPr>
              <a:t>Медициналык </a:t>
            </a:r>
            <a:r>
              <a:rPr lang="ru-RU" sz="1600" b="1" dirty="0">
                <a:solidFill>
                  <a:srgbClr val="FF0000"/>
                </a:solidFill>
                <a:latin typeface="Times New Roman" panose="02020603050405020304" pitchFamily="18" charset="0"/>
                <a:cs typeface="Times New Roman" panose="02020603050405020304" pitchFamily="18" charset="0"/>
              </a:rPr>
              <a:t>колледжи боюнча 5 </a:t>
            </a:r>
            <a:r>
              <a:rPr lang="ru-RU" sz="1600" b="1" dirty="0" err="1">
                <a:solidFill>
                  <a:srgbClr val="FF0000"/>
                </a:solidFill>
                <a:latin typeface="Times New Roman" panose="02020603050405020304" pitchFamily="18" charset="0"/>
                <a:cs typeface="Times New Roman" panose="02020603050405020304" pitchFamily="18" charset="0"/>
              </a:rPr>
              <a:t>жыл</a:t>
            </a: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err="1">
                <a:solidFill>
                  <a:srgbClr val="FF0000"/>
                </a:solidFill>
                <a:latin typeface="Times New Roman" panose="02020603050405020304" pitchFamily="18" charset="0"/>
                <a:cs typeface="Times New Roman" panose="02020603050405020304" pitchFamily="18" charset="0"/>
              </a:rPr>
              <a:t>аралыктагы</a:t>
            </a:r>
            <a:r>
              <a:rPr lang="ru-RU" sz="1600" b="1" dirty="0">
                <a:solidFill>
                  <a:srgbClr val="FF0000"/>
                </a:solidFill>
                <a:latin typeface="Times New Roman" panose="02020603050405020304" pitchFamily="18" charset="0"/>
                <a:cs typeface="Times New Roman" panose="02020603050405020304" pitchFamily="18" charset="0"/>
              </a:rPr>
              <a:t> </a:t>
            </a:r>
            <a:r>
              <a:rPr lang="ru-RU" sz="1600" b="1" dirty="0" err="1">
                <a:solidFill>
                  <a:srgbClr val="FF0000"/>
                </a:solidFill>
                <a:latin typeface="Times New Roman" panose="02020603050405020304" pitchFamily="18" charset="0"/>
                <a:cs typeface="Times New Roman" panose="02020603050405020304" pitchFamily="18" charset="0"/>
              </a:rPr>
              <a:t>жети</a:t>
            </a:r>
            <a:r>
              <a:rPr lang="en-US" sz="1600" b="1" dirty="0" err="1">
                <a:solidFill>
                  <a:srgbClr val="FF0000"/>
                </a:solidFill>
                <a:latin typeface="Times New Roman" panose="02020603050405020304" pitchFamily="18" charset="0"/>
                <a:cs typeface="Times New Roman" panose="02020603050405020304" pitchFamily="18" charset="0"/>
              </a:rPr>
              <a:t>шүүнүн</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жыйынтыктары</a:t>
            </a:r>
            <a:endParaRPr lang="ru-RU" sz="1600" b="1"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164BF1B7-8176-D65B-3232-8F7D9838C884}"/>
              </a:ext>
            </a:extLst>
          </p:cNvPr>
          <p:cNvPicPr>
            <a:picLocks noChangeAspect="1"/>
          </p:cNvPicPr>
          <p:nvPr/>
        </p:nvPicPr>
        <p:blipFill>
          <a:blip r:embed="rId4" cstate="print"/>
          <a:stretch>
            <a:fillRect/>
          </a:stretch>
        </p:blipFill>
        <p:spPr>
          <a:xfrm>
            <a:off x="571947" y="-27384"/>
            <a:ext cx="771525" cy="767705"/>
          </a:xfrm>
          <a:prstGeom prst="rect">
            <a:avLst/>
          </a:prstGeom>
        </p:spPr>
      </p:pic>
      <p:pic>
        <p:nvPicPr>
          <p:cNvPr id="10" name="Рисунок 9"/>
          <p:cNvPicPr>
            <a:picLocks noChangeAspect="1"/>
          </p:cNvPicPr>
          <p:nvPr/>
        </p:nvPicPr>
        <p:blipFill>
          <a:blip r:embed="rId5" cstate="print"/>
          <a:stretch>
            <a:fillRect/>
          </a:stretch>
        </p:blipFill>
        <p:spPr>
          <a:xfrm>
            <a:off x="11096660" y="71414"/>
            <a:ext cx="961086" cy="579965"/>
          </a:xfrm>
          <a:prstGeom prst="rect">
            <a:avLst/>
          </a:prstGeom>
        </p:spPr>
      </p:pic>
    </p:spTree>
    <p:extLst>
      <p:ext uri="{BB962C8B-B14F-4D97-AF65-F5344CB8AC3E}">
        <p14:creationId xmlns:p14="http://schemas.microsoft.com/office/powerpoint/2010/main" val="1581106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txBox="1">
            <a:spLocks/>
          </p:cNvSpPr>
          <p:nvPr/>
        </p:nvSpPr>
        <p:spPr>
          <a:xfrm>
            <a:off x="666712" y="142852"/>
            <a:ext cx="11208568" cy="939820"/>
          </a:xfrm>
          <a:prstGeom prst="rect">
            <a:avLst/>
          </a:prstGeom>
        </p:spPr>
        <p:txBody>
          <a:bodyPr>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lnSpc>
                <a:spcPct val="115000"/>
              </a:lnSpc>
              <a:spcAft>
                <a:spcPts val="1333"/>
              </a:spcAft>
              <a:buNone/>
            </a:pPr>
            <a:r>
              <a:rPr lang="ru-RU" sz="2400" b="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2022-2023-окуу жылы </a:t>
            </a:r>
            <a:r>
              <a:rPr lang="ky-KG" sz="2400" b="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үчүн</a:t>
            </a:r>
            <a:r>
              <a:rPr lang="ru-RU" sz="2400" b="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ЖАМУнун </a:t>
            </a:r>
            <a:r>
              <a:rPr lang="ru-RU" sz="2400" b="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бүтүрүүчүлөрүн </a:t>
            </a:r>
            <a:r>
              <a:rPr lang="ru-RU" sz="2400" b="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мамлекеттик  </a:t>
            </a:r>
            <a:r>
              <a:rPr lang="ru-RU" sz="2400" b="0"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аттестациялоо</a:t>
            </a:r>
            <a:r>
              <a:rPr lang="ru-RU" sz="2400" b="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 боюнча жыйынтыгы</a:t>
            </a:r>
            <a:r>
              <a:rPr lang="ru-RU" sz="3600" dirty="0">
                <a:solidFill>
                  <a:srgbClr val="FF0000"/>
                </a:solidFill>
                <a:latin typeface="Times New Roman" panose="02020603050405020304" pitchFamily="18" charset="0"/>
                <a:ea typeface="Calibri"/>
                <a:cs typeface="Times New Roman" panose="02020603050405020304" pitchFamily="18" charset="0"/>
              </a:rPr>
              <a:t/>
            </a:r>
            <a:br>
              <a:rPr lang="ru-RU" sz="3600" dirty="0">
                <a:solidFill>
                  <a:srgbClr val="FF0000"/>
                </a:solidFill>
                <a:latin typeface="Times New Roman" panose="02020603050405020304" pitchFamily="18" charset="0"/>
                <a:ea typeface="Calibri"/>
                <a:cs typeface="Times New Roman" panose="02020603050405020304" pitchFamily="18" charset="0"/>
              </a:rPr>
            </a:br>
            <a:endParaRPr lang="ru-RU" sz="60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Диаграмма 4">
            <a:extLst>
              <a:ext uri="{FF2B5EF4-FFF2-40B4-BE49-F238E27FC236}">
                <a16:creationId xmlns:a16="http://schemas.microsoft.com/office/drawing/2014/main" id="{00000000-0008-0000-0700-000005000000}"/>
              </a:ext>
            </a:extLst>
          </p:cNvPr>
          <p:cNvGraphicFramePr>
            <a:graphicFrameLocks/>
          </p:cNvGraphicFramePr>
          <p:nvPr>
            <p:extLst>
              <p:ext uri="{D42A27DB-BD31-4B8C-83A1-F6EECF244321}">
                <p14:modId xmlns:p14="http://schemas.microsoft.com/office/powerpoint/2010/main" val="214869831"/>
              </p:ext>
            </p:extLst>
          </p:nvPr>
        </p:nvGraphicFramePr>
        <p:xfrm>
          <a:off x="335360" y="1008447"/>
          <a:ext cx="5256584" cy="5400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a:extLst>
              <a:ext uri="{FF2B5EF4-FFF2-40B4-BE49-F238E27FC236}">
                <a16:creationId xmlns:a16="http://schemas.microsoft.com/office/drawing/2014/main" id="{5264D9DF-4885-4C09-A699-FAF6CA6F9F58}"/>
              </a:ext>
            </a:extLst>
          </p:cNvPr>
          <p:cNvGraphicFramePr>
            <a:graphicFrameLocks/>
          </p:cNvGraphicFramePr>
          <p:nvPr>
            <p:extLst>
              <p:ext uri="{D42A27DB-BD31-4B8C-83A1-F6EECF244321}">
                <p14:modId xmlns:p14="http://schemas.microsoft.com/office/powerpoint/2010/main" val="2627796057"/>
              </p:ext>
            </p:extLst>
          </p:nvPr>
        </p:nvGraphicFramePr>
        <p:xfrm>
          <a:off x="6312024" y="1257105"/>
          <a:ext cx="5112567" cy="4903285"/>
        </p:xfrm>
        <a:graphic>
          <a:graphicData uri="http://schemas.openxmlformats.org/drawingml/2006/chart">
            <c:chart xmlns:c="http://schemas.openxmlformats.org/drawingml/2006/chart" xmlns:r="http://schemas.openxmlformats.org/officeDocument/2006/relationships" r:id="rId3"/>
          </a:graphicData>
        </a:graphic>
      </p:graphicFrame>
      <p:pic>
        <p:nvPicPr>
          <p:cNvPr id="2" name="Рисунок 1">
            <a:extLst>
              <a:ext uri="{FF2B5EF4-FFF2-40B4-BE49-F238E27FC236}">
                <a16:creationId xmlns:a16="http://schemas.microsoft.com/office/drawing/2014/main" id="{C6295C94-9FC1-B35B-1259-AD16525040BA}"/>
              </a:ext>
            </a:extLst>
          </p:cNvPr>
          <p:cNvPicPr>
            <a:picLocks noChangeAspect="1"/>
          </p:cNvPicPr>
          <p:nvPr/>
        </p:nvPicPr>
        <p:blipFill>
          <a:blip r:embed="rId4" cstate="print"/>
          <a:stretch>
            <a:fillRect/>
          </a:stretch>
        </p:blipFill>
        <p:spPr>
          <a:xfrm>
            <a:off x="571947" y="69007"/>
            <a:ext cx="771525" cy="767705"/>
          </a:xfrm>
          <a:prstGeom prst="rect">
            <a:avLst/>
          </a:prstGeom>
        </p:spPr>
      </p:pic>
      <p:pic>
        <p:nvPicPr>
          <p:cNvPr id="7" name="Рисунок 6"/>
          <p:cNvPicPr>
            <a:picLocks noChangeAspect="1"/>
          </p:cNvPicPr>
          <p:nvPr/>
        </p:nvPicPr>
        <p:blipFill>
          <a:blip r:embed="rId5" cstate="print"/>
          <a:stretch>
            <a:fillRect/>
          </a:stretch>
        </p:blipFill>
        <p:spPr>
          <a:xfrm>
            <a:off x="11096660" y="205829"/>
            <a:ext cx="961086" cy="579965"/>
          </a:xfrm>
          <a:prstGeom prst="rect">
            <a:avLst/>
          </a:prstGeom>
        </p:spPr>
      </p:pic>
    </p:spTree>
    <p:extLst>
      <p:ext uri="{BB962C8B-B14F-4D97-AF65-F5344CB8AC3E}">
        <p14:creationId xmlns:p14="http://schemas.microsoft.com/office/powerpoint/2010/main" val="359291166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5126" name="Rectangle 9"/>
          <p:cNvSpPr>
            <a:spLocks noChangeArrowheads="1"/>
          </p:cNvSpPr>
          <p:nvPr/>
        </p:nvSpPr>
        <p:spPr bwMode="auto">
          <a:xfrm>
            <a:off x="1065213" y="1096963"/>
            <a:ext cx="907415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defRPr/>
            </a:pPr>
            <a:r>
              <a:rPr kumimoji="0" lang="ky-KG"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Эл аралык НААРдын Аккредитациялык агенттиги тарабынан аккредитациядан кийинки программалык жана институционалдык мониторингден агенттиктин минималдык талаптарына ылайык отчет даярдалып, </a:t>
            </a:r>
          </a:p>
          <a:p>
            <a:pPr marL="0" marR="0" lvl="0" indent="449263" algn="l" defTabSz="914400" rtl="0" eaLnBrk="0" fontAlgn="base" latinLnBrk="0" hangingPunct="0">
              <a:lnSpc>
                <a:spcPct val="100000"/>
              </a:lnSpc>
              <a:spcBef>
                <a:spcPct val="0"/>
              </a:spcBef>
              <a:spcAft>
                <a:spcPct val="0"/>
              </a:spcAft>
              <a:buClrTx/>
              <a:buSzTx/>
              <a:buFontTx/>
              <a:buNone/>
              <a:tabLst/>
              <a:defRPr/>
            </a:pPr>
            <a:r>
              <a:rPr kumimoji="0" lang="ky-KG"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550200 Физика-математикалык билим берүү</a:t>
            </a:r>
            <a:endParaRPr kumimoji="0" lang="ru-RU"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defRPr/>
            </a:pPr>
            <a:r>
              <a:rPr kumimoji="0" lang="ky-KG"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550300 Филологиялык билим берүү</a:t>
            </a:r>
            <a:endParaRPr kumimoji="0" lang="ru-RU"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defRPr/>
            </a:pPr>
            <a:r>
              <a:rPr kumimoji="0" lang="ky-KG"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550100 Табигый-илимий билим берүү</a:t>
            </a:r>
            <a:endParaRPr kumimoji="0" lang="ru-RU"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defRPr/>
            </a:pPr>
            <a:r>
              <a:rPr kumimoji="0" lang="ky-KG"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580100 Экономика</a:t>
            </a:r>
            <a:endParaRPr kumimoji="0" lang="ru-RU"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defRPr/>
            </a:pPr>
            <a:r>
              <a:rPr kumimoji="0" lang="ky-KG"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560005 Фармация</a:t>
            </a:r>
            <a:endParaRPr kumimoji="0" lang="ru-RU"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defRPr/>
            </a:pPr>
            <a:r>
              <a:rPr kumimoji="0" lang="ky-KG"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550700 Педагогика</a:t>
            </a:r>
            <a:endParaRPr kumimoji="0" lang="ru-RU"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defRPr/>
            </a:pPr>
            <a:r>
              <a:rPr kumimoji="0" lang="ky-KG"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билим берүү программалары программалык </a:t>
            </a:r>
          </a:p>
          <a:p>
            <a:pPr marL="0" marR="0" lvl="0" indent="449263" algn="just" defTabSz="914400" rtl="0" eaLnBrk="0" fontAlgn="base" latinLnBrk="0" hangingPunct="0">
              <a:lnSpc>
                <a:spcPct val="100000"/>
              </a:lnSpc>
              <a:spcBef>
                <a:spcPct val="0"/>
              </a:spcBef>
              <a:spcAft>
                <a:spcPct val="0"/>
              </a:spcAft>
              <a:buClrTx/>
              <a:buSzTx/>
              <a:buFontTx/>
              <a:buNone/>
              <a:tabLst/>
              <a:defRPr/>
            </a:pPr>
            <a:r>
              <a:rPr kumimoji="0" lang="ky-KG"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жана окуу жайыбыз институционалдык мониторингден ийгиликтүү өттү.</a:t>
            </a:r>
          </a:p>
        </p:txBody>
      </p:sp>
      <p:pic>
        <p:nvPicPr>
          <p:cNvPr id="5127" name="Picture 11" descr="2 этап специализированной аккредитации образовательных программ (НААР) —  Turan Univers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9363" y="1370013"/>
            <a:ext cx="164465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AD9728F2-CEDE-F7FB-F64F-BF328111B9CF}"/>
              </a:ext>
            </a:extLst>
          </p:cNvPr>
          <p:cNvPicPr>
            <a:picLocks noChangeAspect="1"/>
          </p:cNvPicPr>
          <p:nvPr/>
        </p:nvPicPr>
        <p:blipFill>
          <a:blip r:embed="rId3" cstate="print"/>
          <a:stretch>
            <a:fillRect/>
          </a:stretch>
        </p:blipFill>
        <p:spPr>
          <a:xfrm>
            <a:off x="571947" y="-27384"/>
            <a:ext cx="771525" cy="767705"/>
          </a:xfrm>
          <a:prstGeom prst="rect">
            <a:avLst/>
          </a:prstGeom>
        </p:spPr>
      </p:pic>
      <p:pic>
        <p:nvPicPr>
          <p:cNvPr id="7" name="Рисунок 6"/>
          <p:cNvPicPr>
            <a:picLocks noChangeAspect="1"/>
          </p:cNvPicPr>
          <p:nvPr/>
        </p:nvPicPr>
        <p:blipFill>
          <a:blip r:embed="rId4" cstate="print"/>
          <a:stretch>
            <a:fillRect/>
          </a:stretch>
        </p:blipFill>
        <p:spPr>
          <a:xfrm>
            <a:off x="10739470" y="71414"/>
            <a:ext cx="961086" cy="579965"/>
          </a:xfrm>
          <a:prstGeom prst="rect">
            <a:avLst/>
          </a:prstGeom>
        </p:spPr>
      </p:pic>
    </p:spTree>
    <p:extLst>
      <p:ext uri="{BB962C8B-B14F-4D97-AF65-F5344CB8AC3E}">
        <p14:creationId xmlns:p14="http://schemas.microsoft.com/office/powerpoint/2010/main" val="1933390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6150" name="Прямоугольник 12"/>
          <p:cNvSpPr>
            <a:spLocks noChangeArrowheads="1"/>
          </p:cNvSpPr>
          <p:nvPr/>
        </p:nvSpPr>
        <p:spPr bwMode="auto">
          <a:xfrm>
            <a:off x="1895475" y="0"/>
            <a:ext cx="8994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ky-KG" altLang="ru-RU"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Билим берүү программаларын көз каранды эмес аккредитациялоого даярдоо жана аткарылган иштер боюнча</a:t>
            </a:r>
            <a:endParaRPr kumimoji="0" lang="ru-RU" altLang="ru-RU"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151" name="Прямоугольник 7"/>
          <p:cNvSpPr>
            <a:spLocks noChangeArrowheads="1"/>
          </p:cNvSpPr>
          <p:nvPr/>
        </p:nvSpPr>
        <p:spPr bwMode="auto">
          <a:xfrm>
            <a:off x="788988" y="1117600"/>
            <a:ext cx="966473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ky-KG" altLang="ru-R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ky-KG" altLang="ru-RU"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БИЛИМ СТАНДАРТ </a:t>
            </a:r>
            <a:r>
              <a:rPr kumimoji="0" lang="ky-KG"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аккредитациялык агенттиги тарабынан төмөндөгү билим берүү программалары 2023-жылдын 15-16-март күндөрү тышкы баалоодон 5 жылдык мөөнөткө өттү:</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ky-KG" altLang="ru-RU" sz="1800" b="1" i="0" u="none" strike="noStrike" kern="1200" cap="none" spc="0" normalizeH="0" baseline="0" noProof="0" dirty="0">
                <a:ln>
                  <a:noFill/>
                </a:ln>
                <a:solidFill>
                  <a:srgbClr val="008000"/>
                </a:solidFill>
                <a:effectLst/>
                <a:uLnTx/>
                <a:uFillTx/>
                <a:latin typeface="Times New Roman" panose="02020603050405020304" pitchFamily="18" charset="0"/>
                <a:ea typeface="Calibri" panose="020F0502020204030204" pitchFamily="34" charset="0"/>
                <a:cs typeface="Calibri" panose="020F0502020204030204" pitchFamily="34" charset="0"/>
              </a:rPr>
              <a:t>Орто кесиптик билим берүү программалары боюнча:</a:t>
            </a:r>
            <a:endParaRPr kumimoji="0" lang="ky-KG" altLang="ru-RU" sz="24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Calibri Light" panose="020F0302020204030204" pitchFamily="34" charset="0"/>
              <a:buAutoNum type="arabicPeriod"/>
              <a:tabLst/>
              <a:defRPr/>
            </a:pPr>
            <a:r>
              <a:rPr kumimoji="0" lang="ky-KG"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050709 Башталгыч класстарды окутуу, </a:t>
            </a:r>
            <a:endParaRPr kumimoji="0" lang="ru-RU"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Calibri Light" panose="020F0302020204030204" pitchFamily="34" charset="0"/>
              <a:buAutoNum type="arabicPeriod"/>
              <a:tabLst/>
              <a:defRPr/>
            </a:pPr>
            <a:r>
              <a:rPr kumimoji="0" lang="ky-KG"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220206 Маалыматты иштеп чыгуунун автоматташтырылган системалары жана башкаруу (тармактар боюнча), </a:t>
            </a:r>
            <a:endParaRPr kumimoji="0" lang="ru-RU"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Calibri Light" panose="020F0302020204030204" pitchFamily="34" charset="0"/>
              <a:buAutoNum type="arabicPeriod"/>
              <a:tabLst/>
              <a:defRPr/>
            </a:pPr>
            <a:r>
              <a:rPr kumimoji="0" lang="ky-KG"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190604 Автомобиль унааларды техникалык тейлөө жана оӊдоо, </a:t>
            </a:r>
            <a:endParaRPr kumimoji="0" lang="ru-RU"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Calibri Light" panose="020F0302020204030204" pitchFamily="34" charset="0"/>
              <a:buAutoNum type="arabicPeriod"/>
              <a:tabLst/>
              <a:defRPr/>
            </a:pPr>
            <a:r>
              <a:rPr kumimoji="0" lang="ky-KG"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140212 Электр менен жабдуу (тармактар боюнча), </a:t>
            </a:r>
            <a:endParaRPr kumimoji="0" lang="ru-RU"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Calibri Light" panose="020F0302020204030204" pitchFamily="34" charset="0"/>
              <a:buAutoNum type="arabicPeriod"/>
              <a:tabLst/>
              <a:defRPr/>
            </a:pPr>
            <a:r>
              <a:rPr kumimoji="0" lang="ky-KG"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050721 Дене тарбия, </a:t>
            </a:r>
            <a:endParaRPr kumimoji="0" lang="ru-RU"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Calibri Light" panose="020F0302020204030204" pitchFamily="34" charset="0"/>
              <a:buAutoNum type="arabicPeriod"/>
              <a:tabLst/>
              <a:defRPr/>
            </a:pPr>
            <a:r>
              <a:rPr kumimoji="0" lang="ky-KG"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080106 Каржы (тармактар боюнча), </a:t>
            </a:r>
            <a:endParaRPr kumimoji="0" lang="ru-RU"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Calibri Light" panose="020F0302020204030204" pitchFamily="34" charset="0"/>
              <a:buAutoNum type="arabicPeriod"/>
              <a:tabLst/>
              <a:defRPr/>
            </a:pPr>
            <a:r>
              <a:rPr kumimoji="0" lang="ky-KG"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080110 Экономика жана бухгалтердик эсеп (тармактар боюнча), </a:t>
            </a:r>
            <a:endParaRPr kumimoji="0" lang="ru-RU"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Calibri Light" panose="020F0302020204030204" pitchFamily="34" charset="0"/>
              <a:buAutoNum type="arabicPeriod"/>
              <a:tabLst/>
              <a:defRPr/>
            </a:pPr>
            <a:r>
              <a:rPr kumimoji="0" lang="ky-KG"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260903 Тигүү буюмдарын конструкциялоо, моделдештирүү жана технологиясы, </a:t>
            </a:r>
            <a:endParaRPr kumimoji="0" lang="ru-RU"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Calibri Light" panose="020F0302020204030204" pitchFamily="34" charset="0"/>
              <a:buAutoNum type="arabicPeriod"/>
              <a:tabLst/>
              <a:defRPr/>
            </a:pPr>
            <a:r>
              <a:rPr kumimoji="0" lang="ky-KG"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280105 Ɵзгѳчѳ кырдаалдарда коргоо, </a:t>
            </a:r>
            <a:endParaRPr kumimoji="0" lang="ru-RU"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Calibri Light" panose="020F0302020204030204" pitchFamily="34" charset="0"/>
              <a:buAutoNum type="arabicPeriod"/>
              <a:tabLst/>
              <a:defRPr/>
            </a:pPr>
            <a:r>
              <a:rPr kumimoji="0" lang="ky-KG" alt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111201 Ветеринария</a:t>
            </a:r>
            <a:endParaRPr kumimoji="0" lang="ru-RU" alt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ky-KG" alt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just">
              <a:lnSpc>
                <a:spcPct val="100000"/>
              </a:lnSpc>
              <a:spcBef>
                <a:spcPct val="0"/>
              </a:spcBef>
              <a:buNone/>
              <a:defRPr/>
            </a:pPr>
            <a:r>
              <a:rPr kumimoji="0" lang="ky-KG" altLang="ru-RU" sz="1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Бакалавриат боюнча   </a:t>
            </a:r>
            <a:r>
              <a:rPr lang="ky-KG" altLang="ru-RU" sz="1800" b="1" dirty="0" smtClean="0">
                <a:solidFill>
                  <a:srgbClr val="008000"/>
                </a:solidFill>
                <a:latin typeface="Times New Roman" panose="02020603050405020304" pitchFamily="18" charset="0"/>
                <a:cs typeface="Times New Roman" panose="02020603050405020304" pitchFamily="18" charset="0"/>
              </a:rPr>
              <a:t>3 жылдык мөөнөткө:</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ky-KG" altLang="ru-RU"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AutoNum type="arabicParenR"/>
              <a:tabLst/>
              <a:defRPr/>
            </a:pPr>
            <a:r>
              <a:rPr kumimoji="0" lang="ky-KG" alt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630400 Нефти, газ иштери адистиги</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y-KG"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y-KG"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ru-RU"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1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5090" y="2285992"/>
            <a:ext cx="1427398" cy="139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7EE42F13-B64A-6897-A93D-641B62F6AEA0}"/>
              </a:ext>
            </a:extLst>
          </p:cNvPr>
          <p:cNvPicPr>
            <a:picLocks noChangeAspect="1"/>
          </p:cNvPicPr>
          <p:nvPr/>
        </p:nvPicPr>
        <p:blipFill>
          <a:blip r:embed="rId3" cstate="print"/>
          <a:stretch>
            <a:fillRect/>
          </a:stretch>
        </p:blipFill>
        <p:spPr>
          <a:xfrm>
            <a:off x="571947" y="-27384"/>
            <a:ext cx="771525" cy="767705"/>
          </a:xfrm>
          <a:prstGeom prst="rect">
            <a:avLst/>
          </a:prstGeom>
        </p:spPr>
      </p:pic>
      <p:pic>
        <p:nvPicPr>
          <p:cNvPr id="8" name="Рисунок 7"/>
          <p:cNvPicPr>
            <a:picLocks noChangeAspect="1"/>
          </p:cNvPicPr>
          <p:nvPr/>
        </p:nvPicPr>
        <p:blipFill>
          <a:blip r:embed="rId4" cstate="print"/>
          <a:stretch>
            <a:fillRect/>
          </a:stretch>
        </p:blipFill>
        <p:spPr>
          <a:xfrm>
            <a:off x="11096660" y="71414"/>
            <a:ext cx="961086" cy="579965"/>
          </a:xfrm>
          <a:prstGeom prst="rect">
            <a:avLst/>
          </a:prstGeom>
        </p:spPr>
      </p:pic>
    </p:spTree>
    <p:extLst>
      <p:ext uri="{BB962C8B-B14F-4D97-AF65-F5344CB8AC3E}">
        <p14:creationId xmlns:p14="http://schemas.microsoft.com/office/powerpoint/2010/main" val="1815544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20" name="Прямая соединительная линия 19"/>
          <p:cNvCxnSpPr/>
          <p:nvPr/>
        </p:nvCxnSpPr>
        <p:spPr>
          <a:xfrm>
            <a:off x="0" y="596900"/>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0" y="29368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Овал 2"/>
          <p:cNvSpPr/>
          <p:nvPr/>
        </p:nvSpPr>
        <p:spPr>
          <a:xfrm>
            <a:off x="673100" y="144463"/>
            <a:ext cx="600075" cy="587375"/>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75" name="TextBox 7"/>
          <p:cNvSpPr txBox="1">
            <a:spLocks noChangeArrowheads="1"/>
          </p:cNvSpPr>
          <p:nvPr/>
        </p:nvSpPr>
        <p:spPr bwMode="auto">
          <a:xfrm>
            <a:off x="5865813" y="6513513"/>
            <a:ext cx="1309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6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2021</a:t>
            </a:r>
            <a:endParaRPr kumimoji="0" lang="en-US" altLang="ru-RU" sz="16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5129" name="Содержимое 10"/>
          <p:cNvSpPr>
            <a:spLocks noGrp="1"/>
          </p:cNvSpPr>
          <p:nvPr>
            <p:ph idx="1"/>
          </p:nvPr>
        </p:nvSpPr>
        <p:spPr>
          <a:xfrm>
            <a:off x="117475" y="900113"/>
            <a:ext cx="12074525" cy="5957887"/>
          </a:xfrm>
        </p:spPr>
        <p:txBody>
          <a:bodyPr/>
          <a:lstStyle/>
          <a:p>
            <a:pPr algn="just" eaLnBrk="1" hangingPunct="1">
              <a:buFont typeface="Arial" panose="020B0604020202020204" pitchFamily="34" charset="0"/>
              <a:buNone/>
              <a:defRPr/>
            </a:pPr>
            <a:r>
              <a:rPr lang="ky-KG" sz="2000" dirty="0">
                <a:solidFill>
                  <a:srgbClr val="0000FF"/>
                </a:solidFill>
                <a:latin typeface="Times New Roman" panose="02020603050405020304" pitchFamily="18" charset="0"/>
                <a:cs typeface="Times New Roman" panose="02020603050405020304" pitchFamily="18" charset="0"/>
              </a:rPr>
              <a:t>2023-жылы (март айы) Экономикалык-юридикалык колледжинин орто кесиптик билим берүү программалары боюнча билим берүү ишин жүргүзүүгө </a:t>
            </a:r>
            <a:r>
              <a:rPr lang="ky-KG" sz="2000" b="1" dirty="0">
                <a:solidFill>
                  <a:srgbClr val="0000FF"/>
                </a:solidFill>
                <a:latin typeface="Times New Roman" panose="02020603050405020304" pitchFamily="18" charset="0"/>
                <a:cs typeface="Times New Roman" panose="02020603050405020304" pitchFamily="18" charset="0"/>
              </a:rPr>
              <a:t>080110 Экономика жана бухгалтердик эсеп (тармактар боюнча),  080108 Банк иши, 080107 Салык жана салык салуу, 080106 Каржы (тармактар боюнча), 030503 Укук таануу, 040101 Социалдык иш</a:t>
            </a:r>
            <a:r>
              <a:rPr lang="ky-KG" sz="2000" dirty="0">
                <a:solidFill>
                  <a:srgbClr val="0000FF"/>
                </a:solidFill>
                <a:latin typeface="Times New Roman" panose="02020603050405020304" pitchFamily="18" charset="0"/>
                <a:cs typeface="Times New Roman" panose="02020603050405020304" pitchFamily="18" charset="0"/>
              </a:rPr>
              <a:t> адистиктерине лицензия алынды.</a:t>
            </a:r>
          </a:p>
          <a:p>
            <a:pPr algn="just" eaLnBrk="1" hangingPunct="1">
              <a:buNone/>
              <a:defRPr/>
            </a:pPr>
            <a:r>
              <a:rPr lang="ky-KG" sz="2000" dirty="0">
                <a:solidFill>
                  <a:srgbClr val="0000FF"/>
                </a:solidFill>
                <a:latin typeface="Times New Roman" panose="02020603050405020304" pitchFamily="18" charset="0"/>
                <a:cs typeface="Times New Roman" panose="02020603050405020304" pitchFamily="18" charset="0"/>
              </a:rPr>
              <a:t>2023-жылы (апрель) </a:t>
            </a:r>
            <a:r>
              <a:rPr lang="ky-KG" sz="2000" b="1" dirty="0">
                <a:solidFill>
                  <a:srgbClr val="0000FF"/>
                </a:solidFill>
                <a:latin typeface="Times New Roman" panose="02020603050405020304" pitchFamily="18" charset="0"/>
                <a:cs typeface="Times New Roman" panose="02020603050405020304" pitchFamily="18" charset="0"/>
              </a:rPr>
              <a:t>философия доктору (PhD</a:t>
            </a:r>
            <a:r>
              <a:rPr lang="ky-KG" sz="2000" dirty="0">
                <a:solidFill>
                  <a:srgbClr val="0000FF"/>
                </a:solidFill>
                <a:latin typeface="Times New Roman" panose="02020603050405020304" pitchFamily="18" charset="0"/>
                <a:cs typeface="Times New Roman" panose="02020603050405020304" pitchFamily="18" charset="0"/>
              </a:rPr>
              <a:t>) квалификациясынын </a:t>
            </a:r>
            <a:r>
              <a:rPr lang="ky-KG" sz="2000" b="1" dirty="0">
                <a:solidFill>
                  <a:srgbClr val="0000FF"/>
                </a:solidFill>
                <a:latin typeface="Times New Roman" panose="02020603050405020304" pitchFamily="18" charset="0"/>
                <a:cs typeface="Times New Roman" panose="02020603050405020304" pitchFamily="18" charset="0"/>
              </a:rPr>
              <a:t>550300 Филологиялык билим берүү,</a:t>
            </a:r>
            <a:r>
              <a:rPr lang="ky-KG" sz="2000" dirty="0">
                <a:solidFill>
                  <a:srgbClr val="0000FF"/>
                </a:solidFill>
                <a:latin typeface="Times New Roman" panose="02020603050405020304" pitchFamily="18" charset="0"/>
                <a:cs typeface="Times New Roman" panose="02020603050405020304" pitchFamily="18" charset="0"/>
              </a:rPr>
              <a:t> </a:t>
            </a:r>
            <a:r>
              <a:rPr lang="ky-KG" sz="2000" b="1" dirty="0">
                <a:solidFill>
                  <a:srgbClr val="0000FF"/>
                </a:solidFill>
                <a:latin typeface="Times New Roman" panose="02020603050405020304" pitchFamily="18" charset="0"/>
                <a:cs typeface="Times New Roman" panose="02020603050405020304" pitchFamily="18" charset="0"/>
              </a:rPr>
              <a:t>710100 Информатика жана эсептөө техникасы </a:t>
            </a:r>
            <a:r>
              <a:rPr lang="ky-KG" sz="2000" dirty="0">
                <a:solidFill>
                  <a:srgbClr val="0000FF"/>
                </a:solidFill>
                <a:latin typeface="Times New Roman" panose="02020603050405020304" pitchFamily="18" charset="0"/>
                <a:cs typeface="Times New Roman" panose="02020603050405020304" pitchFamily="18" charset="0"/>
              </a:rPr>
              <a:t>багыттары боюнча билим берүү ишин жүргүзүүгө мөөнөтсүз лицензия алынды.</a:t>
            </a:r>
          </a:p>
          <a:p>
            <a:pPr algn="just" eaLnBrk="1" hangingPunct="1">
              <a:buNone/>
              <a:defRPr/>
            </a:pPr>
            <a:r>
              <a:rPr lang="ky-KG" sz="2000" dirty="0">
                <a:solidFill>
                  <a:srgbClr val="0000FF"/>
                </a:solidFill>
                <a:latin typeface="Times New Roman" panose="02020603050405020304" pitchFamily="18" charset="0"/>
                <a:cs typeface="Times New Roman" panose="02020603050405020304" pitchFamily="18" charset="0"/>
              </a:rPr>
              <a:t>2023-жылы (май) Жалал-Абад мамлекеттик университетинде </a:t>
            </a:r>
            <a:r>
              <a:rPr lang="ky-KG" sz="2000" b="1" dirty="0">
                <a:solidFill>
                  <a:srgbClr val="0000FF"/>
                </a:solidFill>
                <a:latin typeface="Times New Roman" panose="02020603050405020304" pitchFamily="18" charset="0"/>
                <a:cs typeface="Times New Roman" panose="02020603050405020304" pitchFamily="18" charset="0"/>
              </a:rPr>
              <a:t>жогорку кесиптик билим берүү тармагында окутуу үчүн кадрларды кайра даярдоо курстары </a:t>
            </a:r>
            <a:r>
              <a:rPr lang="ky-KG" sz="2000" dirty="0">
                <a:solidFill>
                  <a:srgbClr val="0000FF"/>
                </a:solidFill>
                <a:latin typeface="Times New Roman" panose="02020603050405020304" pitchFamily="18" charset="0"/>
                <a:cs typeface="Times New Roman" panose="02020603050405020304" pitchFamily="18" charset="0"/>
              </a:rPr>
              <a:t>боюнча билим берүү ишин жүргүзүүгө мөөнөтсүз лицензия алынды</a:t>
            </a:r>
          </a:p>
          <a:p>
            <a:pPr algn="just" eaLnBrk="1" hangingPunct="1">
              <a:buNone/>
              <a:defRPr/>
            </a:pPr>
            <a:r>
              <a:rPr lang="ky-KG" sz="2000" b="1" dirty="0">
                <a:solidFill>
                  <a:srgbClr val="0000FF"/>
                </a:solidFill>
                <a:latin typeface="Times New Roman" panose="02020603050405020304" pitchFamily="18" charset="0"/>
                <a:cs typeface="Times New Roman" panose="02020603050405020304" pitchFamily="18" charset="0"/>
              </a:rPr>
              <a:t>2023-жылы (август) 630003 Тоо иштери, 760100 Жаратылышты жайгаштыруу жана суу колдонуу (айыл чарбасын суу менен камсыздоо, суу жеткирүү жана суу чыгаруу инженердик системалары)</a:t>
            </a:r>
            <a:r>
              <a:rPr lang="ky-KG" sz="2000" dirty="0">
                <a:solidFill>
                  <a:srgbClr val="0000FF"/>
                </a:solidFill>
                <a:latin typeface="Times New Roman" panose="02020603050405020304" pitchFamily="18" charset="0"/>
                <a:cs typeface="Times New Roman" panose="02020603050405020304" pitchFamily="18" charset="0"/>
              </a:rPr>
              <a:t> билим берүү программаларын ишке ашыруу мөөнөтсүз лицензия алынды.</a:t>
            </a:r>
          </a:p>
          <a:p>
            <a:pPr algn="just" eaLnBrk="1" hangingPunct="1">
              <a:buNone/>
              <a:defRPr/>
            </a:pPr>
            <a:r>
              <a:rPr lang="ky-KG" sz="2000" dirty="0">
                <a:solidFill>
                  <a:srgbClr val="0000FF"/>
                </a:solidFill>
                <a:latin typeface="Times New Roman" panose="02020603050405020304" pitchFamily="18" charset="0"/>
                <a:cs typeface="Times New Roman" panose="02020603050405020304" pitchFamily="18" charset="0"/>
              </a:rPr>
              <a:t>2023-жылы (июнь) Жалал-Абад колледжини колледжинин орто кесиптик орто кесиптик билим берүү программалары боюнча билим берүү ишин жүргүзүүгө </a:t>
            </a:r>
            <a:r>
              <a:rPr lang="ky-KG" sz="2000" b="1" dirty="0">
                <a:solidFill>
                  <a:srgbClr val="0000FF"/>
                </a:solidFill>
                <a:latin typeface="Times New Roman" panose="02020603050405020304" pitchFamily="18" charset="0"/>
                <a:cs typeface="Times New Roman" panose="02020603050405020304" pitchFamily="18" charset="0"/>
              </a:rPr>
              <a:t>190503 Транспорттук электр жабдууларын жана автоматикасын эксплуатациялоо (транспорттун түрлөрү боюнча, суу транспортунан башкасы)</a:t>
            </a:r>
            <a:r>
              <a:rPr lang="ky-KG" sz="2000" dirty="0">
                <a:solidFill>
                  <a:srgbClr val="0000FF"/>
                </a:solidFill>
                <a:latin typeface="Times New Roman" panose="02020603050405020304" pitchFamily="18" charset="0"/>
                <a:cs typeface="Times New Roman" panose="02020603050405020304" pitchFamily="18" charset="0"/>
              </a:rPr>
              <a:t> билим берүү программаларын ишке ашырууга мөөнөтсүз лицензия алынды. </a:t>
            </a:r>
            <a:endParaRPr lang="ru-RU" sz="2000" dirty="0">
              <a:solidFill>
                <a:srgbClr val="0000FF"/>
              </a:solidFill>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None/>
              <a:defRPr/>
            </a:pPr>
            <a:endParaRPr lang="ru-RU" sz="1800" dirty="0">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None/>
              <a:defRPr/>
            </a:pPr>
            <a:endParaRPr lang="ky-KG" sz="18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defRPr/>
            </a:pPr>
            <a:endParaRPr lang="ru-RU" sz="18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ky-KG" altLang="ru-RU" sz="2000" b="1" dirty="0">
              <a:latin typeface="Times New Roman" panose="02020603050405020304" pitchFamily="18" charset="0"/>
              <a:cs typeface="Times New Roman" panose="02020603050405020304" pitchFamily="18" charset="0"/>
            </a:endParaRPr>
          </a:p>
          <a:p>
            <a:pPr marL="457200" indent="-457200" eaLnBrk="1" hangingPunct="1">
              <a:buFont typeface="Arial" panose="020B0604020202020204" pitchFamily="34" charset="0"/>
              <a:buAutoNum type="arabicParenR"/>
              <a:defRPr/>
            </a:pPr>
            <a:endParaRPr lang="ky-KG" altLang="ru-RU" sz="2000" b="1"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ky-KG" altLang="ru-RU" sz="2000" b="1"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defRPr/>
            </a:pPr>
            <a:endParaRPr lang="ru-RU" altLang="ru-RU" sz="3600" dirty="0">
              <a:latin typeface="Times New Roman" panose="02020603050405020304" pitchFamily="18" charset="0"/>
              <a:cs typeface="Times New Roman" panose="02020603050405020304" pitchFamily="18" charset="0"/>
            </a:endParaRPr>
          </a:p>
        </p:txBody>
      </p:sp>
      <p:sp>
        <p:nvSpPr>
          <p:cNvPr id="7177" name="Прямоугольник 12"/>
          <p:cNvSpPr>
            <a:spLocks noChangeArrowheads="1"/>
          </p:cNvSpPr>
          <p:nvPr/>
        </p:nvSpPr>
        <p:spPr bwMode="auto">
          <a:xfrm>
            <a:off x="1895475" y="0"/>
            <a:ext cx="8994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y-KG" altLang="ru-RU"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Билим берүү программаларына лицензия алуу боюнча документтерди даярдоо жана аткарылган иштер</a:t>
            </a:r>
            <a:endParaRPr kumimoji="0" lang="ru-RU" alt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 name="Рисунок 1">
            <a:extLst>
              <a:ext uri="{FF2B5EF4-FFF2-40B4-BE49-F238E27FC236}">
                <a16:creationId xmlns:a16="http://schemas.microsoft.com/office/drawing/2014/main" id="{EFA10113-16BE-4C8F-1E36-0447DB3DC278}"/>
              </a:ext>
            </a:extLst>
          </p:cNvPr>
          <p:cNvPicPr>
            <a:picLocks noChangeAspect="1"/>
          </p:cNvPicPr>
          <p:nvPr/>
        </p:nvPicPr>
        <p:blipFill>
          <a:blip r:embed="rId2" cstate="print"/>
          <a:stretch>
            <a:fillRect/>
          </a:stretch>
        </p:blipFill>
        <p:spPr>
          <a:xfrm>
            <a:off x="571947" y="44624"/>
            <a:ext cx="771525" cy="767705"/>
          </a:xfrm>
          <a:prstGeom prst="rect">
            <a:avLst/>
          </a:prstGeom>
        </p:spPr>
      </p:pic>
      <p:pic>
        <p:nvPicPr>
          <p:cNvPr id="9" name="Рисунок 8"/>
          <p:cNvPicPr>
            <a:picLocks noChangeAspect="1"/>
          </p:cNvPicPr>
          <p:nvPr/>
        </p:nvPicPr>
        <p:blipFill>
          <a:blip r:embed="rId3" cstate="print"/>
          <a:stretch>
            <a:fillRect/>
          </a:stretch>
        </p:blipFill>
        <p:spPr>
          <a:xfrm>
            <a:off x="11096660" y="214290"/>
            <a:ext cx="961086" cy="579965"/>
          </a:xfrm>
          <a:prstGeom prst="rect">
            <a:avLst/>
          </a:prstGeom>
        </p:spPr>
      </p:pic>
    </p:spTree>
    <p:extLst>
      <p:ext uri="{BB962C8B-B14F-4D97-AF65-F5344CB8AC3E}">
        <p14:creationId xmlns:p14="http://schemas.microsoft.com/office/powerpoint/2010/main" val="3464486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cxnSp>
        <p:nvCxnSpPr>
          <p:cNvPr id="20" name="Прямая соединительная линия 19"/>
          <p:cNvCxnSpPr/>
          <p:nvPr/>
        </p:nvCxnSpPr>
        <p:spPr>
          <a:xfrm>
            <a:off x="0" y="596900"/>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0" y="29368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Овал 2"/>
          <p:cNvSpPr/>
          <p:nvPr/>
        </p:nvSpPr>
        <p:spPr>
          <a:xfrm>
            <a:off x="673100" y="144463"/>
            <a:ext cx="600075" cy="587375"/>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99" name="TextBox 7"/>
          <p:cNvSpPr txBox="1">
            <a:spLocks noChangeArrowheads="1"/>
          </p:cNvSpPr>
          <p:nvPr/>
        </p:nvSpPr>
        <p:spPr bwMode="auto">
          <a:xfrm>
            <a:off x="5865813" y="6513513"/>
            <a:ext cx="1309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ru-RU" sz="16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rPr>
              <a:t>2021</a:t>
            </a:r>
            <a:endParaRPr kumimoji="0" lang="en-US" altLang="ru-RU" sz="1600" b="0" i="0" u="none" strike="noStrike" kern="1200" cap="none" spc="0" normalizeH="0" baseline="0" noProof="0">
              <a:ln>
                <a:noFill/>
              </a:ln>
              <a:solidFill>
                <a:prstClr val="white"/>
              </a:solidFill>
              <a:effectLst/>
              <a:uLnTx/>
              <a:uFillTx/>
              <a:latin typeface="Calibri" panose="020F0502020204030204" pitchFamily="34" charset="0"/>
              <a:ea typeface="+mn-ea"/>
              <a:cs typeface="Arial" panose="020B0604020202020204" pitchFamily="34" charset="0"/>
            </a:endParaRPr>
          </a:p>
        </p:txBody>
      </p:sp>
      <p:sp>
        <p:nvSpPr>
          <p:cNvPr id="5129" name="Содержимое 10"/>
          <p:cNvSpPr>
            <a:spLocks noGrp="1"/>
          </p:cNvSpPr>
          <p:nvPr>
            <p:ph idx="1"/>
          </p:nvPr>
        </p:nvSpPr>
        <p:spPr>
          <a:xfrm>
            <a:off x="571948" y="900113"/>
            <a:ext cx="11356700" cy="4997450"/>
          </a:xfrm>
        </p:spPr>
        <p:txBody>
          <a:bodyPr/>
          <a:lstStyle/>
          <a:p>
            <a:pPr algn="just" eaLnBrk="1" hangingPunct="1">
              <a:buFont typeface="Arial" panose="020B0604020202020204" pitchFamily="34" charset="0"/>
              <a:buNone/>
              <a:defRPr/>
            </a:pPr>
            <a:endParaRPr lang="ru-RU" sz="1800" dirty="0">
              <a:latin typeface="Times New Roman" panose="02020603050405020304" pitchFamily="18" charset="0"/>
              <a:cs typeface="Times New Roman" panose="02020603050405020304" pitchFamily="18" charset="0"/>
            </a:endParaRPr>
          </a:p>
          <a:p>
            <a:pPr algn="just" eaLnBrk="1" hangingPunct="1">
              <a:buFont typeface="Arial" panose="020B0604020202020204" pitchFamily="34" charset="0"/>
              <a:buNone/>
              <a:defRPr/>
            </a:pPr>
            <a:r>
              <a:rPr lang="ru-RU" dirty="0" err="1">
                <a:solidFill>
                  <a:srgbClr val="0000FF"/>
                </a:solidFill>
                <a:latin typeface="Times New Roman" panose="02020603050405020304" pitchFamily="18" charset="0"/>
                <a:cs typeface="Times New Roman" panose="02020603050405020304" pitchFamily="18" charset="0"/>
              </a:rPr>
              <a:t>Б.Осмонов</a:t>
            </a:r>
            <a:r>
              <a:rPr lang="ru-RU" dirty="0">
                <a:solidFill>
                  <a:srgbClr val="0000FF"/>
                </a:solidFill>
                <a:latin typeface="Times New Roman" panose="02020603050405020304" pitchFamily="18" charset="0"/>
                <a:cs typeface="Times New Roman" panose="02020603050405020304" pitchFamily="18" charset="0"/>
              </a:rPr>
              <a:t> </a:t>
            </a:r>
            <a:r>
              <a:rPr lang="ru-RU" dirty="0" err="1">
                <a:solidFill>
                  <a:srgbClr val="0000FF"/>
                </a:solidFill>
                <a:latin typeface="Times New Roman" panose="02020603050405020304" pitchFamily="18" charset="0"/>
                <a:cs typeface="Times New Roman" panose="02020603050405020304" pitchFamily="18" charset="0"/>
              </a:rPr>
              <a:t>атындагы</a:t>
            </a:r>
            <a:r>
              <a:rPr lang="ru-RU" dirty="0">
                <a:solidFill>
                  <a:srgbClr val="0000FF"/>
                </a:solidFill>
                <a:latin typeface="Times New Roman" panose="02020603050405020304" pitchFamily="18" charset="0"/>
                <a:cs typeface="Times New Roman" panose="02020603050405020304" pitchFamily="18" charset="0"/>
              </a:rPr>
              <a:t> </a:t>
            </a:r>
            <a:r>
              <a:rPr lang="ru-RU" dirty="0" err="1">
                <a:solidFill>
                  <a:srgbClr val="0000FF"/>
                </a:solidFill>
                <a:latin typeface="Times New Roman" panose="02020603050405020304" pitchFamily="18" charset="0"/>
                <a:cs typeface="Times New Roman" panose="02020603050405020304" pitchFamily="18" charset="0"/>
              </a:rPr>
              <a:t>ЖАМУнун</a:t>
            </a:r>
            <a:r>
              <a:rPr lang="ru-RU" dirty="0">
                <a:solidFill>
                  <a:srgbClr val="0000FF"/>
                </a:solidFill>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D</a:t>
            </a:r>
            <a:r>
              <a:rPr lang="ru-RU" dirty="0">
                <a:solidFill>
                  <a:srgbClr val="0000FF"/>
                </a:solidFill>
                <a:latin typeface="Times New Roman" panose="02020603050405020304" pitchFamily="18" charset="0"/>
                <a:cs typeface="Times New Roman" panose="02020603050405020304" pitchFamily="18" charset="0"/>
              </a:rPr>
              <a:t>2018-0005 серия </a:t>
            </a:r>
            <a:r>
              <a:rPr lang="en-US" dirty="0">
                <a:solidFill>
                  <a:srgbClr val="0000FF"/>
                </a:solidFill>
                <a:latin typeface="Times New Roman" panose="02020603050405020304" pitchFamily="18" charset="0"/>
                <a:cs typeface="Times New Roman" panose="02020603050405020304" pitchFamily="18" charset="0"/>
              </a:rPr>
              <a:t>LS</a:t>
            </a:r>
            <a:r>
              <a:rPr lang="ru-RU" dirty="0">
                <a:solidFill>
                  <a:srgbClr val="0000FF"/>
                </a:solidFill>
                <a:latin typeface="Times New Roman" panose="02020603050405020304" pitchFamily="18" charset="0"/>
                <a:cs typeface="Times New Roman" panose="02020603050405020304" pitchFamily="18" charset="0"/>
              </a:rPr>
              <a:t>180001505, №</a:t>
            </a:r>
            <a:r>
              <a:rPr lang="en-US" dirty="0">
                <a:solidFill>
                  <a:srgbClr val="0000FF"/>
                </a:solidFill>
                <a:latin typeface="Times New Roman" panose="02020603050405020304" pitchFamily="18" charset="0"/>
                <a:cs typeface="Times New Roman" panose="02020603050405020304" pitchFamily="18" charset="0"/>
              </a:rPr>
              <a:t>D</a:t>
            </a:r>
            <a:r>
              <a:rPr lang="ru-RU" dirty="0">
                <a:solidFill>
                  <a:srgbClr val="0000FF"/>
                </a:solidFill>
                <a:latin typeface="Times New Roman" panose="02020603050405020304" pitchFamily="18" charset="0"/>
                <a:cs typeface="Times New Roman" panose="02020603050405020304" pitchFamily="18" charset="0"/>
              </a:rPr>
              <a:t>2018-0005/01 серия </a:t>
            </a:r>
            <a:r>
              <a:rPr lang="en-US" dirty="0">
                <a:solidFill>
                  <a:srgbClr val="0000FF"/>
                </a:solidFill>
                <a:latin typeface="Times New Roman" panose="02020603050405020304" pitchFamily="18" charset="0"/>
                <a:cs typeface="Times New Roman" panose="02020603050405020304" pitchFamily="18" charset="0"/>
              </a:rPr>
              <a:t>LS</a:t>
            </a:r>
            <a:r>
              <a:rPr lang="ru-RU" dirty="0">
                <a:solidFill>
                  <a:srgbClr val="0000FF"/>
                </a:solidFill>
                <a:latin typeface="Times New Roman" panose="02020603050405020304" pitchFamily="18" charset="0"/>
                <a:cs typeface="Times New Roman" panose="02020603050405020304" pitchFamily="18" charset="0"/>
              </a:rPr>
              <a:t>180001167, №</a:t>
            </a:r>
            <a:r>
              <a:rPr lang="en-US" dirty="0">
                <a:solidFill>
                  <a:srgbClr val="0000FF"/>
                </a:solidFill>
                <a:latin typeface="Times New Roman" panose="02020603050405020304" pitchFamily="18" charset="0"/>
                <a:cs typeface="Times New Roman" panose="02020603050405020304" pitchFamily="18" charset="0"/>
              </a:rPr>
              <a:t>C</a:t>
            </a:r>
            <a:r>
              <a:rPr lang="ru-RU" dirty="0">
                <a:solidFill>
                  <a:srgbClr val="0000FF"/>
                </a:solidFill>
                <a:latin typeface="Times New Roman" panose="02020603050405020304" pitchFamily="18" charset="0"/>
                <a:cs typeface="Times New Roman" panose="02020603050405020304" pitchFamily="18" charset="0"/>
              </a:rPr>
              <a:t>2019-0068 серия </a:t>
            </a:r>
            <a:r>
              <a:rPr lang="en-US" dirty="0">
                <a:solidFill>
                  <a:srgbClr val="0000FF"/>
                </a:solidFill>
                <a:latin typeface="Times New Roman" panose="02020603050405020304" pitchFamily="18" charset="0"/>
                <a:cs typeface="Times New Roman" panose="02020603050405020304" pitchFamily="18" charset="0"/>
              </a:rPr>
              <a:t>LS</a:t>
            </a:r>
            <a:r>
              <a:rPr lang="ru-RU" dirty="0">
                <a:solidFill>
                  <a:srgbClr val="0000FF"/>
                </a:solidFill>
                <a:latin typeface="Times New Roman" panose="02020603050405020304" pitchFamily="18" charset="0"/>
                <a:cs typeface="Times New Roman" panose="02020603050405020304" pitchFamily="18" charset="0"/>
              </a:rPr>
              <a:t>190002023 и №Е2019-0073 серия </a:t>
            </a:r>
            <a:r>
              <a:rPr lang="en-US" dirty="0">
                <a:solidFill>
                  <a:srgbClr val="0000FF"/>
                </a:solidFill>
                <a:latin typeface="Times New Roman" panose="02020603050405020304" pitchFamily="18" charset="0"/>
                <a:cs typeface="Times New Roman" panose="02020603050405020304" pitchFamily="18" charset="0"/>
              </a:rPr>
              <a:t>LS</a:t>
            </a:r>
            <a:r>
              <a:rPr lang="ru-RU" dirty="0">
                <a:solidFill>
                  <a:srgbClr val="0000FF"/>
                </a:solidFill>
                <a:latin typeface="Times New Roman" panose="02020603050405020304" pitchFamily="18" charset="0"/>
                <a:cs typeface="Times New Roman" panose="02020603050405020304" pitchFamily="18" charset="0"/>
              </a:rPr>
              <a:t>190002032, </a:t>
            </a:r>
            <a:r>
              <a:rPr lang="ru-RU" dirty="0" err="1">
                <a:solidFill>
                  <a:srgbClr val="0000FF"/>
                </a:solidFill>
                <a:latin typeface="Times New Roman" panose="02020603050405020304" pitchFamily="18" charset="0"/>
                <a:cs typeface="Times New Roman" panose="02020603050405020304" pitchFamily="18" charset="0"/>
              </a:rPr>
              <a:t>билим</a:t>
            </a:r>
            <a:r>
              <a:rPr lang="ru-RU" dirty="0">
                <a:solidFill>
                  <a:srgbClr val="0000FF"/>
                </a:solidFill>
                <a:latin typeface="Times New Roman" panose="02020603050405020304" pitchFamily="18" charset="0"/>
                <a:cs typeface="Times New Roman" panose="02020603050405020304" pitchFamily="18" charset="0"/>
              </a:rPr>
              <a:t> </a:t>
            </a:r>
            <a:r>
              <a:rPr lang="ru-RU" dirty="0" err="1">
                <a:solidFill>
                  <a:srgbClr val="0000FF"/>
                </a:solidFill>
                <a:latin typeface="Times New Roman" panose="02020603050405020304" pitchFamily="18" charset="0"/>
                <a:cs typeface="Times New Roman" panose="02020603050405020304" pitchFamily="18" charset="0"/>
              </a:rPr>
              <a:t>берүү ишмердүүлүгүн жүргүзүү үчүн алынган</a:t>
            </a:r>
            <a:r>
              <a:rPr lang="ru-RU" dirty="0">
                <a:solidFill>
                  <a:srgbClr val="0000FF"/>
                </a:solidFill>
                <a:latin typeface="Times New Roman" panose="02020603050405020304" pitchFamily="18" charset="0"/>
                <a:cs typeface="Times New Roman" panose="02020603050405020304" pitchFamily="18" charset="0"/>
              </a:rPr>
              <a:t> </a:t>
            </a:r>
            <a:r>
              <a:rPr lang="ru-RU" dirty="0" err="1">
                <a:solidFill>
                  <a:srgbClr val="0000FF"/>
                </a:solidFill>
                <a:latin typeface="Times New Roman" panose="02020603050405020304" pitchFamily="18" charset="0"/>
                <a:cs typeface="Times New Roman" panose="02020603050405020304" pitchFamily="18" charset="0"/>
              </a:rPr>
              <a:t>лицензияларын</a:t>
            </a:r>
            <a:r>
              <a:rPr lang="ru-RU" dirty="0">
                <a:solidFill>
                  <a:srgbClr val="0000FF"/>
                </a:solidFill>
                <a:latin typeface="Times New Roman" panose="02020603050405020304" pitchFamily="18" charset="0"/>
                <a:cs typeface="Times New Roman" panose="02020603050405020304" pitchFamily="18" charset="0"/>
              </a:rPr>
              <a:t> </a:t>
            </a:r>
            <a:r>
              <a:rPr lang="ru-RU" dirty="0" err="1">
                <a:solidFill>
                  <a:srgbClr val="0000FF"/>
                </a:solidFill>
                <a:latin typeface="Times New Roman" panose="02020603050405020304" pitchFamily="18" charset="0"/>
                <a:cs typeface="Times New Roman" panose="02020603050405020304" pitchFamily="18" charset="0"/>
              </a:rPr>
              <a:t>КРдин</a:t>
            </a:r>
            <a:r>
              <a:rPr lang="ru-RU" dirty="0">
                <a:solidFill>
                  <a:srgbClr val="0000FF"/>
                </a:solidFill>
                <a:latin typeface="Times New Roman" panose="02020603050405020304" pitchFamily="18" charset="0"/>
                <a:cs typeface="Times New Roman" panose="02020603050405020304" pitchFamily="18" charset="0"/>
              </a:rPr>
              <a:t> </a:t>
            </a:r>
            <a:r>
              <a:rPr lang="ru-RU" dirty="0" err="1">
                <a:solidFill>
                  <a:srgbClr val="0000FF"/>
                </a:solidFill>
                <a:latin typeface="Times New Roman" panose="02020603050405020304" pitchFamily="18" charset="0"/>
                <a:cs typeface="Times New Roman" panose="02020603050405020304" pitchFamily="18" charset="0"/>
              </a:rPr>
              <a:t>Лицензиялоо</a:t>
            </a:r>
            <a:r>
              <a:rPr lang="ru-RU" dirty="0">
                <a:solidFill>
                  <a:srgbClr val="0000FF"/>
                </a:solidFill>
                <a:latin typeface="Times New Roman" panose="02020603050405020304" pitchFamily="18" charset="0"/>
                <a:cs typeface="Times New Roman" panose="02020603050405020304" pitchFamily="18" charset="0"/>
              </a:rPr>
              <a:t> </a:t>
            </a:r>
            <a:r>
              <a:rPr lang="ru-RU" dirty="0" err="1">
                <a:solidFill>
                  <a:srgbClr val="0000FF"/>
                </a:solidFill>
                <a:latin typeface="Times New Roman" panose="02020603050405020304" pitchFamily="18" charset="0"/>
                <a:cs typeface="Times New Roman" panose="02020603050405020304" pitchFamily="18" charset="0"/>
              </a:rPr>
              <a:t>тартибинин</a:t>
            </a:r>
            <a:r>
              <a:rPr lang="ru-RU" dirty="0">
                <a:solidFill>
                  <a:srgbClr val="0000FF"/>
                </a:solidFill>
                <a:latin typeface="Times New Roman" panose="02020603050405020304" pitchFamily="18" charset="0"/>
                <a:cs typeface="Times New Roman" panose="02020603050405020304" pitchFamily="18" charset="0"/>
              </a:rPr>
              <a:t> </a:t>
            </a:r>
            <a:r>
              <a:rPr lang="ru-RU" dirty="0" err="1">
                <a:solidFill>
                  <a:srgbClr val="0000FF"/>
                </a:solidFill>
                <a:latin typeface="Times New Roman" panose="02020603050405020304" pitchFamily="18" charset="0"/>
                <a:cs typeface="Times New Roman" panose="02020603050405020304" pitchFamily="18" charset="0"/>
              </a:rPr>
              <a:t>убактылуу</a:t>
            </a:r>
            <a:r>
              <a:rPr lang="ru-RU" dirty="0">
                <a:solidFill>
                  <a:srgbClr val="0000FF"/>
                </a:solidFill>
                <a:latin typeface="Times New Roman" panose="02020603050405020304" pitchFamily="18" charset="0"/>
                <a:cs typeface="Times New Roman" panose="02020603050405020304" pitchFamily="18" charset="0"/>
              </a:rPr>
              <a:t> </a:t>
            </a:r>
            <a:r>
              <a:rPr lang="ru-RU" dirty="0" err="1">
                <a:solidFill>
                  <a:srgbClr val="0000FF"/>
                </a:solidFill>
                <a:latin typeface="Times New Roman" panose="02020603050405020304" pitchFamily="18" charset="0"/>
                <a:cs typeface="Times New Roman" panose="02020603050405020304" pitchFamily="18" charset="0"/>
              </a:rPr>
              <a:t>Жобосунун</a:t>
            </a:r>
            <a:r>
              <a:rPr lang="ru-RU" dirty="0">
                <a:solidFill>
                  <a:srgbClr val="0000FF"/>
                </a:solidFill>
                <a:latin typeface="Times New Roman" panose="02020603050405020304" pitchFamily="18" charset="0"/>
                <a:cs typeface="Times New Roman" panose="02020603050405020304" pitchFamily="18" charset="0"/>
              </a:rPr>
              <a:t> 9-пунктунун </a:t>
            </a:r>
            <a:r>
              <a:rPr lang="ru-RU" dirty="0" err="1">
                <a:solidFill>
                  <a:srgbClr val="0000FF"/>
                </a:solidFill>
                <a:latin typeface="Times New Roman" panose="02020603050405020304" pitchFamily="18" charset="0"/>
                <a:cs typeface="Times New Roman" panose="02020603050405020304" pitchFamily="18" charset="0"/>
              </a:rPr>
              <a:t>негизинде</a:t>
            </a:r>
            <a:r>
              <a:rPr lang="ru-RU" dirty="0">
                <a:solidFill>
                  <a:srgbClr val="0000FF"/>
                </a:solidFill>
                <a:latin typeface="Times New Roman" panose="02020603050405020304" pitchFamily="18" charset="0"/>
                <a:cs typeface="Times New Roman" panose="02020603050405020304" pitchFamily="18" charset="0"/>
              </a:rPr>
              <a:t> </a:t>
            </a:r>
            <a:r>
              <a:rPr lang="ru-RU" b="1" dirty="0" err="1">
                <a:solidFill>
                  <a:srgbClr val="0000FF"/>
                </a:solidFill>
                <a:latin typeface="Times New Roman" panose="02020603050405020304" pitchFamily="18" charset="0"/>
                <a:cs typeface="Times New Roman" panose="02020603050405020304" pitchFamily="18" charset="0"/>
              </a:rPr>
              <a:t>студенттердин</a:t>
            </a:r>
            <a:r>
              <a:rPr lang="ru-RU" b="1" dirty="0">
                <a:solidFill>
                  <a:srgbClr val="0000FF"/>
                </a:solidFill>
                <a:latin typeface="Times New Roman" panose="02020603050405020304" pitchFamily="18" charset="0"/>
                <a:cs typeface="Times New Roman" panose="02020603050405020304" pitchFamily="18" charset="0"/>
              </a:rPr>
              <a:t> </a:t>
            </a:r>
            <a:r>
              <a:rPr lang="ru-RU" b="1" dirty="0" err="1">
                <a:solidFill>
                  <a:srgbClr val="0000FF"/>
                </a:solidFill>
                <a:latin typeface="Times New Roman" panose="02020603050405020304" pitchFamily="18" charset="0"/>
                <a:cs typeface="Times New Roman" panose="02020603050405020304" pitchFamily="18" charset="0"/>
              </a:rPr>
              <a:t>чектелген</a:t>
            </a:r>
            <a:r>
              <a:rPr lang="ru-RU" b="1" dirty="0">
                <a:solidFill>
                  <a:srgbClr val="0000FF"/>
                </a:solidFill>
                <a:latin typeface="Times New Roman" panose="02020603050405020304" pitchFamily="18" charset="0"/>
                <a:cs typeface="Times New Roman" panose="02020603050405020304" pitchFamily="18" charset="0"/>
              </a:rPr>
              <a:t> </a:t>
            </a:r>
            <a:r>
              <a:rPr lang="ru-RU" b="1" dirty="0" err="1">
                <a:solidFill>
                  <a:srgbClr val="0000FF"/>
                </a:solidFill>
                <a:latin typeface="Times New Roman" panose="02020603050405020304" pitchFamily="18" charset="0"/>
                <a:cs typeface="Times New Roman" panose="02020603050405020304" pitchFamily="18" charset="0"/>
              </a:rPr>
              <a:t>контингенти</a:t>
            </a:r>
            <a:r>
              <a:rPr lang="ru-RU" b="1" dirty="0">
                <a:solidFill>
                  <a:srgbClr val="0000FF"/>
                </a:solidFill>
                <a:latin typeface="Times New Roman" panose="02020603050405020304" pitchFamily="18" charset="0"/>
                <a:cs typeface="Times New Roman" panose="02020603050405020304" pitchFamily="18" charset="0"/>
              </a:rPr>
              <a:t> </a:t>
            </a:r>
            <a:r>
              <a:rPr lang="ru-RU" b="1" dirty="0" err="1">
                <a:solidFill>
                  <a:srgbClr val="0000FF"/>
                </a:solidFill>
                <a:latin typeface="Times New Roman" panose="02020603050405020304" pitchFamily="18" charset="0"/>
                <a:cs typeface="Times New Roman" panose="02020603050405020304" pitchFamily="18" charset="0"/>
              </a:rPr>
              <a:t>графасын</a:t>
            </a:r>
            <a:r>
              <a:rPr lang="ru-RU" b="1" dirty="0">
                <a:solidFill>
                  <a:srgbClr val="0000FF"/>
                </a:solidFill>
                <a:latin typeface="Times New Roman" panose="02020603050405020304" pitchFamily="18" charset="0"/>
                <a:cs typeface="Times New Roman" panose="02020603050405020304" pitchFamily="18" charset="0"/>
              </a:rPr>
              <a:t> </a:t>
            </a:r>
            <a:r>
              <a:rPr lang="ru-RU" b="1" dirty="0" err="1">
                <a:solidFill>
                  <a:srgbClr val="0000FF"/>
                </a:solidFill>
                <a:latin typeface="Times New Roman" panose="02020603050405020304" pitchFamily="18" charset="0"/>
                <a:cs typeface="Times New Roman" panose="02020603050405020304" pitchFamily="18" charset="0"/>
              </a:rPr>
              <a:t>алып</a:t>
            </a:r>
            <a:r>
              <a:rPr lang="ru-RU" b="1" dirty="0">
                <a:solidFill>
                  <a:srgbClr val="0000FF"/>
                </a:solidFill>
                <a:latin typeface="Times New Roman" panose="02020603050405020304" pitchFamily="18" charset="0"/>
                <a:cs typeface="Times New Roman" panose="02020603050405020304" pitchFamily="18" charset="0"/>
              </a:rPr>
              <a:t> </a:t>
            </a:r>
            <a:r>
              <a:rPr lang="ru-RU" b="1" dirty="0" err="1">
                <a:solidFill>
                  <a:srgbClr val="0000FF"/>
                </a:solidFill>
                <a:latin typeface="Times New Roman" panose="02020603050405020304" pitchFamily="18" charset="0"/>
                <a:cs typeface="Times New Roman" panose="02020603050405020304" pitchFamily="18" charset="0"/>
              </a:rPr>
              <a:t>салуу</a:t>
            </a:r>
            <a:r>
              <a:rPr lang="ru-RU" b="1" dirty="0">
                <a:solidFill>
                  <a:srgbClr val="0000FF"/>
                </a:solidFill>
                <a:latin typeface="Times New Roman" panose="02020603050405020304" pitchFamily="18" charset="0"/>
                <a:cs typeface="Times New Roman" panose="02020603050405020304" pitchFamily="18" charset="0"/>
              </a:rPr>
              <a:t>, </a:t>
            </a:r>
            <a:r>
              <a:rPr lang="ru-RU" b="1" dirty="0" err="1">
                <a:solidFill>
                  <a:srgbClr val="0000FF"/>
                </a:solidFill>
                <a:latin typeface="Times New Roman" panose="02020603050405020304" pitchFamily="18" charset="0"/>
                <a:cs typeface="Times New Roman" panose="02020603050405020304" pitchFamily="18" charset="0"/>
              </a:rPr>
              <a:t>юридикалык</a:t>
            </a:r>
            <a:r>
              <a:rPr lang="ru-RU" b="1" dirty="0">
                <a:solidFill>
                  <a:srgbClr val="0000FF"/>
                </a:solidFill>
                <a:latin typeface="Times New Roman" panose="02020603050405020304" pitchFamily="18" charset="0"/>
                <a:cs typeface="Times New Roman" panose="02020603050405020304" pitchFamily="18" charset="0"/>
              </a:rPr>
              <a:t> </a:t>
            </a:r>
            <a:r>
              <a:rPr lang="ru-RU" b="1" dirty="0" err="1">
                <a:solidFill>
                  <a:srgbClr val="0000FF"/>
                </a:solidFill>
                <a:latin typeface="Times New Roman" panose="02020603050405020304" pitchFamily="18" charset="0"/>
                <a:cs typeface="Times New Roman" panose="02020603050405020304" pitchFamily="18" charset="0"/>
              </a:rPr>
              <a:t>даректи</a:t>
            </a:r>
            <a:r>
              <a:rPr lang="ru-RU" b="1" dirty="0">
                <a:solidFill>
                  <a:srgbClr val="0000FF"/>
                </a:solidFill>
                <a:latin typeface="Times New Roman" panose="02020603050405020304" pitchFamily="18" charset="0"/>
                <a:cs typeface="Times New Roman" panose="02020603050405020304" pitchFamily="18" charset="0"/>
              </a:rPr>
              <a:t> </a:t>
            </a:r>
            <a:r>
              <a:rPr lang="ru-RU" b="1" dirty="0" err="1">
                <a:solidFill>
                  <a:srgbClr val="0000FF"/>
                </a:solidFill>
                <a:latin typeface="Times New Roman" panose="02020603050405020304" pitchFamily="18" charset="0"/>
                <a:cs typeface="Times New Roman" panose="02020603050405020304" pitchFamily="18" charset="0"/>
              </a:rPr>
              <a:t>өзгөртүү</a:t>
            </a:r>
            <a:r>
              <a:rPr lang="ru-RU" b="1" dirty="0">
                <a:solidFill>
                  <a:srgbClr val="0000FF"/>
                </a:solidFill>
                <a:latin typeface="Times New Roman" panose="02020603050405020304" pitchFamily="18" charset="0"/>
                <a:cs typeface="Times New Roman" panose="02020603050405020304" pitchFamily="18" charset="0"/>
              </a:rPr>
              <a:t>, Мамлекеттик </a:t>
            </a:r>
            <a:r>
              <a:rPr lang="ru-RU" b="1" dirty="0" err="1">
                <a:solidFill>
                  <a:srgbClr val="0000FF"/>
                </a:solidFill>
                <a:latin typeface="Times New Roman" panose="02020603050405020304" pitchFamily="18" charset="0"/>
                <a:cs typeface="Times New Roman" panose="02020603050405020304" pitchFamily="18" charset="0"/>
              </a:rPr>
              <a:t>билим</a:t>
            </a:r>
            <a:r>
              <a:rPr lang="ru-RU" b="1" dirty="0">
                <a:solidFill>
                  <a:srgbClr val="0000FF"/>
                </a:solidFill>
                <a:latin typeface="Times New Roman" panose="02020603050405020304" pitchFamily="18" charset="0"/>
                <a:cs typeface="Times New Roman" panose="02020603050405020304" pitchFamily="18" charset="0"/>
              </a:rPr>
              <a:t> </a:t>
            </a:r>
            <a:r>
              <a:rPr lang="ru-RU" b="1" dirty="0" err="1">
                <a:solidFill>
                  <a:srgbClr val="0000FF"/>
                </a:solidFill>
                <a:latin typeface="Times New Roman" panose="02020603050405020304" pitchFamily="18" charset="0"/>
                <a:cs typeface="Times New Roman" panose="02020603050405020304" pitchFamily="18" charset="0"/>
              </a:rPr>
              <a:t>берүү стандарттын</a:t>
            </a:r>
            <a:r>
              <a:rPr lang="ru-RU" b="1" dirty="0">
                <a:solidFill>
                  <a:srgbClr val="0000FF"/>
                </a:solidFill>
                <a:latin typeface="Times New Roman" panose="02020603050405020304" pitchFamily="18" charset="0"/>
                <a:cs typeface="Times New Roman" panose="02020603050405020304" pitchFamily="18" charset="0"/>
              </a:rPr>
              <a:t> </a:t>
            </a:r>
            <a:r>
              <a:rPr lang="ru-RU" b="1" dirty="0" err="1">
                <a:solidFill>
                  <a:srgbClr val="0000FF"/>
                </a:solidFill>
                <a:latin typeface="Times New Roman" panose="02020603050405020304" pitchFamily="18" charset="0"/>
                <a:cs typeface="Times New Roman" panose="02020603050405020304" pitchFamily="18" charset="0"/>
              </a:rPr>
              <a:t>негизинде</a:t>
            </a:r>
            <a:r>
              <a:rPr lang="ru-RU" b="1" dirty="0">
                <a:solidFill>
                  <a:srgbClr val="0000FF"/>
                </a:solidFill>
                <a:latin typeface="Times New Roman" panose="02020603050405020304" pitchFamily="18" charset="0"/>
                <a:cs typeface="Times New Roman" panose="02020603050405020304" pitchFamily="18" charset="0"/>
              </a:rPr>
              <a:t> </a:t>
            </a:r>
            <a:r>
              <a:rPr lang="ru-RU" b="1" dirty="0" err="1">
                <a:solidFill>
                  <a:srgbClr val="0000FF"/>
                </a:solidFill>
                <a:latin typeface="Times New Roman" panose="02020603050405020304" pitchFamily="18" charset="0"/>
                <a:cs typeface="Times New Roman" panose="02020603050405020304" pitchFamily="18" charset="0"/>
              </a:rPr>
              <a:t>жогорку</a:t>
            </a:r>
            <a:r>
              <a:rPr lang="ru-RU" b="1" dirty="0">
                <a:solidFill>
                  <a:srgbClr val="0000FF"/>
                </a:solidFill>
                <a:latin typeface="Times New Roman" panose="02020603050405020304" pitchFamily="18" charset="0"/>
                <a:cs typeface="Times New Roman" panose="02020603050405020304" pitchFamily="18" charset="0"/>
              </a:rPr>
              <a:t> </a:t>
            </a:r>
            <a:r>
              <a:rPr lang="ru-RU" b="1" dirty="0" err="1">
                <a:solidFill>
                  <a:srgbClr val="0000FF"/>
                </a:solidFill>
                <a:latin typeface="Times New Roman" panose="02020603050405020304" pitchFamily="18" charset="0"/>
                <a:cs typeface="Times New Roman" panose="02020603050405020304" pitchFamily="18" charset="0"/>
              </a:rPr>
              <a:t>кесиптик</a:t>
            </a:r>
            <a:r>
              <a:rPr lang="ru-RU" b="1" dirty="0">
                <a:solidFill>
                  <a:srgbClr val="0000FF"/>
                </a:solidFill>
                <a:latin typeface="Times New Roman" panose="02020603050405020304" pitchFamily="18" charset="0"/>
                <a:cs typeface="Times New Roman" panose="02020603050405020304" pitchFamily="18" charset="0"/>
              </a:rPr>
              <a:t> </a:t>
            </a:r>
            <a:r>
              <a:rPr lang="ru-RU" b="1" dirty="0" err="1">
                <a:solidFill>
                  <a:srgbClr val="0000FF"/>
                </a:solidFill>
                <a:latin typeface="Times New Roman" panose="02020603050405020304" pitchFamily="18" charset="0"/>
                <a:cs typeface="Times New Roman" panose="02020603050405020304" pitchFamily="18" charset="0"/>
              </a:rPr>
              <a:t>билим</a:t>
            </a:r>
            <a:r>
              <a:rPr lang="ru-RU" b="1" dirty="0">
                <a:solidFill>
                  <a:srgbClr val="0000FF"/>
                </a:solidFill>
                <a:latin typeface="Times New Roman" panose="02020603050405020304" pitchFamily="18" charset="0"/>
                <a:cs typeface="Times New Roman" panose="02020603050405020304" pitchFamily="18" charset="0"/>
              </a:rPr>
              <a:t> </a:t>
            </a:r>
            <a:r>
              <a:rPr lang="ru-RU" b="1" dirty="0" err="1">
                <a:solidFill>
                  <a:srgbClr val="0000FF"/>
                </a:solidFill>
                <a:latin typeface="Times New Roman" panose="02020603050405020304" pitchFamily="18" charset="0"/>
                <a:cs typeface="Times New Roman" panose="02020603050405020304" pitchFamily="18" charset="0"/>
              </a:rPr>
              <a:t>берүү программаларынын</a:t>
            </a:r>
            <a:r>
              <a:rPr lang="ru-RU" b="1" dirty="0">
                <a:solidFill>
                  <a:srgbClr val="0000FF"/>
                </a:solidFill>
                <a:latin typeface="Times New Roman" panose="02020603050405020304" pitchFamily="18" charset="0"/>
                <a:cs typeface="Times New Roman" panose="02020603050405020304" pitchFamily="18" charset="0"/>
              </a:rPr>
              <a:t> </a:t>
            </a:r>
            <a:r>
              <a:rPr lang="ru-RU" b="1" dirty="0" err="1">
                <a:solidFill>
                  <a:srgbClr val="0000FF"/>
                </a:solidFill>
                <a:latin typeface="Times New Roman" panose="02020603050405020304" pitchFamily="18" charset="0"/>
                <a:cs typeface="Times New Roman" panose="02020603050405020304" pitchFamily="18" charset="0"/>
              </a:rPr>
              <a:t>аталыштарына</a:t>
            </a:r>
            <a:r>
              <a:rPr lang="ru-RU" b="1" dirty="0">
                <a:solidFill>
                  <a:srgbClr val="0000FF"/>
                </a:solidFill>
                <a:latin typeface="Times New Roman" panose="02020603050405020304" pitchFamily="18" charset="0"/>
                <a:cs typeface="Times New Roman" panose="02020603050405020304" pitchFamily="18" charset="0"/>
              </a:rPr>
              <a:t>, </a:t>
            </a:r>
            <a:r>
              <a:rPr lang="ru-RU" b="1" dirty="0" err="1">
                <a:solidFill>
                  <a:srgbClr val="0000FF"/>
                </a:solidFill>
                <a:latin typeface="Times New Roman" panose="02020603050405020304" pitchFamily="18" charset="0"/>
                <a:cs typeface="Times New Roman" panose="02020603050405020304" pitchFamily="18" charset="0"/>
              </a:rPr>
              <a:t>шифрлерине</a:t>
            </a:r>
            <a:r>
              <a:rPr lang="ru-RU" b="1" dirty="0">
                <a:solidFill>
                  <a:srgbClr val="0000FF"/>
                </a:solidFill>
                <a:latin typeface="Times New Roman" panose="02020603050405020304" pitchFamily="18" charset="0"/>
                <a:cs typeface="Times New Roman" panose="02020603050405020304" pitchFamily="18" charset="0"/>
              </a:rPr>
              <a:t> </a:t>
            </a:r>
            <a:r>
              <a:rPr lang="ru-RU" b="1" dirty="0" err="1">
                <a:solidFill>
                  <a:srgbClr val="0000FF"/>
                </a:solidFill>
                <a:latin typeface="Times New Roman" panose="02020603050405020304" pitchFamily="18" charset="0"/>
                <a:cs typeface="Times New Roman" panose="02020603050405020304" pitchFamily="18" charset="0"/>
              </a:rPr>
              <a:t>өзгөртүү </a:t>
            </a:r>
            <a:r>
              <a:rPr lang="ru-RU" dirty="0" err="1">
                <a:solidFill>
                  <a:srgbClr val="0000FF"/>
                </a:solidFill>
                <a:latin typeface="Times New Roman" panose="02020603050405020304" pitchFamily="18" charset="0"/>
                <a:cs typeface="Times New Roman" panose="02020603050405020304" pitchFamily="18" charset="0"/>
              </a:rPr>
              <a:t>киргизилгендиктен</a:t>
            </a:r>
            <a:r>
              <a:rPr lang="ru-RU" dirty="0">
                <a:solidFill>
                  <a:srgbClr val="0000FF"/>
                </a:solidFill>
                <a:latin typeface="Times New Roman" panose="02020603050405020304" pitchFamily="18" charset="0"/>
                <a:cs typeface="Times New Roman" panose="02020603050405020304" pitchFamily="18" charset="0"/>
              </a:rPr>
              <a:t>, </a:t>
            </a:r>
            <a:r>
              <a:rPr lang="ru-RU" dirty="0" err="1">
                <a:solidFill>
                  <a:srgbClr val="0000FF"/>
                </a:solidFill>
                <a:latin typeface="Times New Roman" panose="02020603050405020304" pitchFamily="18" charset="0"/>
                <a:cs typeface="Times New Roman" panose="02020603050405020304" pitchFamily="18" charset="0"/>
              </a:rPr>
              <a:t>кайрадан</a:t>
            </a:r>
            <a:r>
              <a:rPr lang="ru-RU" dirty="0">
                <a:solidFill>
                  <a:srgbClr val="0000FF"/>
                </a:solidFill>
                <a:latin typeface="Times New Roman" panose="02020603050405020304" pitchFamily="18" charset="0"/>
                <a:cs typeface="Times New Roman" panose="02020603050405020304" pitchFamily="18" charset="0"/>
              </a:rPr>
              <a:t> </a:t>
            </a:r>
            <a:r>
              <a:rPr lang="ru-RU" dirty="0" err="1">
                <a:solidFill>
                  <a:srgbClr val="0000FF"/>
                </a:solidFill>
                <a:latin typeface="Times New Roman" panose="02020603050405020304" pitchFamily="18" charset="0"/>
                <a:cs typeface="Times New Roman" panose="02020603050405020304" pitchFamily="18" charset="0"/>
              </a:rPr>
              <a:t>таризделип</a:t>
            </a:r>
            <a:r>
              <a:rPr lang="ru-RU" dirty="0">
                <a:solidFill>
                  <a:srgbClr val="0000FF"/>
                </a:solidFill>
                <a:latin typeface="Times New Roman" panose="02020603050405020304" pitchFamily="18" charset="0"/>
                <a:cs typeface="Times New Roman" panose="02020603050405020304" pitchFamily="18" charset="0"/>
              </a:rPr>
              <a:t>, </a:t>
            </a:r>
            <a:r>
              <a:rPr lang="ky-KG" dirty="0">
                <a:solidFill>
                  <a:srgbClr val="0000FF"/>
                </a:solidFill>
                <a:latin typeface="Times New Roman" panose="02020603050405020304" pitchFamily="18" charset="0"/>
                <a:cs typeface="Times New Roman" panose="02020603050405020304" pitchFamily="18" charset="0"/>
              </a:rPr>
              <a:t>лицензия алынды.</a:t>
            </a:r>
          </a:p>
          <a:p>
            <a:pPr eaLnBrk="1" hangingPunct="1">
              <a:buFont typeface="Arial" panose="020B0604020202020204" pitchFamily="34" charset="0"/>
              <a:buNone/>
              <a:defRPr/>
            </a:pPr>
            <a:endParaRPr lang="ru-RU" sz="1800"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endParaRPr lang="ky-KG" altLang="ru-RU" sz="2000" b="1" dirty="0">
              <a:latin typeface="Times New Roman" panose="02020603050405020304" pitchFamily="18" charset="0"/>
              <a:cs typeface="Times New Roman" panose="02020603050405020304" pitchFamily="18" charset="0"/>
            </a:endParaRPr>
          </a:p>
          <a:p>
            <a:pPr marL="457200" indent="-457200" eaLnBrk="1" hangingPunct="1">
              <a:buFont typeface="Arial" panose="020B0604020202020204" pitchFamily="34" charset="0"/>
              <a:buAutoNum type="arabicParenR"/>
              <a:defRPr/>
            </a:pPr>
            <a:endParaRPr lang="ky-KG" altLang="ru-RU" sz="2000" b="1"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defRPr/>
            </a:pPr>
            <a:endParaRPr lang="ru-RU" altLang="ru-RU" sz="3600" dirty="0">
              <a:latin typeface="Times New Roman" panose="02020603050405020304" pitchFamily="18" charset="0"/>
              <a:cs typeface="Times New Roman" panose="02020603050405020304" pitchFamily="18" charset="0"/>
            </a:endParaRPr>
          </a:p>
        </p:txBody>
      </p:sp>
      <p:sp>
        <p:nvSpPr>
          <p:cNvPr id="8201" name="Прямоугольник 12"/>
          <p:cNvSpPr>
            <a:spLocks noChangeArrowheads="1"/>
          </p:cNvSpPr>
          <p:nvPr/>
        </p:nvSpPr>
        <p:spPr bwMode="auto">
          <a:xfrm>
            <a:off x="1895475" y="118591"/>
            <a:ext cx="8994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y-KG" altLang="ru-RU"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Билим берүү программаларына лицензия алуу боюнча документтерди даярдоо жана аткарылган иштер боюнча</a:t>
            </a:r>
            <a:endParaRPr kumimoji="0" lang="ru-RU" alt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 name="Рисунок 1">
            <a:extLst>
              <a:ext uri="{FF2B5EF4-FFF2-40B4-BE49-F238E27FC236}">
                <a16:creationId xmlns:a16="http://schemas.microsoft.com/office/drawing/2014/main" id="{92400F26-B841-AA77-5E50-F7B88C6DC89C}"/>
              </a:ext>
            </a:extLst>
          </p:cNvPr>
          <p:cNvPicPr>
            <a:picLocks noChangeAspect="1"/>
          </p:cNvPicPr>
          <p:nvPr/>
        </p:nvPicPr>
        <p:blipFill>
          <a:blip r:embed="rId2" cstate="print"/>
          <a:stretch>
            <a:fillRect/>
          </a:stretch>
        </p:blipFill>
        <p:spPr>
          <a:xfrm>
            <a:off x="571947" y="44624"/>
            <a:ext cx="771525" cy="767705"/>
          </a:xfrm>
          <a:prstGeom prst="rect">
            <a:avLst/>
          </a:prstGeom>
        </p:spPr>
      </p:pic>
      <p:pic>
        <p:nvPicPr>
          <p:cNvPr id="9" name="Рисунок 8"/>
          <p:cNvPicPr>
            <a:picLocks noChangeAspect="1"/>
          </p:cNvPicPr>
          <p:nvPr/>
        </p:nvPicPr>
        <p:blipFill>
          <a:blip r:embed="rId3" cstate="print"/>
          <a:stretch>
            <a:fillRect/>
          </a:stretch>
        </p:blipFill>
        <p:spPr>
          <a:xfrm>
            <a:off x="11096660" y="214290"/>
            <a:ext cx="961086" cy="579965"/>
          </a:xfrm>
          <a:prstGeom prst="rect">
            <a:avLst/>
          </a:prstGeom>
        </p:spPr>
      </p:pic>
    </p:spTree>
    <p:extLst>
      <p:ext uri="{BB962C8B-B14F-4D97-AF65-F5344CB8AC3E}">
        <p14:creationId xmlns:p14="http://schemas.microsoft.com/office/powerpoint/2010/main" val="4136852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C2143DB-4D4D-9F3A-E2F4-FC0597C0B819}"/>
              </a:ext>
            </a:extLst>
          </p:cNvPr>
          <p:cNvPicPr>
            <a:picLocks noChangeAspect="1"/>
          </p:cNvPicPr>
          <p:nvPr/>
        </p:nvPicPr>
        <p:blipFill>
          <a:blip r:embed="rId2"/>
          <a:stretch>
            <a:fillRect/>
          </a:stretch>
        </p:blipFill>
        <p:spPr>
          <a:xfrm>
            <a:off x="-14514" y="188640"/>
            <a:ext cx="12504712" cy="612872"/>
          </a:xfrm>
          <a:prstGeom prst="rect">
            <a:avLst/>
          </a:prstGeom>
        </p:spPr>
      </p:pic>
      <p:sp>
        <p:nvSpPr>
          <p:cNvPr id="9218" name="Заголовок 1"/>
          <p:cNvSpPr>
            <a:spLocks noGrp="1"/>
          </p:cNvSpPr>
          <p:nvPr>
            <p:ph type="title"/>
          </p:nvPr>
        </p:nvSpPr>
        <p:spPr>
          <a:xfrm>
            <a:off x="2024063" y="0"/>
            <a:ext cx="7551737" cy="561975"/>
          </a:xfrm>
        </p:spPr>
        <p:txBody>
          <a:bodyPr/>
          <a:lstStyle/>
          <a:p>
            <a:endParaRPr lang="ru-RU" altLang="ru-RU" sz="1400"/>
          </a:p>
        </p:txBody>
      </p:sp>
      <p:sp>
        <p:nvSpPr>
          <p:cNvPr id="3" name="Текст 2"/>
          <p:cNvSpPr>
            <a:spLocks noGrp="1"/>
          </p:cNvSpPr>
          <p:nvPr>
            <p:ph type="body" idx="1"/>
          </p:nvPr>
        </p:nvSpPr>
        <p:spPr>
          <a:xfrm>
            <a:off x="0" y="692150"/>
            <a:ext cx="12192000" cy="719138"/>
          </a:xfrm>
        </p:spPr>
        <p:txBody>
          <a:bodyPr/>
          <a:lstStyle/>
          <a:p>
            <a:pPr algn="ctr">
              <a:defRPr/>
            </a:pPr>
            <a:r>
              <a:rPr lang="ky-KG" b="1" dirty="0">
                <a:solidFill>
                  <a:srgbClr val="0000FF"/>
                </a:solidFill>
                <a:latin typeface="Times New Roman" pitchFamily="18" charset="0"/>
                <a:cs typeface="Times New Roman" pitchFamily="18" charset="0"/>
              </a:rPr>
              <a:t>КРнын ЖОЖдорунун адистерди даярдоо боюнча 2023-жылдагы институционалдык рейтингинин жыйынтыгы</a:t>
            </a:r>
            <a:endParaRPr lang="ru-RU" dirty="0">
              <a:solidFill>
                <a:srgbClr val="0000FF"/>
              </a:solidFill>
              <a:latin typeface="Times New Roman" pitchFamily="18" charset="0"/>
              <a:cs typeface="Times New Roman" pitchFamily="18" charset="0"/>
            </a:endParaRPr>
          </a:p>
          <a:p>
            <a:pPr>
              <a:defRPr/>
            </a:pPr>
            <a:endParaRPr lang="ru-RU" dirty="0"/>
          </a:p>
        </p:txBody>
      </p:sp>
      <p:cxnSp>
        <p:nvCxnSpPr>
          <p:cNvPr id="5" name="Прямая соединительная линия 4"/>
          <p:cNvCxnSpPr/>
          <p:nvPr/>
        </p:nvCxnSpPr>
        <p:spPr>
          <a:xfrm flipV="1">
            <a:off x="0" y="188640"/>
            <a:ext cx="12192000" cy="3810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9223" name="Прямоугольник 12"/>
          <p:cNvSpPr>
            <a:spLocks noChangeArrowheads="1"/>
          </p:cNvSpPr>
          <p:nvPr/>
        </p:nvSpPr>
        <p:spPr bwMode="auto">
          <a:xfrm>
            <a:off x="1895475" y="116632"/>
            <a:ext cx="8994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y-KG" altLang="ru-RU"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Билим берүү программаларынын рейтинги</a:t>
            </a:r>
            <a:endParaRPr kumimoji="0" lang="ru-RU" alt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5" name="Таблица 14"/>
          <p:cNvGraphicFramePr>
            <a:graphicFrameLocks noGrp="1"/>
          </p:cNvGraphicFramePr>
          <p:nvPr/>
        </p:nvGraphicFramePr>
        <p:xfrm>
          <a:off x="654050" y="1646238"/>
          <a:ext cx="11141075" cy="4403725"/>
        </p:xfrm>
        <a:graphic>
          <a:graphicData uri="http://schemas.openxmlformats.org/drawingml/2006/table">
            <a:tbl>
              <a:tblPr/>
              <a:tblGrid>
                <a:gridCol w="1736314">
                  <a:extLst>
                    <a:ext uri="{9D8B030D-6E8A-4147-A177-3AD203B41FA5}">
                      <a16:colId xmlns:a16="http://schemas.microsoft.com/office/drawing/2014/main" val="20000"/>
                    </a:ext>
                  </a:extLst>
                </a:gridCol>
                <a:gridCol w="7828414">
                  <a:extLst>
                    <a:ext uri="{9D8B030D-6E8A-4147-A177-3AD203B41FA5}">
                      <a16:colId xmlns:a16="http://schemas.microsoft.com/office/drawing/2014/main" val="20001"/>
                    </a:ext>
                  </a:extLst>
                </a:gridCol>
                <a:gridCol w="1576347">
                  <a:extLst>
                    <a:ext uri="{9D8B030D-6E8A-4147-A177-3AD203B41FA5}">
                      <a16:colId xmlns:a16="http://schemas.microsoft.com/office/drawing/2014/main" val="20002"/>
                    </a:ext>
                  </a:extLst>
                </a:gridCol>
              </a:tblGrid>
              <a:tr h="511175">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y-KG" altLang="ru-RU"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Позициясы</a:t>
                      </a:r>
                      <a:endParaRPr kumimoji="0" lang="ru-RU" altLang="ru-RU" sz="24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y-KG" altLang="ru-RU"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ЖОЖ аталышы</a:t>
                      </a:r>
                      <a:endParaRPr kumimoji="0" lang="ru-RU" altLang="ru-RU" sz="24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y-KG" altLang="ru-RU" sz="24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баллы</a:t>
                      </a:r>
                      <a:endParaRPr kumimoji="0" lang="ru-RU" altLang="ru-RU" sz="24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500">
                <a:tc gridSpan="3">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1</a:t>
                      </a: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Гуманитардык илимдер</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317500">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rPr>
                        <a:t>6</a:t>
                      </a:r>
                      <a:endParaRPr kumimoji="0" lang="ru-RU"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Б.Осмонов атындагы Жалал-Абад мамлекеттик университети</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rPr>
                        <a:t>824</a:t>
                      </a:r>
                      <a:endParaRPr kumimoji="0" lang="ru-RU"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500">
                <a:tc gridSpan="3">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2</a:t>
                      </a: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Педагогикалык билим берүү</a:t>
                      </a:r>
                      <a:endParaRPr kumimoji="0" lang="ru-RU"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r h="317500">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rPr>
                        <a:t>3</a:t>
                      </a:r>
                      <a:endParaRPr kumimoji="0" lang="ru-RU"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Б.Осмонов атындагы Жалал-Абад мамлекеттик университети</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rPr>
                        <a:t>9074</a:t>
                      </a:r>
                      <a:endParaRPr kumimoji="0" lang="ru-RU"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500">
                <a:tc gridSpan="3">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3</a:t>
                      </a: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Саламаттыкты сактоо</a:t>
                      </a:r>
                      <a:endParaRPr kumimoji="0" lang="ru-RU"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317500">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4</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Б.Осмонов атындагы Жалал-Абад мамлекеттик университети</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rPr>
                        <a:t>2801</a:t>
                      </a:r>
                      <a:endParaRPr kumimoji="0" lang="ru-RU"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7500">
                <a:tc gridSpan="3">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4</a:t>
                      </a: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Экономика жана башкаруу</a:t>
                      </a:r>
                      <a:endParaRPr kumimoji="0" lang="ru-RU"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7"/>
                  </a:ext>
                </a:extLst>
              </a:tr>
              <a:tr h="317500">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rPr>
                        <a:t>3</a:t>
                      </a:r>
                      <a:endParaRPr kumimoji="0" lang="ru-RU"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Б.Осмонов атындагы Жалал-Абад мамлекеттик университети</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rPr>
                        <a:t>3430</a:t>
                      </a:r>
                      <a:endParaRPr kumimoji="0" lang="ru-RU"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7500">
                <a:tc gridSpan="3">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5</a:t>
                      </a: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Айыл чарбасы</a:t>
                      </a:r>
                      <a:endParaRPr kumimoji="0" lang="ru-RU"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9"/>
                  </a:ext>
                </a:extLst>
              </a:tr>
              <a:tr h="317500">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y-KG"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rPr>
                        <a:t>4</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Б.Осмонов атындагы Жалал-Абад мамлекеттик университети</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rPr>
                        <a:t>258</a:t>
                      </a:r>
                      <a:endParaRPr kumimoji="0" lang="ru-RU"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7500">
                <a:tc gridSpan="3">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6</a:t>
                      </a: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Энергетика жана электроэнергетика</a:t>
                      </a:r>
                      <a:endParaRPr kumimoji="0" lang="ru-RU"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1"/>
                  </a:ext>
                </a:extLst>
              </a:tr>
              <a:tr h="400050">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4</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Б.Осмонов атындагы Жалал-Абад мамлекеттик университети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rPr>
                        <a:t>1485</a:t>
                      </a:r>
                      <a:endParaRPr kumimoji="0" lang="ru-RU" altLang="ru-RU" sz="20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8582" marR="68582" marT="952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2" name="Рисунок 1">
            <a:extLst>
              <a:ext uri="{FF2B5EF4-FFF2-40B4-BE49-F238E27FC236}">
                <a16:creationId xmlns:a16="http://schemas.microsoft.com/office/drawing/2014/main" id="{C362BA4D-8405-AEB6-4B92-A06FEE86AE12}"/>
              </a:ext>
            </a:extLst>
          </p:cNvPr>
          <p:cNvPicPr>
            <a:picLocks noChangeAspect="1"/>
          </p:cNvPicPr>
          <p:nvPr/>
        </p:nvPicPr>
        <p:blipFill>
          <a:blip r:embed="rId3" cstate="print"/>
          <a:stretch>
            <a:fillRect/>
          </a:stretch>
        </p:blipFill>
        <p:spPr>
          <a:xfrm>
            <a:off x="571947" y="-3001"/>
            <a:ext cx="771525" cy="767705"/>
          </a:xfrm>
          <a:prstGeom prst="rect">
            <a:avLst/>
          </a:prstGeom>
        </p:spPr>
      </p:pic>
      <p:pic>
        <p:nvPicPr>
          <p:cNvPr id="9" name="Рисунок 8"/>
          <p:cNvPicPr>
            <a:picLocks noChangeAspect="1"/>
          </p:cNvPicPr>
          <p:nvPr/>
        </p:nvPicPr>
        <p:blipFill>
          <a:blip r:embed="rId4" cstate="print"/>
          <a:stretch>
            <a:fillRect/>
          </a:stretch>
        </p:blipFill>
        <p:spPr>
          <a:xfrm>
            <a:off x="11096660" y="71414"/>
            <a:ext cx="961086" cy="579965"/>
          </a:xfrm>
          <a:prstGeom prst="rect">
            <a:avLst/>
          </a:prstGeom>
        </p:spPr>
      </p:pic>
    </p:spTree>
    <p:extLst>
      <p:ext uri="{BB962C8B-B14F-4D97-AF65-F5344CB8AC3E}">
        <p14:creationId xmlns:p14="http://schemas.microsoft.com/office/powerpoint/2010/main" val="2066362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10" name="Прямая соединительная линия 9"/>
          <p:cNvCxnSpPr/>
          <p:nvPr/>
        </p:nvCxnSpPr>
        <p:spPr>
          <a:xfrm>
            <a:off x="-4348" y="62068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10242" name="Заголовок 1"/>
          <p:cNvSpPr>
            <a:spLocks noGrp="1"/>
          </p:cNvSpPr>
          <p:nvPr>
            <p:ph type="title"/>
          </p:nvPr>
        </p:nvSpPr>
        <p:spPr>
          <a:xfrm>
            <a:off x="831850" y="862013"/>
            <a:ext cx="11098213" cy="382587"/>
          </a:xfrm>
        </p:spPr>
        <p:txBody>
          <a:bodyPr/>
          <a:lstStyle/>
          <a:p>
            <a:pPr algn="ctr"/>
            <a:r>
              <a:rPr lang="ru-RU" altLang="ru-RU" sz="2000" b="1" dirty="0">
                <a:solidFill>
                  <a:srgbClr val="0000FF"/>
                </a:solidFill>
                <a:latin typeface="Times New Roman" panose="02020603050405020304" pitchFamily="18" charset="0"/>
                <a:cs typeface="Times New Roman" panose="02020603050405020304" pitchFamily="18" charset="0"/>
              </a:rPr>
              <a:t>2023-жылдагы </a:t>
            </a:r>
            <a:r>
              <a:rPr lang="ru-RU" altLang="ru-RU" sz="2000" b="1" dirty="0" err="1">
                <a:solidFill>
                  <a:srgbClr val="0000FF"/>
                </a:solidFill>
                <a:latin typeface="Times New Roman" panose="02020603050405020304" pitchFamily="18" charset="0"/>
                <a:cs typeface="Times New Roman" panose="02020603050405020304" pitchFamily="18" charset="0"/>
              </a:rPr>
              <a:t>НААРдын</a:t>
            </a:r>
            <a:r>
              <a:rPr lang="ru-RU" altLang="ru-RU" sz="2000" b="1" dirty="0">
                <a:solidFill>
                  <a:srgbClr val="0000FF"/>
                </a:solidFill>
                <a:latin typeface="Times New Roman" panose="02020603050405020304" pitchFamily="18" charset="0"/>
                <a:cs typeface="Times New Roman" panose="02020603050405020304" pitchFamily="18" charset="0"/>
              </a:rPr>
              <a:t> </a:t>
            </a:r>
            <a:r>
              <a:rPr lang="ru-RU" altLang="ru-RU" sz="2000" b="1" dirty="0" err="1">
                <a:solidFill>
                  <a:srgbClr val="0000FF"/>
                </a:solidFill>
                <a:latin typeface="Times New Roman" panose="02020603050405020304" pitchFamily="18" charset="0"/>
                <a:cs typeface="Times New Roman" panose="02020603050405020304" pitchFamily="18" charset="0"/>
              </a:rPr>
              <a:t>рейтингинде</a:t>
            </a:r>
            <a:r>
              <a:rPr lang="ru-RU" altLang="ru-RU" sz="2000" b="1" dirty="0">
                <a:solidFill>
                  <a:srgbClr val="0000FF"/>
                </a:solidFill>
                <a:latin typeface="Times New Roman" panose="02020603050405020304" pitchFamily="18" charset="0"/>
                <a:cs typeface="Times New Roman" panose="02020603050405020304" pitchFamily="18" charset="0"/>
              </a:rPr>
              <a:t> ЖАМУнун Б</a:t>
            </a:r>
            <a:r>
              <a:rPr lang="ky-KG" altLang="ru-RU" sz="2000" b="1" dirty="0">
                <a:solidFill>
                  <a:srgbClr val="0000FF"/>
                </a:solidFill>
                <a:latin typeface="Times New Roman" panose="02020603050405020304" pitchFamily="18" charset="0"/>
                <a:cs typeface="Times New Roman" panose="02020603050405020304" pitchFamily="18" charset="0"/>
              </a:rPr>
              <a:t>илим берүү программаларынын </a:t>
            </a:r>
            <a:r>
              <a:rPr lang="ru-RU" altLang="ru-RU" sz="2000" b="1" dirty="0">
                <a:solidFill>
                  <a:srgbClr val="0000FF"/>
                </a:solidFill>
                <a:latin typeface="Times New Roman" panose="02020603050405020304" pitchFamily="18" charset="0"/>
                <a:cs typeface="Times New Roman" panose="02020603050405020304" pitchFamily="18" charset="0"/>
              </a:rPr>
              <a:t>рейтинги</a:t>
            </a:r>
            <a:endParaRPr lang="ru-RU" altLang="ru-RU" sz="1400" dirty="0">
              <a:solidFill>
                <a:srgbClr val="0000FF"/>
              </a:solidFill>
            </a:endParaRPr>
          </a:p>
        </p:txBody>
      </p:sp>
      <p:cxnSp>
        <p:nvCxnSpPr>
          <p:cNvPr id="4" name="Прямая соединительная линия 3"/>
          <p:cNvCxnSpPr/>
          <p:nvPr/>
        </p:nvCxnSpPr>
        <p:spPr>
          <a:xfrm>
            <a:off x="0" y="26064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10246" name="Прямоугольник 12"/>
          <p:cNvSpPr>
            <a:spLocks noChangeArrowheads="1"/>
          </p:cNvSpPr>
          <p:nvPr/>
        </p:nvSpPr>
        <p:spPr bwMode="auto">
          <a:xfrm>
            <a:off x="1895475" y="44624"/>
            <a:ext cx="8994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y-KG" altLang="ru-RU"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ky-KG" altLang="ru-RU"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Билим берүү программаларынын рейтинги</a:t>
            </a:r>
            <a:endParaRPr kumimoji="0" lang="ru-RU" alt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 name="Таблица 8"/>
          <p:cNvGraphicFramePr>
            <a:graphicFrameLocks noGrp="1"/>
          </p:cNvGraphicFramePr>
          <p:nvPr/>
        </p:nvGraphicFramePr>
        <p:xfrm>
          <a:off x="342900" y="1273175"/>
          <a:ext cx="11620500" cy="5383997"/>
        </p:xfrm>
        <a:graphic>
          <a:graphicData uri="http://schemas.openxmlformats.org/drawingml/2006/table">
            <a:tbl>
              <a:tblPr/>
              <a:tblGrid>
                <a:gridCol w="518194">
                  <a:extLst>
                    <a:ext uri="{9D8B030D-6E8A-4147-A177-3AD203B41FA5}">
                      <a16:colId xmlns:a16="http://schemas.microsoft.com/office/drawing/2014/main" val="20000"/>
                    </a:ext>
                  </a:extLst>
                </a:gridCol>
                <a:gridCol w="4780340">
                  <a:extLst>
                    <a:ext uri="{9D8B030D-6E8A-4147-A177-3AD203B41FA5}">
                      <a16:colId xmlns:a16="http://schemas.microsoft.com/office/drawing/2014/main" val="20001"/>
                    </a:ext>
                  </a:extLst>
                </a:gridCol>
                <a:gridCol w="1230711">
                  <a:extLst>
                    <a:ext uri="{9D8B030D-6E8A-4147-A177-3AD203B41FA5}">
                      <a16:colId xmlns:a16="http://schemas.microsoft.com/office/drawing/2014/main" val="20002"/>
                    </a:ext>
                  </a:extLst>
                </a:gridCol>
                <a:gridCol w="1489807">
                  <a:extLst>
                    <a:ext uri="{9D8B030D-6E8A-4147-A177-3AD203B41FA5}">
                      <a16:colId xmlns:a16="http://schemas.microsoft.com/office/drawing/2014/main" val="20003"/>
                    </a:ext>
                  </a:extLst>
                </a:gridCol>
                <a:gridCol w="1295485">
                  <a:extLst>
                    <a:ext uri="{9D8B030D-6E8A-4147-A177-3AD203B41FA5}">
                      <a16:colId xmlns:a16="http://schemas.microsoft.com/office/drawing/2014/main" val="20004"/>
                    </a:ext>
                  </a:extLst>
                </a:gridCol>
                <a:gridCol w="1204801">
                  <a:extLst>
                    <a:ext uri="{9D8B030D-6E8A-4147-A177-3AD203B41FA5}">
                      <a16:colId xmlns:a16="http://schemas.microsoft.com/office/drawing/2014/main" val="20005"/>
                    </a:ext>
                  </a:extLst>
                </a:gridCol>
                <a:gridCol w="1101162">
                  <a:extLst>
                    <a:ext uri="{9D8B030D-6E8A-4147-A177-3AD203B41FA5}">
                      <a16:colId xmlns:a16="http://schemas.microsoft.com/office/drawing/2014/main" val="20006"/>
                    </a:ext>
                  </a:extLst>
                </a:gridCol>
              </a:tblGrid>
              <a:tr h="32255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endParaRPr kumimoji="0" lang="ru-RU" altLang="ru-RU" sz="18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y-KG" altLang="ru-RU"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ББП аталышы </a:t>
                      </a:r>
                      <a:endParaRPr kumimoji="0" lang="ru-RU" altLang="ru-RU" sz="14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ky-KG" altLang="ru-RU"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Ээлеген орду</a:t>
                      </a:r>
                      <a:endParaRPr kumimoji="0" lang="ru-RU" altLang="ru-RU" sz="14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ky-KG" altLang="ru-RU"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2022-ж орду</a:t>
                      </a:r>
                      <a:endParaRPr kumimoji="0" lang="ru-RU" altLang="ru-RU" sz="14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2021-ж орду </a:t>
                      </a:r>
                      <a:endParaRPr kumimoji="0" lang="ru-RU" altLang="ru-RU" sz="14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45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4445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2020-ж. орду</a:t>
                      </a:r>
                      <a:endParaRPr kumimoji="0" lang="ru-RU" altLang="ru-RU" sz="14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9013" marR="9013"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2019- ж. орду</a:t>
                      </a:r>
                      <a:endParaRPr kumimoji="0" lang="ru-RU" altLang="ru-RU" sz="14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173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1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Юриспруденция </a:t>
                      </a:r>
                      <a:endParaRPr kumimoji="0" lang="ru-RU" altLang="ru-RU" sz="18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2(4)</a:t>
                      </a:r>
                      <a:endPar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3 (4)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3</a:t>
                      </a:r>
                      <a:r>
                        <a:rPr kumimoji="0" lang="ru-RU"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(5)</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3 (6)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9013" marR="9013"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3 (4)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173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Лингвистика </a:t>
                      </a:r>
                      <a:endParaRPr kumimoji="0" lang="ru-RU" altLang="ru-RU" sz="18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endPar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4 (5)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3</a:t>
                      </a:r>
                      <a:r>
                        <a:rPr kumimoji="0" lang="ru-RU"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(3)</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3 (3)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9013" marR="9013"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3 (4)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173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3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Социалдык иш </a:t>
                      </a:r>
                      <a:endParaRPr kumimoji="0" lang="ru-RU" altLang="ru-RU" sz="18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endPar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3 (4)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3 (3)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 (2)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9013" marR="9013"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 (2)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949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4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Табигый-илимий билим берүү </a:t>
                      </a:r>
                      <a:endParaRPr kumimoji="0" lang="ru-RU" altLang="ru-RU" sz="18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3 (4)</a:t>
                      </a: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4 (7)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3</a:t>
                      </a: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(7)</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 (7)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9013" marR="9013"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 (6)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291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5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Физика-математикалык билим берүү </a:t>
                      </a:r>
                      <a:endParaRPr kumimoji="0" lang="ru-RU" altLang="ru-RU" sz="18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 (5) </a:t>
                      </a:r>
                      <a:endPar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 (6)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a:t>
                      </a:r>
                      <a:r>
                        <a:rPr kumimoji="0" lang="ru-RU"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(7)</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 (7)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9013" marR="9013"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 (7)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173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6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Филологиялык билим берүү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3</a:t>
                      </a: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(7)</a:t>
                      </a: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 (8)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3</a:t>
                      </a:r>
                      <a:r>
                        <a:rPr kumimoji="0" lang="ru-RU"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(9)</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 (9)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9013" marR="9013"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3 (8)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095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7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Социалдык-экономикалык билим берүү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 (4)</a:t>
                      </a: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3 (5)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4</a:t>
                      </a:r>
                      <a:r>
                        <a:rPr kumimoji="0" lang="ru-RU"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(8)</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3 (8)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9013" marR="9013"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3 (6)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173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8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Педагогика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2(7)</a:t>
                      </a:r>
                      <a:endPar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a:t>
                      </a: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(9)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4 (10)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3 (8)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9013" marR="9013"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3 (6)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173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9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Дарылоо иши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4 (5) </a:t>
                      </a: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5 (6)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6</a:t>
                      </a: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(6)</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5 (5)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9013" marR="9013"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4 (4)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009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10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Фармация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 (2)</a:t>
                      </a: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 (2)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a:t>
                      </a:r>
                      <a:r>
                        <a:rPr kumimoji="0" lang="ru-RU"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(2)</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 (2)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9013" marR="9013"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1 (1)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609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11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Экономика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3 (10)</a:t>
                      </a: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3 (14)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4</a:t>
                      </a:r>
                      <a:r>
                        <a:rPr kumimoji="0" lang="ru-RU"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(12)</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4(14)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9013" marR="9013"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7 (12)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5739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12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Ветеринария </a:t>
                      </a:r>
                      <a:endParaRPr kumimoji="0" lang="ru-RU" altLang="ru-RU" sz="18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3 (3) </a:t>
                      </a: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3 (3)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a:t>
                      </a:r>
                      <a:r>
                        <a:rPr kumimoji="0" lang="ru-RU"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(3)</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2 (2)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9013" marR="9013"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 (2)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61013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13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y-KG" altLang="ru-RU" sz="18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Энергетика жана электротехника </a:t>
                      </a:r>
                      <a:endParaRPr kumimoji="0" lang="ru-RU" altLang="ru-RU" sz="18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4 (6)</a:t>
                      </a: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4 (6)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5</a:t>
                      </a:r>
                      <a:r>
                        <a:rPr kumimoji="0" lang="ru-RU"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 (6)</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64895" marR="64895"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a:ln>
                            <a:noFill/>
                          </a:ln>
                          <a:solidFill>
                            <a:srgbClr val="0000FF"/>
                          </a:solidFill>
                          <a:effectLst/>
                          <a:latin typeface="Times New Roman" panose="02020603050405020304" pitchFamily="18" charset="0"/>
                          <a:cs typeface="Times New Roman" panose="02020603050405020304" pitchFamily="18" charset="0"/>
                        </a:rPr>
                        <a:t>3 (5) </a:t>
                      </a:r>
                      <a:endParaRPr kumimoji="0" lang="ru-RU" altLang="ru-RU" sz="2000" b="0" i="0" u="none" strike="noStrike" cap="none" normalizeH="0" baseline="0">
                        <a:ln>
                          <a:noFill/>
                        </a:ln>
                        <a:solidFill>
                          <a:srgbClr val="0000FF"/>
                        </a:solidFill>
                        <a:effectLst/>
                        <a:latin typeface="Calibri" panose="020F0502020204030204" pitchFamily="34" charset="0"/>
                        <a:cs typeface="Times New Roman" panose="02020603050405020304" pitchFamily="18" charset="0"/>
                      </a:endParaRPr>
                    </a:p>
                  </a:txBody>
                  <a:tcPr marL="9013" marR="9013" marT="89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2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2 (5) </a:t>
                      </a:r>
                      <a:endParaRPr kumimoji="0" lang="ru-RU" altLang="ru-RU" sz="2000" b="0"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pic>
        <p:nvPicPr>
          <p:cNvPr id="2" name="Рисунок 1">
            <a:extLst>
              <a:ext uri="{FF2B5EF4-FFF2-40B4-BE49-F238E27FC236}">
                <a16:creationId xmlns:a16="http://schemas.microsoft.com/office/drawing/2014/main" id="{2A44D56B-4B47-E1AB-0AD5-123FBEB77B6D}"/>
              </a:ext>
            </a:extLst>
          </p:cNvPr>
          <p:cNvPicPr>
            <a:picLocks noChangeAspect="1"/>
          </p:cNvPicPr>
          <p:nvPr/>
        </p:nvPicPr>
        <p:blipFill>
          <a:blip r:embed="rId2" cstate="print"/>
          <a:stretch>
            <a:fillRect/>
          </a:stretch>
        </p:blipFill>
        <p:spPr>
          <a:xfrm>
            <a:off x="571947" y="212310"/>
            <a:ext cx="627509" cy="624402"/>
          </a:xfrm>
          <a:prstGeom prst="rect">
            <a:avLst/>
          </a:prstGeom>
        </p:spPr>
      </p:pic>
      <p:pic>
        <p:nvPicPr>
          <p:cNvPr id="7" name="Рисунок 6"/>
          <p:cNvPicPr>
            <a:picLocks noChangeAspect="1"/>
          </p:cNvPicPr>
          <p:nvPr/>
        </p:nvPicPr>
        <p:blipFill>
          <a:blip r:embed="rId3" cstate="print"/>
          <a:stretch>
            <a:fillRect/>
          </a:stretch>
        </p:blipFill>
        <p:spPr>
          <a:xfrm>
            <a:off x="11096660" y="214290"/>
            <a:ext cx="961086" cy="579965"/>
          </a:xfrm>
          <a:prstGeom prst="rect">
            <a:avLst/>
          </a:prstGeom>
        </p:spPr>
      </p:pic>
    </p:spTree>
    <p:extLst>
      <p:ext uri="{BB962C8B-B14F-4D97-AF65-F5344CB8AC3E}">
        <p14:creationId xmlns:p14="http://schemas.microsoft.com/office/powerpoint/2010/main" val="342287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692696"/>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11270" name="Прямоугольник 12"/>
          <p:cNvSpPr>
            <a:spLocks noChangeArrowheads="1"/>
          </p:cNvSpPr>
          <p:nvPr/>
        </p:nvSpPr>
        <p:spPr bwMode="auto">
          <a:xfrm>
            <a:off x="1895475" y="0"/>
            <a:ext cx="8994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y-KG" altLang="ru-RU"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Эл аралык </a:t>
            </a:r>
            <a:r>
              <a:rPr kumimoji="0" lang="ky-KG" altLang="ru-RU"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рейтинг</a:t>
            </a:r>
            <a:endParaRPr kumimoji="0" lang="ru-RU" alt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271" name="Прямоугольник 7"/>
          <p:cNvSpPr>
            <a:spLocks noChangeArrowheads="1"/>
          </p:cNvSpPr>
          <p:nvPr/>
        </p:nvSpPr>
        <p:spPr bwMode="auto">
          <a:xfrm>
            <a:off x="452398" y="1000108"/>
            <a:ext cx="1111726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y-KG" alt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ky-KG" altLang="ru-RU"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Эл аралык денгээлдеги жогорку окуу жайларынын арасында «</a:t>
            </a:r>
            <a:r>
              <a:rPr kumimoji="0" lang="en-US" altLang="ru-RU"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IAAR Eurasian University Ranking (IAAR-EUR)</a:t>
            </a:r>
            <a:r>
              <a:rPr kumimoji="0" lang="ru-RU" altLang="ru-RU"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ru-RU" altLang="ru-RU"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рейтингдеги</a:t>
            </a:r>
            <a:r>
              <a:rPr kumimoji="0" lang="ru-RU" altLang="ru-RU"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ky-KG" altLang="ru-RU"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көрсөткүч:</a:t>
            </a:r>
            <a:endParaRPr kumimoji="0" lang="ru-RU" altLang="ru-RU"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1" name="Таблица 10"/>
          <p:cNvGraphicFramePr>
            <a:graphicFrameLocks noGrp="1"/>
          </p:cNvGraphicFramePr>
          <p:nvPr/>
        </p:nvGraphicFramePr>
        <p:xfrm>
          <a:off x="1090613" y="2411413"/>
          <a:ext cx="9151937" cy="2379662"/>
        </p:xfrm>
        <a:graphic>
          <a:graphicData uri="http://schemas.openxmlformats.org/drawingml/2006/table">
            <a:tbl>
              <a:tblPr/>
              <a:tblGrid>
                <a:gridCol w="431069">
                  <a:extLst>
                    <a:ext uri="{9D8B030D-6E8A-4147-A177-3AD203B41FA5}">
                      <a16:colId xmlns:a16="http://schemas.microsoft.com/office/drawing/2014/main" val="20000"/>
                    </a:ext>
                  </a:extLst>
                </a:gridCol>
                <a:gridCol w="2724899">
                  <a:extLst>
                    <a:ext uri="{9D8B030D-6E8A-4147-A177-3AD203B41FA5}">
                      <a16:colId xmlns:a16="http://schemas.microsoft.com/office/drawing/2014/main" val="20001"/>
                    </a:ext>
                  </a:extLst>
                </a:gridCol>
                <a:gridCol w="5995969">
                  <a:extLst>
                    <a:ext uri="{9D8B030D-6E8A-4147-A177-3AD203B41FA5}">
                      <a16:colId xmlns:a16="http://schemas.microsoft.com/office/drawing/2014/main" val="20002"/>
                    </a:ext>
                  </a:extLst>
                </a:gridCol>
              </a:tblGrid>
              <a:tr h="559270">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0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38" marR="59338" marT="1043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ky-KG" altLang="ru-RU" sz="1800" b="1" kern="1200" dirty="0">
                          <a:solidFill>
                            <a:srgbClr val="7030A0"/>
                          </a:solidFill>
                          <a:latin typeface="Times New Roman" panose="02020603050405020304" pitchFamily="18" charset="0"/>
                          <a:ea typeface="+mn-ea"/>
                          <a:cs typeface="Times New Roman" panose="02020603050405020304" pitchFamily="18" charset="0"/>
                        </a:rPr>
                        <a:t>Жыл</a:t>
                      </a:r>
                      <a:endParaRPr lang="ru-RU" altLang="ru-RU" sz="1800" b="1" kern="1200" dirty="0">
                        <a:solidFill>
                          <a:srgbClr val="7030A0"/>
                        </a:solidFill>
                        <a:latin typeface="Times New Roman" panose="02020603050405020304" pitchFamily="18" charset="0"/>
                        <a:ea typeface="+mn-ea"/>
                        <a:cs typeface="Times New Roman" panose="02020603050405020304" pitchFamily="18" charset="0"/>
                      </a:endParaRPr>
                    </a:p>
                  </a:txBody>
                  <a:tcPr marL="59338" marR="59338" marT="1043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ky-KG" altLang="ru-RU" sz="1800" b="1" kern="1200" dirty="0">
                          <a:solidFill>
                            <a:srgbClr val="7030A0"/>
                          </a:solidFill>
                          <a:latin typeface="Times New Roman" panose="02020603050405020304" pitchFamily="18" charset="0"/>
                          <a:ea typeface="+mn-ea"/>
                          <a:cs typeface="Times New Roman" panose="02020603050405020304" pitchFamily="18" charset="0"/>
                        </a:rPr>
                        <a:t>Ээлеген позициясы </a:t>
                      </a:r>
                      <a:endParaRPr lang="ru-RU" altLang="ru-RU" sz="1800" b="1" kern="1200" dirty="0">
                        <a:solidFill>
                          <a:srgbClr val="7030A0"/>
                        </a:solidFill>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altLang="ru-RU" sz="1800" b="1" kern="1200" dirty="0">
                        <a:solidFill>
                          <a:srgbClr val="7030A0"/>
                        </a:solidFill>
                        <a:latin typeface="Times New Roman" panose="02020603050405020304" pitchFamily="18" charset="0"/>
                        <a:ea typeface="+mn-ea"/>
                        <a:cs typeface="Times New Roman" panose="02020603050405020304" pitchFamily="18" charset="0"/>
                      </a:endParaRPr>
                    </a:p>
                  </a:txBody>
                  <a:tcPr marL="59338" marR="59338" marT="1043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4176">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y-KG" altLang="ru-RU" sz="16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1</a:t>
                      </a:r>
                      <a:r>
                        <a:rPr kumimoji="0" lang="ky-KG" altLang="ru-RU" sz="1600" b="1" i="0" u="none" strike="noStrike" cap="none" normalizeH="0" baseline="0" dirty="0">
                          <a:ln>
                            <a:noFill/>
                          </a:ln>
                          <a:solidFill>
                            <a:srgbClr val="0000FF"/>
                          </a:solidFill>
                          <a:effectLst/>
                          <a:latin typeface="Calibri" panose="020F0502020204030204" pitchFamily="34" charset="0"/>
                          <a:cs typeface="Times New Roman" panose="02020603050405020304" pitchFamily="18" charset="0"/>
                        </a:rPr>
                        <a:t> </a:t>
                      </a:r>
                      <a:endParaRPr kumimoji="0" lang="ru-RU" altLang="ru-RU" sz="1000" b="0" i="0" u="none" strike="noStrike" cap="none" normalizeH="0" baseline="0" dirty="0">
                        <a:ln>
                          <a:noFill/>
                        </a:ln>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9338" marR="59338" marT="1043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ky-KG" altLang="ru-RU" sz="2800" b="1" kern="1200" dirty="0">
                          <a:solidFill>
                            <a:srgbClr val="0000FF"/>
                          </a:solidFill>
                          <a:latin typeface="Times New Roman" panose="02020603050405020304" pitchFamily="18" charset="0"/>
                          <a:ea typeface="+mn-ea"/>
                          <a:cs typeface="Times New Roman" panose="02020603050405020304" pitchFamily="18" charset="0"/>
                        </a:rPr>
                        <a:t>2022</a:t>
                      </a:r>
                      <a:endParaRPr lang="ru-RU" altLang="ru-RU" sz="2800" b="1" kern="1200" dirty="0">
                        <a:solidFill>
                          <a:srgbClr val="0000FF"/>
                        </a:solidFill>
                        <a:latin typeface="Times New Roman" panose="02020603050405020304" pitchFamily="18" charset="0"/>
                        <a:ea typeface="+mn-ea"/>
                        <a:cs typeface="Times New Roman" panose="02020603050405020304" pitchFamily="18" charset="0"/>
                      </a:endParaRPr>
                    </a:p>
                  </a:txBody>
                  <a:tcPr marL="59338" marR="59338" marT="1043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ru-RU" altLang="ru-RU" sz="2800" b="1" kern="1200" dirty="0">
                          <a:solidFill>
                            <a:srgbClr val="0000FF"/>
                          </a:solidFill>
                          <a:latin typeface="Times New Roman" panose="02020603050405020304" pitchFamily="18" charset="0"/>
                          <a:ea typeface="+mn-ea"/>
                          <a:cs typeface="Times New Roman" panose="02020603050405020304" pitchFamily="18" charset="0"/>
                        </a:rPr>
                        <a:t>21</a:t>
                      </a:r>
                    </a:p>
                    <a:p>
                      <a:pPr marL="0" marR="0" lvl="0" indent="0" algn="ctr" defTabSz="914400" rtl="0" eaLnBrk="1" fontAlgn="base" latinLnBrk="0" hangingPunct="1">
                        <a:lnSpc>
                          <a:spcPct val="100000"/>
                        </a:lnSpc>
                        <a:spcBef>
                          <a:spcPct val="0"/>
                        </a:spcBef>
                        <a:spcAft>
                          <a:spcPct val="0"/>
                        </a:spcAft>
                        <a:buClrTx/>
                        <a:buSzTx/>
                        <a:buFontTx/>
                        <a:buNone/>
                        <a:tabLst/>
                      </a:pPr>
                      <a:endParaRPr lang="ru-RU" altLang="ru-RU" sz="2800" b="1" kern="1200" dirty="0">
                        <a:solidFill>
                          <a:srgbClr val="0000FF"/>
                        </a:solidFill>
                        <a:latin typeface="Times New Roman" panose="02020603050405020304" pitchFamily="18" charset="0"/>
                        <a:ea typeface="+mn-ea"/>
                        <a:cs typeface="Times New Roman" panose="02020603050405020304" pitchFamily="18" charset="0"/>
                      </a:endParaRPr>
                    </a:p>
                  </a:txBody>
                  <a:tcPr marL="59338" marR="59338" marT="1043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56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y-KG" altLang="ru-RU" sz="1600" b="1" i="0" u="none" strike="noStrike" kern="1200" cap="none" normalizeH="0" baseline="0" dirty="0">
                          <a:ln>
                            <a:noFill/>
                          </a:ln>
                          <a:solidFill>
                            <a:srgbClr val="0000FF"/>
                          </a:solidFill>
                          <a:effectLst/>
                          <a:latin typeface="Times New Roman" panose="02020603050405020304" pitchFamily="18" charset="0"/>
                          <a:ea typeface="+mn-ea"/>
                          <a:cs typeface="Times New Roman" panose="02020603050405020304" pitchFamily="18" charset="0"/>
                        </a:rPr>
                        <a:t>2</a:t>
                      </a:r>
                      <a:endParaRPr kumimoji="0" lang="ru-RU" altLang="ru-RU" sz="1600" b="1" i="0" u="none" strike="noStrike" kern="1200" cap="none" normalizeH="0" baseline="0" dirty="0">
                        <a:ln>
                          <a:noFill/>
                        </a:ln>
                        <a:solidFill>
                          <a:srgbClr val="0000FF"/>
                        </a:solidFill>
                        <a:effectLst/>
                        <a:latin typeface="Times New Roman" panose="02020603050405020304" pitchFamily="18" charset="0"/>
                        <a:ea typeface="+mn-ea"/>
                        <a:cs typeface="Times New Roman" panose="02020603050405020304" pitchFamily="18" charset="0"/>
                      </a:endParaRPr>
                    </a:p>
                  </a:txBody>
                  <a:tcPr marL="59338" marR="59338" marT="1043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ky-KG" altLang="ru-RU" sz="2800" b="1" kern="1200" dirty="0">
                          <a:solidFill>
                            <a:srgbClr val="0000FF"/>
                          </a:solidFill>
                          <a:latin typeface="Times New Roman" panose="02020603050405020304" pitchFamily="18" charset="0"/>
                          <a:ea typeface="+mn-ea"/>
                          <a:cs typeface="Times New Roman" panose="02020603050405020304" pitchFamily="18" charset="0"/>
                        </a:rPr>
                        <a:t>2023</a:t>
                      </a:r>
                      <a:endParaRPr lang="ru-RU" altLang="ru-RU" sz="2800" b="1" kern="1200" dirty="0">
                        <a:solidFill>
                          <a:srgbClr val="0000FF"/>
                        </a:solidFill>
                        <a:latin typeface="Times New Roman" panose="02020603050405020304" pitchFamily="18" charset="0"/>
                        <a:ea typeface="+mn-ea"/>
                        <a:cs typeface="Times New Roman" panose="02020603050405020304" pitchFamily="18" charset="0"/>
                      </a:endParaRPr>
                    </a:p>
                  </a:txBody>
                  <a:tcPr marL="59338" marR="59338" marT="1043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ky-KG" altLang="ru-RU" sz="2800" b="1" kern="1200" dirty="0">
                          <a:solidFill>
                            <a:srgbClr val="0000FF"/>
                          </a:solidFill>
                          <a:latin typeface="Times New Roman" panose="02020603050405020304" pitchFamily="18" charset="0"/>
                          <a:ea typeface="+mn-ea"/>
                          <a:cs typeface="Times New Roman" panose="02020603050405020304" pitchFamily="18" charset="0"/>
                        </a:rPr>
                        <a:t>20</a:t>
                      </a:r>
                      <a:endParaRPr lang="ru-RU" altLang="ru-RU" sz="2800" b="1" kern="1200" dirty="0">
                        <a:solidFill>
                          <a:srgbClr val="0000FF"/>
                        </a:solidFill>
                        <a:latin typeface="Times New Roman" panose="02020603050405020304" pitchFamily="18" charset="0"/>
                        <a:ea typeface="+mn-ea"/>
                        <a:cs typeface="Times New Roman" panose="02020603050405020304" pitchFamily="18" charset="0"/>
                      </a:endParaRPr>
                    </a:p>
                  </a:txBody>
                  <a:tcPr marL="59338" marR="59338" marT="1043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290" name="Прямоугольник 3"/>
          <p:cNvSpPr>
            <a:spLocks noChangeArrowheads="1"/>
          </p:cNvSpPr>
          <p:nvPr/>
        </p:nvSpPr>
        <p:spPr bwMode="auto">
          <a:xfrm>
            <a:off x="1166778" y="5214950"/>
            <a:ext cx="896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2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Гуманитардык</a:t>
            </a:r>
            <a:r>
              <a:rPr kumimoji="0" lang="ru-RU" altLang="ru-RU"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ru-RU" altLang="ru-RU" sz="2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илимдер</a:t>
            </a:r>
            <a:r>
              <a:rPr kumimoji="0" lang="ru-RU" altLang="ru-RU"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ru-RU" altLang="ru-RU" sz="2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жаатындагы</a:t>
            </a:r>
            <a:r>
              <a:rPr kumimoji="0" lang="ru-RU" altLang="ru-RU"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ru-RU" altLang="ru-RU" sz="2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рейтингде</a:t>
            </a:r>
            <a:r>
              <a:rPr kumimoji="0" lang="ru-RU" altLang="ru-RU"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ЖАМУ 2-чи </a:t>
            </a:r>
            <a:r>
              <a:rPr kumimoji="0" lang="ru-RU" altLang="ru-RU" sz="2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орунду</a:t>
            </a:r>
            <a:r>
              <a:rPr kumimoji="0" lang="ru-RU" altLang="ru-RU"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ru-RU" altLang="ru-RU" sz="2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ээледи</a:t>
            </a:r>
            <a:endParaRPr kumimoji="0" lang="ru-RU" altLang="ru-RU"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pic>
        <p:nvPicPr>
          <p:cNvPr id="3" name="Рисунок 2">
            <a:extLst>
              <a:ext uri="{FF2B5EF4-FFF2-40B4-BE49-F238E27FC236}">
                <a16:creationId xmlns:a16="http://schemas.microsoft.com/office/drawing/2014/main" id="{B939352C-FACA-EAFE-62AB-1EB2B92D0059}"/>
              </a:ext>
            </a:extLst>
          </p:cNvPr>
          <p:cNvPicPr>
            <a:picLocks noChangeAspect="1"/>
          </p:cNvPicPr>
          <p:nvPr/>
        </p:nvPicPr>
        <p:blipFill>
          <a:blip r:embed="rId2" cstate="print"/>
          <a:stretch>
            <a:fillRect/>
          </a:stretch>
        </p:blipFill>
        <p:spPr>
          <a:xfrm>
            <a:off x="571947" y="71414"/>
            <a:ext cx="771525" cy="767705"/>
          </a:xfrm>
          <a:prstGeom prst="rect">
            <a:avLst/>
          </a:prstGeom>
        </p:spPr>
      </p:pic>
      <p:pic>
        <p:nvPicPr>
          <p:cNvPr id="9" name="Рисунок 8"/>
          <p:cNvPicPr>
            <a:picLocks noChangeAspect="1"/>
          </p:cNvPicPr>
          <p:nvPr/>
        </p:nvPicPr>
        <p:blipFill>
          <a:blip r:embed="rId3" cstate="print"/>
          <a:stretch>
            <a:fillRect/>
          </a:stretch>
        </p:blipFill>
        <p:spPr>
          <a:xfrm>
            <a:off x="11096660" y="214290"/>
            <a:ext cx="961086" cy="579965"/>
          </a:xfrm>
          <a:prstGeom prst="rect">
            <a:avLst/>
          </a:prstGeom>
        </p:spPr>
      </p:pic>
    </p:spTree>
    <p:extLst>
      <p:ext uri="{BB962C8B-B14F-4D97-AF65-F5344CB8AC3E}">
        <p14:creationId xmlns:p14="http://schemas.microsoft.com/office/powerpoint/2010/main" val="3962425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742950"/>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12294" name="Прямоугольник 12"/>
          <p:cNvSpPr>
            <a:spLocks noChangeArrowheads="1"/>
          </p:cNvSpPr>
          <p:nvPr/>
        </p:nvSpPr>
        <p:spPr bwMode="auto">
          <a:xfrm>
            <a:off x="1895475" y="0"/>
            <a:ext cx="899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295" name="Прямоугольник 3"/>
          <p:cNvSpPr>
            <a:spLocks noChangeArrowheads="1"/>
          </p:cNvSpPr>
          <p:nvPr/>
        </p:nvSpPr>
        <p:spPr bwMode="auto">
          <a:xfrm flipH="1">
            <a:off x="4616450" y="177800"/>
            <a:ext cx="4243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altLang="ru-RU"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Сурамжылоо</a:t>
            </a:r>
          </a:p>
        </p:txBody>
      </p:sp>
      <p:sp>
        <p:nvSpPr>
          <p:cNvPr id="12296" name="Прямоугольник 2"/>
          <p:cNvSpPr>
            <a:spLocks noChangeArrowheads="1"/>
          </p:cNvSpPr>
          <p:nvPr/>
        </p:nvSpPr>
        <p:spPr bwMode="auto">
          <a:xfrm>
            <a:off x="788988" y="1344613"/>
            <a:ext cx="10629900" cy="555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ky-KG" altLang="ru-RU" sz="20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1-курстун студенттеринен    </a:t>
            </a:r>
            <a:r>
              <a:rPr kumimoji="0" lang="ky-KG" altLang="ru-RU" sz="2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«ЖОЖ катары эмне үчүн ЖАМУну тандап алдыңыз?»,</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y-KG" altLang="ru-RU" sz="20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ky-KG" altLang="ru-RU" sz="20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2-3-курстун студенттеринен   </a:t>
            </a:r>
            <a:r>
              <a:rPr kumimoji="0" lang="ky-KG" altLang="ru-RU" sz="2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«Окуу процессинин уюштуруу сапатына студенттердин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ky-KG" altLang="ru-RU" sz="2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канааттануусу»,</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20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altLang="ru-RU" sz="20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2-6 </a:t>
            </a:r>
            <a:r>
              <a:rPr kumimoji="0" lang="ru-RU" altLang="ru-RU" sz="20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курстун</a:t>
            </a:r>
            <a:r>
              <a:rPr kumimoji="0" lang="ru-RU" altLang="ru-RU" sz="20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20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студенттеринен</a:t>
            </a:r>
            <a:r>
              <a:rPr kumimoji="0" lang="ru-RU" altLang="ru-RU" sz="20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2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u-RU" altLang="ru-RU" sz="2000" b="1" i="1"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Университетте</a:t>
            </a:r>
            <a:r>
              <a:rPr kumimoji="0" lang="ru-RU" altLang="ru-RU" sz="2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2000" b="1" i="1"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окуудан</a:t>
            </a:r>
            <a:r>
              <a:rPr kumimoji="0" lang="ru-RU" altLang="ru-RU" sz="2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2000" b="1" i="1"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тышкары</a:t>
            </a:r>
            <a:r>
              <a:rPr kumimoji="0" lang="ru-RU" altLang="ru-RU" sz="2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2000" b="1" i="1"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убакыттын</a:t>
            </a:r>
            <a:r>
              <a:rPr kumimoji="0" lang="ru-RU" altLang="ru-RU" sz="2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2000" b="1" i="1"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уюштурулушуна</a:t>
            </a:r>
            <a:r>
              <a:rPr kumimoji="0" lang="ru-RU" altLang="ru-RU" sz="2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2000" b="1" i="1"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жана</a:t>
            </a:r>
            <a:r>
              <a:rPr kumimoji="0" lang="ru-RU" altLang="ru-RU" sz="2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2000" b="1" i="1"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тамактануунун</a:t>
            </a:r>
            <a:r>
              <a:rPr kumimoji="0" lang="ru-RU" altLang="ru-RU" sz="2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2000" b="1" i="1"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сапатына</a:t>
            </a:r>
            <a:r>
              <a:rPr kumimoji="0" lang="ru-RU" altLang="ru-RU" sz="2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2000" b="1" i="1"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студенттердин</a:t>
            </a:r>
            <a:r>
              <a:rPr kumimoji="0" lang="ru-RU" altLang="ru-RU" sz="2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2000" b="1" i="1"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канааттануусу</a:t>
            </a:r>
            <a:r>
              <a:rPr kumimoji="0" lang="ru-RU" altLang="ru-RU" sz="2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ky-KG" altLang="ru-RU" sz="2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y-KG" altLang="ru-RU" sz="20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ky-KG" altLang="ru-RU" sz="2000" b="0" i="0" u="none" strike="noStrike" kern="1200" cap="none" spc="0" normalizeH="0" baseline="0" noProof="0" dirty="0" smtClean="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1-4 </a:t>
            </a:r>
            <a:r>
              <a:rPr kumimoji="0" lang="ky-KG" altLang="ru-RU" sz="20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курстун студенттеринин арасында </a:t>
            </a:r>
            <a:r>
              <a:rPr kumimoji="0" lang="ky-KG" altLang="ru-RU" sz="20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«Окутуучу студенттин көз карашы менен» </a:t>
            </a:r>
            <a:r>
              <a:rPr kumimoji="0" lang="ky-KG" altLang="ru-RU" sz="20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аталыштагы  анкета факультеттердеги жана колледждердеги Сапат Кеңештеринин көзөмөлү менен Социологиялык изилдөө борбору тарабынан анализ жүргүзүлүп, ЖАМУнун Административдик Кеңешмесинде, Окумуштуулар Кеңешинде каралып, тиешелүү түзүмдүк бөлүмдөргө иш-чараларды иштеп чыгууга берилди.</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ky-KG"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altLang="ru-RU"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2297" name="Picture 2" descr="Businessmen And Businesswomen Meeting In Conference Room, Business Team  Brainstorming Together In Office. Flat Design People Characters. Royalty  Free Cliparts, Vectors, And Stock Illustration. Image 723616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9513" y="6959600"/>
            <a:ext cx="23241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3C6D86E9-C333-02D1-D655-92974ADBDB93}"/>
              </a:ext>
            </a:extLst>
          </p:cNvPr>
          <p:cNvPicPr>
            <a:picLocks noChangeAspect="1"/>
          </p:cNvPicPr>
          <p:nvPr/>
        </p:nvPicPr>
        <p:blipFill>
          <a:blip r:embed="rId3" cstate="print"/>
          <a:stretch>
            <a:fillRect/>
          </a:stretch>
        </p:blipFill>
        <p:spPr>
          <a:xfrm>
            <a:off x="571947" y="-3001"/>
            <a:ext cx="771525" cy="767705"/>
          </a:xfrm>
          <a:prstGeom prst="rect">
            <a:avLst/>
          </a:prstGeom>
        </p:spPr>
      </p:pic>
      <p:pic>
        <p:nvPicPr>
          <p:cNvPr id="9" name="Рисунок 8"/>
          <p:cNvPicPr>
            <a:picLocks noChangeAspect="1"/>
          </p:cNvPicPr>
          <p:nvPr/>
        </p:nvPicPr>
        <p:blipFill>
          <a:blip r:embed="rId4" cstate="print"/>
          <a:stretch>
            <a:fillRect/>
          </a:stretch>
        </p:blipFill>
        <p:spPr>
          <a:xfrm>
            <a:off x="11096660" y="214290"/>
            <a:ext cx="961086" cy="579965"/>
          </a:xfrm>
          <a:prstGeom prst="rect">
            <a:avLst/>
          </a:prstGeom>
        </p:spPr>
      </p:pic>
    </p:spTree>
    <p:extLst>
      <p:ext uri="{BB962C8B-B14F-4D97-AF65-F5344CB8AC3E}">
        <p14:creationId xmlns:p14="http://schemas.microsoft.com/office/powerpoint/2010/main" val="2774863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Прямая соединительная линия 19"/>
          <p:cNvCxnSpPr/>
          <p:nvPr/>
        </p:nvCxnSpPr>
        <p:spPr>
          <a:xfrm>
            <a:off x="0" y="596900"/>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0" y="29368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Овал 2"/>
          <p:cNvSpPr/>
          <p:nvPr/>
        </p:nvSpPr>
        <p:spPr>
          <a:xfrm>
            <a:off x="673100" y="144463"/>
            <a:ext cx="600075" cy="587375"/>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a:off x="0" y="6516688"/>
            <a:ext cx="12192000" cy="3413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76" name="TextBox 7"/>
          <p:cNvSpPr txBox="1">
            <a:spLocks noChangeArrowheads="1"/>
          </p:cNvSpPr>
          <p:nvPr/>
        </p:nvSpPr>
        <p:spPr bwMode="auto">
          <a:xfrm>
            <a:off x="5865813" y="6513513"/>
            <a:ext cx="1309687" cy="338137"/>
          </a:xfrm>
          <a:prstGeom prst="rect">
            <a:avLst/>
          </a:prstGeom>
          <a:noFill/>
          <a:ln w="9525">
            <a:noFill/>
            <a:miter lim="800000"/>
            <a:headEnd/>
            <a:tailEnd/>
          </a:ln>
        </p:spPr>
        <p:txBody>
          <a:bodyPr>
            <a:spAutoFit/>
          </a:bodyPr>
          <a:lstStyle/>
          <a:p>
            <a:r>
              <a:rPr lang="ru-RU" sz="1600" dirty="0">
                <a:solidFill>
                  <a:schemeClr val="bg1"/>
                </a:solidFill>
                <a:latin typeface="Calibri" pitchFamily="34" charset="0"/>
              </a:rPr>
              <a:t>2023</a:t>
            </a:r>
            <a:endParaRPr lang="en-US" sz="1600" dirty="0">
              <a:solidFill>
                <a:schemeClr val="bg1"/>
              </a:solidFill>
              <a:latin typeface="Calibri" pitchFamily="34" charset="0"/>
            </a:endParaRPr>
          </a:p>
        </p:txBody>
      </p:sp>
      <p:sp>
        <p:nvSpPr>
          <p:cNvPr id="4" name="Прямоугольник 3"/>
          <p:cNvSpPr/>
          <p:nvPr/>
        </p:nvSpPr>
        <p:spPr>
          <a:xfrm>
            <a:off x="2845359" y="116632"/>
            <a:ext cx="3194080" cy="584775"/>
          </a:xfrm>
          <a:prstGeom prst="rect">
            <a:avLst/>
          </a:prstGeom>
        </p:spPr>
        <p:txBody>
          <a:bodyPr wrap="none">
            <a:spAutoFit/>
          </a:bodyPr>
          <a:lstStyle/>
          <a:p>
            <a:pPr algn="ctr"/>
            <a:r>
              <a:rPr lang="ru-RU" sz="3200" b="1" dirty="0">
                <a:solidFill>
                  <a:srgbClr val="0000FF"/>
                </a:solidFill>
                <a:latin typeface="Times New Roman" panose="02020603050405020304" pitchFamily="18" charset="0"/>
                <a:cs typeface="Times New Roman" panose="02020603050405020304" pitchFamily="18" charset="0"/>
              </a:rPr>
              <a:t>1.  Окуу иштери</a:t>
            </a:r>
            <a:endParaRPr lang="ru-RU" sz="2000" dirty="0">
              <a:solidFill>
                <a:srgbClr val="0000FF"/>
              </a:solidFill>
              <a:latin typeface="Times New Roman" panose="02020603050405020304" pitchFamily="18" charset="0"/>
              <a:cs typeface="Times New Roman" panose="02020603050405020304" pitchFamily="18" charset="0"/>
            </a:endParaRPr>
          </a:p>
        </p:txBody>
      </p:sp>
      <p:sp>
        <p:nvSpPr>
          <p:cNvPr id="11" name="Заголовок 2"/>
          <p:cNvSpPr>
            <a:spLocks noGrp="1"/>
          </p:cNvSpPr>
          <p:nvPr>
            <p:ph type="title"/>
          </p:nvPr>
        </p:nvSpPr>
        <p:spPr>
          <a:xfrm>
            <a:off x="119336" y="908720"/>
            <a:ext cx="11953328" cy="648072"/>
          </a:xfrm>
        </p:spPr>
        <p:txBody>
          <a:bodyPr>
            <a:normAutofit fontScale="90000"/>
          </a:bodyPr>
          <a:lstStyle/>
          <a:p>
            <a:pPr marL="0" indent="0" algn="ctr">
              <a:buNone/>
            </a:pPr>
            <a:r>
              <a:rPr lang="ru-RU" sz="1800" dirty="0">
                <a:latin typeface="Times New Roman" panose="02020603050405020304" pitchFamily="18" charset="0"/>
                <a:cs typeface="Times New Roman" panose="02020603050405020304" pitchFamily="18" charset="0"/>
              </a:rPr>
              <a:t> </a:t>
            </a:r>
            <a:r>
              <a:rPr lang="ru-RU" sz="2200" dirty="0">
                <a:solidFill>
                  <a:srgbClr val="0000FF"/>
                </a:solidFill>
                <a:latin typeface="Times New Roman" panose="02020603050405020304" pitchFamily="18" charset="0"/>
                <a:cs typeface="Times New Roman" panose="02020603050405020304" pitchFamily="18" charset="0"/>
              </a:rPr>
              <a:t>ЖАМУ боюнча 2022-2023-окуу </a:t>
            </a:r>
            <a:r>
              <a:rPr lang="ru-RU" sz="2200" dirty="0" err="1">
                <a:solidFill>
                  <a:srgbClr val="0000FF"/>
                </a:solidFill>
                <a:latin typeface="Times New Roman" panose="02020603050405020304" pitchFamily="18" charset="0"/>
                <a:cs typeface="Times New Roman" panose="02020603050405020304" pitchFamily="18" charset="0"/>
              </a:rPr>
              <a:t>жылындагы</a:t>
            </a:r>
            <a:r>
              <a:rPr lang="ru-RU" sz="2200" dirty="0">
                <a:solidFill>
                  <a:srgbClr val="0000FF"/>
                </a:solidFill>
                <a:latin typeface="Times New Roman" panose="02020603050405020304" pitchFamily="18" charset="0"/>
                <a:cs typeface="Times New Roman" panose="02020603050405020304" pitchFamily="18" charset="0"/>
              </a:rPr>
              <a:t>  окуу ж</a:t>
            </a:r>
            <a:r>
              <a:rPr lang="ky-KG" sz="2200" dirty="0">
                <a:solidFill>
                  <a:srgbClr val="0000FF"/>
                </a:solidFill>
                <a:latin typeface="Times New Roman" panose="02020603050405020304" pitchFamily="18" charset="0"/>
                <a:cs typeface="Times New Roman" panose="02020603050405020304" pitchFamily="18" charset="0"/>
              </a:rPr>
              <a:t>үктөмдөрүнүн пландалышы жана аткарылышы боюнча маалымат</a:t>
            </a:r>
            <a:endParaRPr lang="ru-RU" sz="2200" dirty="0">
              <a:solidFill>
                <a:srgbClr val="0000FF"/>
              </a:solidFill>
              <a:latin typeface="Times New Roman" panose="02020603050405020304" pitchFamily="18" charset="0"/>
              <a:cs typeface="Times New Roman" panose="020206030504050203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09907643"/>
              </p:ext>
            </p:extLst>
          </p:nvPr>
        </p:nvGraphicFramePr>
        <p:xfrm>
          <a:off x="407366" y="1760662"/>
          <a:ext cx="11392521" cy="4452812"/>
        </p:xfrm>
        <a:graphic>
          <a:graphicData uri="http://schemas.openxmlformats.org/drawingml/2006/table">
            <a:tbl>
              <a:tblPr/>
              <a:tblGrid>
                <a:gridCol w="463324">
                  <a:extLst>
                    <a:ext uri="{9D8B030D-6E8A-4147-A177-3AD203B41FA5}">
                      <a16:colId xmlns:a16="http://schemas.microsoft.com/office/drawing/2014/main" val="513271163"/>
                    </a:ext>
                  </a:extLst>
                </a:gridCol>
                <a:gridCol w="942249">
                  <a:extLst>
                    <a:ext uri="{9D8B030D-6E8A-4147-A177-3AD203B41FA5}">
                      <a16:colId xmlns:a16="http://schemas.microsoft.com/office/drawing/2014/main" val="1514844494"/>
                    </a:ext>
                  </a:extLst>
                </a:gridCol>
                <a:gridCol w="1169613">
                  <a:extLst>
                    <a:ext uri="{9D8B030D-6E8A-4147-A177-3AD203B41FA5}">
                      <a16:colId xmlns:a16="http://schemas.microsoft.com/office/drawing/2014/main" val="2603169392"/>
                    </a:ext>
                  </a:extLst>
                </a:gridCol>
                <a:gridCol w="831513">
                  <a:extLst>
                    <a:ext uri="{9D8B030D-6E8A-4147-A177-3AD203B41FA5}">
                      <a16:colId xmlns:a16="http://schemas.microsoft.com/office/drawing/2014/main" val="2691146230"/>
                    </a:ext>
                  </a:extLst>
                </a:gridCol>
                <a:gridCol w="1126831">
                  <a:extLst>
                    <a:ext uri="{9D8B030D-6E8A-4147-A177-3AD203B41FA5}">
                      <a16:colId xmlns:a16="http://schemas.microsoft.com/office/drawing/2014/main" val="419700201"/>
                    </a:ext>
                  </a:extLst>
                </a:gridCol>
                <a:gridCol w="1126831">
                  <a:extLst>
                    <a:ext uri="{9D8B030D-6E8A-4147-A177-3AD203B41FA5}">
                      <a16:colId xmlns:a16="http://schemas.microsoft.com/office/drawing/2014/main" val="2148638720"/>
                    </a:ext>
                  </a:extLst>
                </a:gridCol>
                <a:gridCol w="1126831">
                  <a:extLst>
                    <a:ext uri="{9D8B030D-6E8A-4147-A177-3AD203B41FA5}">
                      <a16:colId xmlns:a16="http://schemas.microsoft.com/office/drawing/2014/main" val="2397887700"/>
                    </a:ext>
                  </a:extLst>
                </a:gridCol>
                <a:gridCol w="1126831">
                  <a:extLst>
                    <a:ext uri="{9D8B030D-6E8A-4147-A177-3AD203B41FA5}">
                      <a16:colId xmlns:a16="http://schemas.microsoft.com/office/drawing/2014/main" val="3453941537"/>
                    </a:ext>
                  </a:extLst>
                </a:gridCol>
                <a:gridCol w="1126831">
                  <a:extLst>
                    <a:ext uri="{9D8B030D-6E8A-4147-A177-3AD203B41FA5}">
                      <a16:colId xmlns:a16="http://schemas.microsoft.com/office/drawing/2014/main" val="790070623"/>
                    </a:ext>
                  </a:extLst>
                </a:gridCol>
                <a:gridCol w="1126831">
                  <a:extLst>
                    <a:ext uri="{9D8B030D-6E8A-4147-A177-3AD203B41FA5}">
                      <a16:colId xmlns:a16="http://schemas.microsoft.com/office/drawing/2014/main" val="3392281029"/>
                    </a:ext>
                  </a:extLst>
                </a:gridCol>
                <a:gridCol w="1224836">
                  <a:extLst>
                    <a:ext uri="{9D8B030D-6E8A-4147-A177-3AD203B41FA5}">
                      <a16:colId xmlns:a16="http://schemas.microsoft.com/office/drawing/2014/main" val="2466682368"/>
                    </a:ext>
                  </a:extLst>
                </a:gridCol>
              </a:tblGrid>
              <a:tr h="355701">
                <a:tc rowSpan="2">
                  <a:txBody>
                    <a:bodyPr/>
                    <a:lstStyle/>
                    <a:p>
                      <a:pPr algn="ctr" rtl="0"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a:t>
                      </a:r>
                    </a:p>
                  </a:txBody>
                  <a:tcPr marL="6065" marR="6065" marT="60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rtl="0"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Факультеттер/</a:t>
                      </a:r>
                    </a:p>
                    <a:p>
                      <a:pPr algn="ctr" rtl="0" fontAlgn="ctr"/>
                      <a:r>
                        <a:rPr lang="ru-RU" sz="1400" b="1" i="0" u="none" strike="noStrike" dirty="0" err="1">
                          <a:solidFill>
                            <a:srgbClr val="000000"/>
                          </a:solidFill>
                          <a:effectLst/>
                          <a:latin typeface="Times New Roman" panose="02020603050405020304" pitchFamily="18" charset="0"/>
                          <a:cs typeface="Times New Roman" panose="02020603050405020304" pitchFamily="18" charset="0"/>
                        </a:rPr>
                        <a:t>колледждер</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3">
                  <a:txBody>
                    <a:bodyPr/>
                    <a:lstStyle/>
                    <a:p>
                      <a:pPr algn="ctr" rtl="0" fontAlgn="ctr"/>
                      <a:r>
                        <a:rPr lang="ru-RU" sz="1400" b="1" i="0" u="none" strike="noStrike" dirty="0">
                          <a:solidFill>
                            <a:srgbClr val="000000"/>
                          </a:solidFill>
                          <a:effectLst/>
                          <a:latin typeface="Times New Roman" panose="02020603050405020304" pitchFamily="18" charset="0"/>
                        </a:rPr>
                        <a:t>Бюджет</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gridSpan="3">
                  <a:txBody>
                    <a:bodyPr/>
                    <a:lstStyle/>
                    <a:p>
                      <a:pPr algn="ctr" rtl="0" fontAlgn="ctr"/>
                      <a:r>
                        <a:rPr lang="ru-RU" sz="1400" b="1" i="0" u="none" strike="noStrike" dirty="0">
                          <a:solidFill>
                            <a:srgbClr val="000000"/>
                          </a:solidFill>
                          <a:effectLst/>
                          <a:latin typeface="Times New Roman" panose="02020603050405020304" pitchFamily="18" charset="0"/>
                        </a:rPr>
                        <a:t>Контракт</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gridSpan="3">
                  <a:txBody>
                    <a:bodyPr/>
                    <a:lstStyle/>
                    <a:p>
                      <a:pPr algn="ctr" rtl="0" fontAlgn="ctr"/>
                      <a:r>
                        <a:rPr lang="ru-RU" sz="1400" b="1" i="0" u="none" strike="noStrike" dirty="0">
                          <a:solidFill>
                            <a:srgbClr val="000000"/>
                          </a:solidFill>
                          <a:effectLst/>
                          <a:latin typeface="Times New Roman" panose="02020603050405020304" pitchFamily="18" charset="0"/>
                        </a:rPr>
                        <a:t>Жалпы (Б+К)</a:t>
                      </a:r>
                    </a:p>
                  </a:txBody>
                  <a:tcPr marL="6065" marR="6065" marT="60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962940377"/>
                  </a:ext>
                </a:extLst>
              </a:tr>
              <a:tr h="682598">
                <a:tc vMerge="1">
                  <a:txBody>
                    <a:bodyPr/>
                    <a:lstStyle/>
                    <a:p>
                      <a:endParaRPr lang="ru-RU"/>
                    </a:p>
                  </a:txBody>
                  <a:tcPr/>
                </a:tc>
                <a:tc vMerge="1">
                  <a:txBody>
                    <a:bodyPr/>
                    <a:lstStyle/>
                    <a:p>
                      <a:pPr algn="ctr" rtl="0" fontAlgn="ctr"/>
                      <a:endParaRPr lang="ru-RU" sz="1100" b="1" i="0" u="none" strike="noStrike" dirty="0">
                        <a:solidFill>
                          <a:srgbClr val="000000"/>
                        </a:solidFill>
                        <a:effectLst/>
                        <a:latin typeface="Times New Roman" panose="02020603050405020304" pitchFamily="18" charset="0"/>
                      </a:endParaRP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План</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Аткарылды</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Айырма</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План</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Аткарылды</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Айырма</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План</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Аткарылды</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Айырма</a:t>
                      </a:r>
                    </a:p>
                  </a:txBody>
                  <a:tcPr marL="6065" marR="6065" marT="60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417291312"/>
                  </a:ext>
                </a:extLst>
              </a:tr>
              <a:tr h="564382">
                <a:tc>
                  <a:txBody>
                    <a:bodyPr/>
                    <a:lstStyle/>
                    <a:p>
                      <a:pPr algn="ctr" rtl="0" fontAlgn="ctr"/>
                      <a:r>
                        <a:rPr lang="en-US" sz="1400" b="0" i="0" u="none" strike="noStrike">
                          <a:solidFill>
                            <a:srgbClr val="CC00CC"/>
                          </a:solidFill>
                          <a:effectLst/>
                          <a:latin typeface="Times New Roman" panose="02020603050405020304" pitchFamily="18" charset="0"/>
                          <a:cs typeface="Times New Roman" panose="02020603050405020304" pitchFamily="18" charset="0"/>
                        </a:rPr>
                        <a:t>I</a:t>
                      </a:r>
                    </a:p>
                  </a:txBody>
                  <a:tcPr marL="6065" marR="6065" marT="60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rtl="0" fontAlgn="ctr"/>
                      <a:r>
                        <a:rPr lang="ru-RU" sz="1400" b="1" i="0" u="none" strike="noStrike" dirty="0">
                          <a:solidFill>
                            <a:srgbClr val="CC00CC"/>
                          </a:solidFill>
                          <a:effectLst/>
                          <a:latin typeface="Times New Roman" panose="02020603050405020304" pitchFamily="18" charset="0"/>
                          <a:cs typeface="Times New Roman" panose="02020603050405020304" pitchFamily="18" charset="0"/>
                        </a:rPr>
                        <a:t>ПМТФ</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rtl="0"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35 485,88</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35 248,96</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236,92</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29 891,39</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29 868,64</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22,75</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65377,27</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65117,6</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259,67</a:t>
                      </a:r>
                    </a:p>
                  </a:txBody>
                  <a:tcPr marL="6065" marR="6065" marT="60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200884"/>
                  </a:ext>
                </a:extLst>
              </a:tr>
              <a:tr h="291598">
                <a:tc>
                  <a:txBody>
                    <a:bodyPr/>
                    <a:lstStyle/>
                    <a:p>
                      <a:pPr algn="ctr" rtl="0" fontAlgn="ctr"/>
                      <a:r>
                        <a:rPr lang="en-US" sz="1400" b="0" i="0" u="none" strike="noStrike">
                          <a:solidFill>
                            <a:srgbClr val="CC00CC"/>
                          </a:solidFill>
                          <a:effectLst/>
                          <a:latin typeface="Times New Roman" panose="02020603050405020304" pitchFamily="18" charset="0"/>
                          <a:cs typeface="Times New Roman" panose="02020603050405020304" pitchFamily="18" charset="0"/>
                        </a:rPr>
                        <a:t>II</a:t>
                      </a:r>
                    </a:p>
                  </a:txBody>
                  <a:tcPr marL="6065" marR="6065" marT="60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rtl="0" fontAlgn="ctr"/>
                      <a:r>
                        <a:rPr lang="ru-RU" sz="1400" b="1" i="0" u="none" strike="noStrike" dirty="0">
                          <a:solidFill>
                            <a:srgbClr val="CC00CC"/>
                          </a:solidFill>
                          <a:effectLst/>
                          <a:latin typeface="Times New Roman" panose="02020603050405020304" pitchFamily="18" charset="0"/>
                          <a:cs typeface="Times New Roman" panose="02020603050405020304" pitchFamily="18" charset="0"/>
                        </a:rPr>
                        <a:t>ТТФ</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17112,5</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16942,95</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169,50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18527,65</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18714,35</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-186,70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35640,1</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35657,3</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-17,2</a:t>
                      </a:r>
                    </a:p>
                  </a:txBody>
                  <a:tcPr marL="6065" marR="6065" marT="60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970271"/>
                  </a:ext>
                </a:extLst>
              </a:tr>
              <a:tr h="564382">
                <a:tc>
                  <a:txBody>
                    <a:bodyPr/>
                    <a:lstStyle/>
                    <a:p>
                      <a:pPr algn="ctr" rtl="0" fontAlgn="ctr"/>
                      <a:r>
                        <a:rPr lang="en-US" sz="1400" b="0" i="0" u="none" strike="noStrike">
                          <a:solidFill>
                            <a:srgbClr val="CC00CC"/>
                          </a:solidFill>
                          <a:effectLst/>
                          <a:latin typeface="Times New Roman" panose="02020603050405020304" pitchFamily="18" charset="0"/>
                          <a:cs typeface="Times New Roman" panose="02020603050405020304" pitchFamily="18" charset="0"/>
                        </a:rPr>
                        <a:t>III</a:t>
                      </a:r>
                    </a:p>
                  </a:txBody>
                  <a:tcPr marL="6065" marR="6065" marT="60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rtl="0" fontAlgn="ctr"/>
                      <a:r>
                        <a:rPr lang="ru-RU" sz="1400" b="1" i="0" u="none" strike="noStrike" dirty="0">
                          <a:solidFill>
                            <a:srgbClr val="CC00CC"/>
                          </a:solidFill>
                          <a:effectLst/>
                          <a:latin typeface="Times New Roman" panose="02020603050405020304" pitchFamily="18" charset="0"/>
                          <a:cs typeface="Times New Roman" panose="02020603050405020304" pitchFamily="18" charset="0"/>
                        </a:rPr>
                        <a:t>ЭЮФ</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1842,49</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1842,49</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0,00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20553,523</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20605,122</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-51,60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22396,013</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22447,612</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-51,598</a:t>
                      </a:r>
                    </a:p>
                  </a:txBody>
                  <a:tcPr marL="6065" marR="6065" marT="60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561055"/>
                  </a:ext>
                </a:extLst>
              </a:tr>
              <a:tr h="291598">
                <a:tc>
                  <a:txBody>
                    <a:bodyPr/>
                    <a:lstStyle/>
                    <a:p>
                      <a:pPr algn="ctr" rtl="0" fontAlgn="ctr"/>
                      <a:r>
                        <a:rPr lang="en-US" sz="1400" b="0" i="0" u="none" strike="noStrike">
                          <a:solidFill>
                            <a:srgbClr val="CC00CC"/>
                          </a:solidFill>
                          <a:effectLst/>
                          <a:latin typeface="Times New Roman" panose="02020603050405020304" pitchFamily="18" charset="0"/>
                          <a:cs typeface="Times New Roman" panose="02020603050405020304" pitchFamily="18" charset="0"/>
                        </a:rPr>
                        <a:t>IV</a:t>
                      </a:r>
                    </a:p>
                  </a:txBody>
                  <a:tcPr marL="6065" marR="6065" marT="60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rtl="0" fontAlgn="ctr"/>
                      <a:r>
                        <a:rPr lang="ru-RU" sz="1400" b="1" i="0" u="none" strike="noStrike" dirty="0">
                          <a:solidFill>
                            <a:srgbClr val="CC00CC"/>
                          </a:solidFill>
                          <a:effectLst/>
                          <a:latin typeface="Times New Roman" panose="02020603050405020304" pitchFamily="18" charset="0"/>
                          <a:cs typeface="Times New Roman" panose="02020603050405020304" pitchFamily="18" charset="0"/>
                        </a:rPr>
                        <a:t>ФФ</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16429,3</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16407,74</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21,51</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33322,32</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32981,28</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341,04</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49751,57</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49389,02</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362,55</a:t>
                      </a:r>
                    </a:p>
                  </a:txBody>
                  <a:tcPr marL="6065" marR="6065" marT="60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6833189"/>
                  </a:ext>
                </a:extLst>
              </a:tr>
              <a:tr h="291598">
                <a:tc>
                  <a:txBody>
                    <a:bodyPr/>
                    <a:lstStyle/>
                    <a:p>
                      <a:pPr algn="ctr" rtl="0" fontAlgn="ctr"/>
                      <a:r>
                        <a:rPr lang="en-US" sz="1400" b="0" i="0" u="none" strike="noStrike">
                          <a:solidFill>
                            <a:srgbClr val="CC00CC"/>
                          </a:solidFill>
                          <a:effectLst/>
                          <a:latin typeface="Times New Roman" panose="02020603050405020304" pitchFamily="18" charset="0"/>
                          <a:cs typeface="Times New Roman" panose="02020603050405020304" pitchFamily="18" charset="0"/>
                        </a:rPr>
                        <a:t>V</a:t>
                      </a:r>
                    </a:p>
                  </a:txBody>
                  <a:tcPr marL="6065" marR="6065" marT="60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rtl="0" fontAlgn="ctr"/>
                      <a:r>
                        <a:rPr lang="ru-RU" sz="1400" b="1" i="0" u="none" strike="noStrike" dirty="0">
                          <a:solidFill>
                            <a:srgbClr val="CC00CC"/>
                          </a:solidFill>
                          <a:effectLst/>
                          <a:latin typeface="Times New Roman" panose="02020603050405020304" pitchFamily="18" charset="0"/>
                          <a:cs typeface="Times New Roman" panose="02020603050405020304" pitchFamily="18" charset="0"/>
                        </a:rPr>
                        <a:t>МФ</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rtl="0"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0,00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204807,309</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210447,955</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-5 640,65</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204807,31</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210447,96</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-5640,6</a:t>
                      </a:r>
                    </a:p>
                  </a:txBody>
                  <a:tcPr marL="6065" marR="6065" marT="60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540222"/>
                  </a:ext>
                </a:extLst>
              </a:tr>
              <a:tr h="564382">
                <a:tc>
                  <a:txBody>
                    <a:bodyPr/>
                    <a:lstStyle/>
                    <a:p>
                      <a:pPr algn="ctr" rtl="0" fontAlgn="ctr"/>
                      <a:r>
                        <a:rPr lang="en-US" sz="1400" b="0" i="0" u="none" strike="noStrike">
                          <a:solidFill>
                            <a:srgbClr val="7030A0"/>
                          </a:solidFill>
                          <a:effectLst/>
                          <a:latin typeface="Times New Roman" panose="02020603050405020304" pitchFamily="18" charset="0"/>
                          <a:cs typeface="Times New Roman" panose="02020603050405020304" pitchFamily="18" charset="0"/>
                        </a:rPr>
                        <a:t>VI</a:t>
                      </a:r>
                    </a:p>
                  </a:txBody>
                  <a:tcPr marL="6065" marR="6065" marT="60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4FD"/>
                    </a:solidFill>
                  </a:tcPr>
                </a:tc>
                <a:tc>
                  <a:txBody>
                    <a:bodyPr/>
                    <a:lstStyle/>
                    <a:p>
                      <a:pPr algn="ctr" rtl="0" fontAlgn="ctr"/>
                      <a:r>
                        <a:rPr lang="ru-RU" sz="1400" b="1" i="0" u="none" strike="noStrike" dirty="0">
                          <a:solidFill>
                            <a:srgbClr val="7030A0"/>
                          </a:solidFill>
                          <a:effectLst/>
                          <a:latin typeface="Times New Roman" panose="02020603050405020304" pitchFamily="18" charset="0"/>
                          <a:cs typeface="Times New Roman" panose="02020603050405020304" pitchFamily="18" charset="0"/>
                        </a:rPr>
                        <a:t>ЖАК </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4FD"/>
                    </a:solidFill>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14471,2</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14407,41</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63,80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162331,23</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160570,01</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1 761,22</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176802,44</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174977,42</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1825,02</a:t>
                      </a:r>
                    </a:p>
                  </a:txBody>
                  <a:tcPr marL="6065" marR="6065" marT="60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13976"/>
                  </a:ext>
                </a:extLst>
              </a:tr>
              <a:tr h="282191">
                <a:tc>
                  <a:txBody>
                    <a:bodyPr/>
                    <a:lstStyle/>
                    <a:p>
                      <a:pPr algn="ctr" rtl="0" fontAlgn="ctr"/>
                      <a:r>
                        <a:rPr lang="en-US" sz="1400" b="0" i="0" u="none" strike="noStrike">
                          <a:solidFill>
                            <a:srgbClr val="7030A0"/>
                          </a:solidFill>
                          <a:effectLst/>
                          <a:latin typeface="Times New Roman" panose="02020603050405020304" pitchFamily="18" charset="0"/>
                          <a:cs typeface="Times New Roman" panose="02020603050405020304" pitchFamily="18" charset="0"/>
                        </a:rPr>
                        <a:t>VII</a:t>
                      </a:r>
                    </a:p>
                  </a:txBody>
                  <a:tcPr marL="6065" marR="6065" marT="60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rtl="0" fontAlgn="ctr"/>
                      <a:r>
                        <a:rPr lang="ru-RU" sz="1400" b="1" i="0" u="none" strike="noStrike" dirty="0">
                          <a:solidFill>
                            <a:srgbClr val="7030A0"/>
                          </a:solidFill>
                          <a:effectLst/>
                          <a:latin typeface="Times New Roman" panose="02020603050405020304" pitchFamily="18" charset="0"/>
                          <a:cs typeface="Times New Roman" panose="02020603050405020304" pitchFamily="18" charset="0"/>
                        </a:rPr>
                        <a:t>МК</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0,00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87904,7</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82954,7</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4 950,00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87904,7</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82954,7</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4950</a:t>
                      </a:r>
                    </a:p>
                  </a:txBody>
                  <a:tcPr marL="6065" marR="6065" marT="60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884441"/>
                  </a:ext>
                </a:extLst>
              </a:tr>
              <a:tr h="564382">
                <a:tc gridSpan="2">
                  <a:txBody>
                    <a:bodyPr/>
                    <a:lstStyle/>
                    <a:p>
                      <a:pPr algn="ctr" rtl="0" fontAlgn="ctr"/>
                      <a:r>
                        <a:rPr lang="ru-RU" sz="1400" b="0" i="0" u="none" strike="noStrike">
                          <a:solidFill>
                            <a:srgbClr val="FF0000"/>
                          </a:solidFill>
                          <a:effectLst/>
                          <a:latin typeface="Times New Roman" panose="02020603050405020304" pitchFamily="18" charset="0"/>
                          <a:cs typeface="Times New Roman" panose="02020603050405020304" pitchFamily="18" charset="0"/>
                        </a:rPr>
                        <a:t>ЖАМУ боюнча:</a:t>
                      </a:r>
                    </a:p>
                  </a:txBody>
                  <a:tcPr marL="6065" marR="6065" marT="60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lang="ru-RU"/>
                    </a:p>
                  </a:txBody>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85 341,28</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84 849,55</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491,73</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557 338,12</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556 142,06</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1 196,07</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642 679,40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640 991,61</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1 687,80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221832018"/>
                  </a:ext>
                </a:extLst>
              </a:tr>
            </a:tbl>
          </a:graphicData>
        </a:graphic>
      </p:graphicFrame>
      <p:pic>
        <p:nvPicPr>
          <p:cNvPr id="5" name="Рисунок 4">
            <a:extLst>
              <a:ext uri="{FF2B5EF4-FFF2-40B4-BE49-F238E27FC236}">
                <a16:creationId xmlns:a16="http://schemas.microsoft.com/office/drawing/2014/main" id="{81ECC39D-434D-CB6F-1095-601466159FDA}"/>
              </a:ext>
            </a:extLst>
          </p:cNvPr>
          <p:cNvPicPr>
            <a:picLocks noChangeAspect="1"/>
          </p:cNvPicPr>
          <p:nvPr/>
        </p:nvPicPr>
        <p:blipFill>
          <a:blip r:embed="rId2"/>
          <a:stretch>
            <a:fillRect/>
          </a:stretch>
        </p:blipFill>
        <p:spPr>
          <a:xfrm>
            <a:off x="608143" y="116632"/>
            <a:ext cx="768163" cy="768163"/>
          </a:xfrm>
          <a:prstGeom prst="rect">
            <a:avLst/>
          </a:prstGeom>
        </p:spPr>
      </p:pic>
      <p:pic>
        <p:nvPicPr>
          <p:cNvPr id="12" name="Рисунок 11"/>
          <p:cNvPicPr>
            <a:picLocks noChangeAspect="1"/>
          </p:cNvPicPr>
          <p:nvPr/>
        </p:nvPicPr>
        <p:blipFill>
          <a:blip r:embed="rId3" cstate="print"/>
          <a:stretch>
            <a:fillRect/>
          </a:stretch>
        </p:blipFill>
        <p:spPr>
          <a:xfrm>
            <a:off x="11096660" y="142852"/>
            <a:ext cx="961086" cy="579965"/>
          </a:xfrm>
          <a:prstGeom prst="rect">
            <a:avLst/>
          </a:prstGeom>
        </p:spPr>
      </p:pic>
    </p:spTree>
    <p:extLst>
      <p:ext uri="{BB962C8B-B14F-4D97-AF65-F5344CB8AC3E}">
        <p14:creationId xmlns:p14="http://schemas.microsoft.com/office/powerpoint/2010/main" val="940280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20" name="Прямая соединительная линия 19"/>
          <p:cNvCxnSpPr/>
          <p:nvPr/>
        </p:nvCxnSpPr>
        <p:spPr>
          <a:xfrm>
            <a:off x="0" y="596900"/>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0" y="29368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Овал 2"/>
          <p:cNvSpPr/>
          <p:nvPr/>
        </p:nvSpPr>
        <p:spPr>
          <a:xfrm>
            <a:off x="673100" y="144463"/>
            <a:ext cx="600075" cy="587375"/>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319" name="TextBox 15"/>
          <p:cNvSpPr txBox="1">
            <a:spLocks noChangeArrowheads="1"/>
          </p:cNvSpPr>
          <p:nvPr/>
        </p:nvSpPr>
        <p:spPr bwMode="auto">
          <a:xfrm>
            <a:off x="190500" y="927100"/>
            <a:ext cx="115538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ky-KG" altLang="ru-RU"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Студенттердин билимине мониторинг жүргүзүү максатында </a:t>
            </a:r>
            <a:r>
              <a:rPr kumimoji="0" lang="ky-KG" altLang="ru-RU"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2022-жылдын 10-ноябрынан 30-ноябрына</a:t>
            </a:r>
            <a:r>
              <a:rPr kumimoji="0" lang="ky-KG" altLang="ru-RU"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чейинки мөөнөттө Б.Осмонов атындагы ЖАМУнун 2022-жылдын 3-ноябрындагы №290-буйругунун негизинде бекитилген графикке ылайык күндүзгү окуу формасында окуган студенттердин арасында мониторинг жүргүзүлүп, жыйынтыгы Административдик кеңешмеде, Окумуштуулар Кеңешинде каралып, жыйынтыгы кафедра/ПЦКларда талкууланып, иш-чаралар иштелип чыгып, иш жүзүнө ашырылды</a:t>
            </a:r>
            <a:r>
              <a:rPr kumimoji="0" lang="ky-KG" altLang="ru-RU"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ky-KG"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y-KG"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y-KG"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y-KG" altLang="ru-RU"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320" name="Прямоугольник 13"/>
          <p:cNvSpPr>
            <a:spLocks noChangeArrowheads="1"/>
          </p:cNvSpPr>
          <p:nvPr/>
        </p:nvSpPr>
        <p:spPr bwMode="auto">
          <a:xfrm>
            <a:off x="1906588" y="204788"/>
            <a:ext cx="8366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ky-KG" altLang="ru-RU"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Студенттердин калдык билимине мониторинг</a:t>
            </a:r>
            <a:endParaRPr kumimoji="0" lang="ru-RU" altLang="ru-RU"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15"/>
          <p:cNvSpPr txBox="1">
            <a:spLocks noChangeArrowheads="1"/>
          </p:cNvSpPr>
          <p:nvPr/>
        </p:nvSpPr>
        <p:spPr bwMode="auto">
          <a:xfrm>
            <a:off x="238084" y="3571877"/>
            <a:ext cx="1157295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ky-KG" altLang="ru-RU" sz="2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Күзгү семестрдеги өтүлгөн дисциплиналар боюнча студенттердин </a:t>
            </a:r>
            <a:r>
              <a:rPr kumimoji="0" lang="ru-RU" altLang="ru-RU" sz="24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калдык</a:t>
            </a:r>
            <a:r>
              <a:rPr kumimoji="0" lang="ru-RU" altLang="ru-RU" sz="2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ky-KG" altLang="ru-RU" sz="2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билимин текшерүү максатында </a:t>
            </a:r>
            <a:r>
              <a:rPr kumimoji="0" lang="ky-KG" altLang="ru-RU"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2023-жылдын 9-мартынан 31-мартка</a:t>
            </a:r>
            <a:r>
              <a:rPr kumimoji="0" lang="ky-KG" altLang="ru-RU" sz="2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чейинки мөөнөттө бекитилген графикке ылайык күндүзгү окуу формасында окуган студенттердин арасында мониторинг жүргүзүлүп, жыйынтыгы Административдик кеңешмеде, Окумуштуулар Кеңешинде каралып, жыйынтыгы кафедра/ПЦКларда талкууланып, иш-чаралар иштелип чыгып, иш жүзүнө ашырылды</a:t>
            </a:r>
            <a:r>
              <a:rPr kumimoji="0" lang="ky-KG" altLang="ru-RU" sz="2400" b="0"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rPr>
              <a:t>.</a:t>
            </a:r>
            <a:endParaRPr kumimoji="0" lang="ru-RU"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1" name="Рисунок 10"/>
          <p:cNvPicPr>
            <a:picLocks noChangeAspect="1"/>
          </p:cNvPicPr>
          <p:nvPr/>
        </p:nvPicPr>
        <p:blipFill>
          <a:blip r:embed="rId2" cstate="print"/>
          <a:stretch>
            <a:fillRect/>
          </a:stretch>
        </p:blipFill>
        <p:spPr>
          <a:xfrm>
            <a:off x="11096660" y="214290"/>
            <a:ext cx="961086" cy="579965"/>
          </a:xfrm>
          <a:prstGeom prst="rect">
            <a:avLst/>
          </a:prstGeom>
        </p:spPr>
      </p:pic>
      <p:pic>
        <p:nvPicPr>
          <p:cNvPr id="12" name="Рисунок 11">
            <a:extLst>
              <a:ext uri="{FF2B5EF4-FFF2-40B4-BE49-F238E27FC236}">
                <a16:creationId xmlns:a16="http://schemas.microsoft.com/office/drawing/2014/main" id="{3C6D86E9-C333-02D1-D655-92974ADBDB93}"/>
              </a:ext>
            </a:extLst>
          </p:cNvPr>
          <p:cNvPicPr>
            <a:picLocks noChangeAspect="1"/>
          </p:cNvPicPr>
          <p:nvPr/>
        </p:nvPicPr>
        <p:blipFill>
          <a:blip r:embed="rId3" cstate="print"/>
          <a:stretch>
            <a:fillRect/>
          </a:stretch>
        </p:blipFill>
        <p:spPr>
          <a:xfrm>
            <a:off x="623392" y="69007"/>
            <a:ext cx="771525" cy="767705"/>
          </a:xfrm>
          <a:prstGeom prst="rect">
            <a:avLst/>
          </a:prstGeom>
        </p:spPr>
      </p:pic>
    </p:spTree>
    <p:extLst>
      <p:ext uri="{BB962C8B-B14F-4D97-AF65-F5344CB8AC3E}">
        <p14:creationId xmlns:p14="http://schemas.microsoft.com/office/powerpoint/2010/main" val="980745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20" name="Прямая соединительная линия 19"/>
          <p:cNvCxnSpPr/>
          <p:nvPr/>
        </p:nvCxnSpPr>
        <p:spPr>
          <a:xfrm>
            <a:off x="0" y="596900"/>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0" y="29368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Овал 2"/>
          <p:cNvSpPr/>
          <p:nvPr/>
        </p:nvSpPr>
        <p:spPr>
          <a:xfrm>
            <a:off x="673100" y="144463"/>
            <a:ext cx="600075" cy="587375"/>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43" name="TextBox 15"/>
          <p:cNvSpPr txBox="1">
            <a:spLocks noChangeArrowheads="1"/>
          </p:cNvSpPr>
          <p:nvPr/>
        </p:nvSpPr>
        <p:spPr bwMode="auto">
          <a:xfrm>
            <a:off x="190500" y="927100"/>
            <a:ext cx="11796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y-KG"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y-KG"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344" name="Прямоугольник 13"/>
          <p:cNvSpPr>
            <a:spLocks noChangeArrowheads="1"/>
          </p:cNvSpPr>
          <p:nvPr/>
        </p:nvSpPr>
        <p:spPr bwMode="auto">
          <a:xfrm>
            <a:off x="1374775" y="204788"/>
            <a:ext cx="9355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Факультеттер, колледждер боюнча мониторингдин жыйынтыгы</a:t>
            </a:r>
            <a:endParaRPr kumimoji="0" lang="ru-RU" altLang="ru-RU"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 name="Таблица 8"/>
          <p:cNvGraphicFramePr>
            <a:graphicFrameLocks noGrp="1"/>
          </p:cNvGraphicFramePr>
          <p:nvPr/>
        </p:nvGraphicFramePr>
        <p:xfrm>
          <a:off x="469901" y="1035049"/>
          <a:ext cx="11356975" cy="5472528"/>
        </p:xfrm>
        <a:graphic>
          <a:graphicData uri="http://schemas.openxmlformats.org/drawingml/2006/table">
            <a:tbl>
              <a:tblPr firstRow="1" firstCol="1" bandRow="1"/>
              <a:tblGrid>
                <a:gridCol w="594401">
                  <a:extLst>
                    <a:ext uri="{9D8B030D-6E8A-4147-A177-3AD203B41FA5}">
                      <a16:colId xmlns:a16="http://schemas.microsoft.com/office/drawing/2014/main" val="20000"/>
                    </a:ext>
                  </a:extLst>
                </a:gridCol>
                <a:gridCol w="2344678">
                  <a:extLst>
                    <a:ext uri="{9D8B030D-6E8A-4147-A177-3AD203B41FA5}">
                      <a16:colId xmlns:a16="http://schemas.microsoft.com/office/drawing/2014/main" val="20001"/>
                    </a:ext>
                  </a:extLst>
                </a:gridCol>
                <a:gridCol w="1269869">
                  <a:extLst>
                    <a:ext uri="{9D8B030D-6E8A-4147-A177-3AD203B41FA5}">
                      <a16:colId xmlns:a16="http://schemas.microsoft.com/office/drawing/2014/main" val="20002"/>
                    </a:ext>
                  </a:extLst>
                </a:gridCol>
                <a:gridCol w="937086">
                  <a:extLst>
                    <a:ext uri="{9D8B030D-6E8A-4147-A177-3AD203B41FA5}">
                      <a16:colId xmlns:a16="http://schemas.microsoft.com/office/drawing/2014/main" val="20003"/>
                    </a:ext>
                  </a:extLst>
                </a:gridCol>
                <a:gridCol w="1072469">
                  <a:extLst>
                    <a:ext uri="{9D8B030D-6E8A-4147-A177-3AD203B41FA5}">
                      <a16:colId xmlns:a16="http://schemas.microsoft.com/office/drawing/2014/main" val="20004"/>
                    </a:ext>
                  </a:extLst>
                </a:gridCol>
                <a:gridCol w="1071713">
                  <a:extLst>
                    <a:ext uri="{9D8B030D-6E8A-4147-A177-3AD203B41FA5}">
                      <a16:colId xmlns:a16="http://schemas.microsoft.com/office/drawing/2014/main" val="20005"/>
                    </a:ext>
                  </a:extLst>
                </a:gridCol>
                <a:gridCol w="585396">
                  <a:extLst>
                    <a:ext uri="{9D8B030D-6E8A-4147-A177-3AD203B41FA5}">
                      <a16:colId xmlns:a16="http://schemas.microsoft.com/office/drawing/2014/main" val="20006"/>
                    </a:ext>
                  </a:extLst>
                </a:gridCol>
                <a:gridCol w="574806">
                  <a:extLst>
                    <a:ext uri="{9D8B030D-6E8A-4147-A177-3AD203B41FA5}">
                      <a16:colId xmlns:a16="http://schemas.microsoft.com/office/drawing/2014/main" val="20007"/>
                    </a:ext>
                  </a:extLst>
                </a:gridCol>
                <a:gridCol w="564218">
                  <a:extLst>
                    <a:ext uri="{9D8B030D-6E8A-4147-A177-3AD203B41FA5}">
                      <a16:colId xmlns:a16="http://schemas.microsoft.com/office/drawing/2014/main" val="20008"/>
                    </a:ext>
                  </a:extLst>
                </a:gridCol>
                <a:gridCol w="586908">
                  <a:extLst>
                    <a:ext uri="{9D8B030D-6E8A-4147-A177-3AD203B41FA5}">
                      <a16:colId xmlns:a16="http://schemas.microsoft.com/office/drawing/2014/main" val="20009"/>
                    </a:ext>
                  </a:extLst>
                </a:gridCol>
                <a:gridCol w="589934">
                  <a:extLst>
                    <a:ext uri="{9D8B030D-6E8A-4147-A177-3AD203B41FA5}">
                      <a16:colId xmlns:a16="http://schemas.microsoft.com/office/drawing/2014/main" val="20010"/>
                    </a:ext>
                  </a:extLst>
                </a:gridCol>
                <a:gridCol w="586908">
                  <a:extLst>
                    <a:ext uri="{9D8B030D-6E8A-4147-A177-3AD203B41FA5}">
                      <a16:colId xmlns:a16="http://schemas.microsoft.com/office/drawing/2014/main" val="20011"/>
                    </a:ext>
                  </a:extLst>
                </a:gridCol>
                <a:gridCol w="578589">
                  <a:extLst>
                    <a:ext uri="{9D8B030D-6E8A-4147-A177-3AD203B41FA5}">
                      <a16:colId xmlns:a16="http://schemas.microsoft.com/office/drawing/2014/main" val="20012"/>
                    </a:ext>
                  </a:extLst>
                </a:gridCol>
              </a:tblGrid>
              <a:tr h="243170">
                <a:tc gridSpan="13">
                  <a:txBody>
                    <a:bodyPr/>
                    <a:lstStyle/>
                    <a:p>
                      <a:pPr algn="ctr">
                        <a:lnSpc>
                          <a:spcPct val="115000"/>
                        </a:lnSpc>
                        <a:spcAft>
                          <a:spcPts val="0"/>
                        </a:spcAft>
                      </a:pP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704394">
                <a:tc rowSpan="2">
                  <a:txBody>
                    <a:bodyPr/>
                    <a:lstStyle/>
                    <a:p>
                      <a:pPr algn="ctr">
                        <a:lnSpc>
                          <a:spcPct val="115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Катар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400" b="1" dirty="0" err="1">
                          <a:effectLst/>
                          <a:latin typeface="Times New Roman" panose="02020603050405020304" pitchFamily="18" charset="0"/>
                          <a:ea typeface="Times New Roman" panose="02020603050405020304" pitchFamily="18" charset="0"/>
                          <a:cs typeface="Times New Roman" panose="02020603050405020304" pitchFamily="18" charset="0"/>
                        </a:rPr>
                        <a:t>Багыты</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 (профили)</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400" b="1" dirty="0" err="1">
                          <a:effectLst/>
                          <a:latin typeface="Times New Roman" panose="02020603050405020304" pitchFamily="18" charset="0"/>
                          <a:ea typeface="Times New Roman" panose="02020603050405020304" pitchFamily="18" charset="0"/>
                          <a:cs typeface="Times New Roman" panose="02020603050405020304" pitchFamily="18" charset="0"/>
                        </a:rPr>
                        <a:t>Мониторингге</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ea typeface="Times New Roman" panose="02020603050405020304" pitchFamily="18" charset="0"/>
                          <a:cs typeface="Times New Roman" panose="02020603050405020304" pitchFamily="18" charset="0"/>
                        </a:rPr>
                        <a:t>катышкан</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ea typeface="Times New Roman" panose="02020603050405020304" pitchFamily="18" charset="0"/>
                          <a:cs typeface="Times New Roman" panose="02020603050405020304" pitchFamily="18" charset="0"/>
                        </a:rPr>
                        <a:t>тайпалардын</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 саны</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Студент-</a:t>
                      </a:r>
                      <a:r>
                        <a:rPr lang="ru-RU" sz="1400" b="1" dirty="0" err="1">
                          <a:effectLst/>
                          <a:latin typeface="Times New Roman" panose="02020603050405020304" pitchFamily="18" charset="0"/>
                          <a:ea typeface="Times New Roman" panose="02020603050405020304" pitchFamily="18" charset="0"/>
                          <a:cs typeface="Times New Roman" panose="02020603050405020304" pitchFamily="18" charset="0"/>
                        </a:rPr>
                        <a:t>тердин</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 саны</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400" b="1" dirty="0" err="1">
                          <a:effectLst/>
                          <a:latin typeface="Times New Roman" panose="02020603050405020304" pitchFamily="18" charset="0"/>
                          <a:ea typeface="Times New Roman" panose="02020603050405020304" pitchFamily="18" charset="0"/>
                          <a:cs typeface="Times New Roman" panose="02020603050405020304" pitchFamily="18" charset="0"/>
                        </a:rPr>
                        <a:t>Монито-рингге</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ea typeface="Times New Roman" panose="02020603050405020304" pitchFamily="18" charset="0"/>
                          <a:cs typeface="Times New Roman" panose="02020603050405020304" pitchFamily="18" charset="0"/>
                        </a:rPr>
                        <a:t>катышкан</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 студ. саны</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15000"/>
                        </a:lnSpc>
                        <a:spcAft>
                          <a:spcPts val="0"/>
                        </a:spcAft>
                      </a:pPr>
                      <a:r>
                        <a:rPr lang="ru-RU" sz="1400" b="1" dirty="0" err="1">
                          <a:effectLst/>
                          <a:latin typeface="Times New Roman" panose="02020603050405020304" pitchFamily="18" charset="0"/>
                          <a:ea typeface="Times New Roman" panose="02020603050405020304" pitchFamily="18" charset="0"/>
                          <a:cs typeface="Times New Roman" panose="02020603050405020304" pitchFamily="18" charset="0"/>
                        </a:rPr>
                        <a:t>Монито-рингге</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ea typeface="Times New Roman" panose="02020603050405020304" pitchFamily="18" charset="0"/>
                          <a:cs typeface="Times New Roman" panose="02020603050405020304" pitchFamily="18" charset="0"/>
                        </a:rPr>
                        <a:t>катышпаган</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 студ. саны</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a:lnSpc>
                          <a:spcPct val="115000"/>
                        </a:lnSpc>
                        <a:spcAft>
                          <a:spcPts val="0"/>
                        </a:spcAft>
                      </a:pPr>
                      <a:r>
                        <a:rPr lang="ru-RU" sz="1400" b="1" dirty="0" err="1">
                          <a:effectLst/>
                          <a:latin typeface="Times New Roman" panose="02020603050405020304" pitchFamily="18" charset="0"/>
                          <a:ea typeface="Times New Roman" panose="02020603050405020304" pitchFamily="18" charset="0"/>
                          <a:cs typeface="Times New Roman" panose="02020603050405020304" pitchFamily="18" charset="0"/>
                        </a:rPr>
                        <a:t>Мониторингде</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ea typeface="Times New Roman" panose="02020603050405020304" pitchFamily="18" charset="0"/>
                          <a:cs typeface="Times New Roman" panose="02020603050405020304" pitchFamily="18" charset="0"/>
                        </a:rPr>
                        <a:t>алган</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ea typeface="Times New Roman" panose="02020603050405020304" pitchFamily="18" charset="0"/>
                          <a:cs typeface="Times New Roman" panose="02020603050405020304" pitchFamily="18" charset="0"/>
                        </a:rPr>
                        <a:t>баасы</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ru-RU" sz="1400" b="1" dirty="0" err="1">
                          <a:effectLst/>
                          <a:latin typeface="Times New Roman" panose="02020603050405020304" pitchFamily="18" charset="0"/>
                          <a:ea typeface="Times New Roman" panose="02020603050405020304" pitchFamily="18" charset="0"/>
                          <a:cs typeface="Times New Roman" panose="02020603050405020304" pitchFamily="18" charset="0"/>
                        </a:rPr>
                        <a:t>Катышуу</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Жетишүү%</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0001"/>
                  </a:ext>
                </a:extLst>
              </a:tr>
              <a:tr h="67188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ru-RU"/>
                    </a:p>
                  </a:txBody>
                  <a:tcPr/>
                </a:tc>
                <a:tc>
                  <a:txBody>
                    <a:bodyPr/>
                    <a:lstStyle/>
                    <a:p>
                      <a:pPr algn="ctr">
                        <a:lnSpc>
                          <a:spcPct val="115000"/>
                        </a:lnSpc>
                        <a:spcAft>
                          <a:spcPts val="0"/>
                        </a:spcAft>
                      </a:pPr>
                      <a:r>
                        <a:rPr lang="ru-RU" sz="1400" b="1" dirty="0" err="1">
                          <a:effectLst/>
                          <a:latin typeface="Times New Roman" panose="02020603050405020304" pitchFamily="18" charset="0"/>
                          <a:ea typeface="Times New Roman" panose="02020603050405020304" pitchFamily="18" charset="0"/>
                          <a:cs typeface="Times New Roman" panose="02020603050405020304" pitchFamily="18" charset="0"/>
                        </a:rPr>
                        <a:t>Абс</a:t>
                      </a: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Сап</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43170">
                <a:tc>
                  <a:txBody>
                    <a:bodyPr/>
                    <a:lstStyle/>
                    <a:p>
                      <a:pPr algn="ct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Магистратура б-ча жалпы:</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62,2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57,7</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46,6</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43170">
                <a:tc>
                  <a:txBody>
                    <a:bodyPr/>
                    <a:lstStyle/>
                    <a:p>
                      <a:pPr algn="ct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ПМТФ боюнча жалпы:</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144</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106</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38</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73,6</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60,4</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41,6</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43170">
                <a:tc>
                  <a:txBody>
                    <a:bodyPr/>
                    <a:lstStyle/>
                    <a:p>
                      <a:pPr algn="ct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ФФ боюнча жалпы:</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85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89,5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82,1</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76,8</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43170">
                <a:tc>
                  <a:txBody>
                    <a:bodyPr/>
                    <a:lstStyle/>
                    <a:p>
                      <a:pPr algn="ct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ТТФ боюнча жалпы:</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82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59,8</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59,7</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43,9</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43170">
                <a:tc>
                  <a:txBody>
                    <a:bodyPr/>
                    <a:lstStyle/>
                    <a:p>
                      <a:pPr algn="ct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ЭЮФ боюнча жалпы:</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95,1</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70,7</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43170">
                <a:tc>
                  <a:txBody>
                    <a:bodyPr/>
                    <a:lstStyle/>
                    <a:p>
                      <a:pPr algn="ct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МФ боюнча жалпы:</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792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423</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369</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411</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53,4</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52,7</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52,5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43170">
                <a:tc>
                  <a:txBody>
                    <a:bodyPr/>
                    <a:lstStyle/>
                    <a:p>
                      <a:pPr algn="ct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МК боюнча жалпы:</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165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154</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44</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93,3</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66,6</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44,8</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43170">
                <a:tc>
                  <a:txBody>
                    <a:bodyPr/>
                    <a:lstStyle/>
                    <a:p>
                      <a:pPr algn="ct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ЖАК боюнча жалпы:</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538</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412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126</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154</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62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86</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119</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76,6</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56,1</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effectLst/>
                          <a:latin typeface="Times New Roman" panose="02020603050405020304" pitchFamily="18" charset="0"/>
                          <a:ea typeface="Times New Roman" panose="02020603050405020304" pitchFamily="18" charset="0"/>
                          <a:cs typeface="Times New Roman" panose="02020603050405020304" pitchFamily="18" charset="0"/>
                        </a:rPr>
                        <a:t>40,1</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748924">
                <a:tc>
                  <a:txBody>
                    <a:bodyPr/>
                    <a:lstStyle/>
                    <a:p>
                      <a:pPr algn="ct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2022-2023-о.ж. 1 жарым жылдыгы ЖАМУ боюнча жалпы:</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1902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1298</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604</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796</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129</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183</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199</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76,1</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66,3</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52,1</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748924">
                <a:tc>
                  <a:txBody>
                    <a:bodyPr/>
                    <a:lstStyle/>
                    <a:p>
                      <a:pPr algn="ct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2021-2022-о.ж. 1 жарым жылдыгы ЖАМУ боюнча жалпы:</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101</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781</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716</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384</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58</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208</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132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38,7</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32,2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21,9</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90126">
                <a:tc>
                  <a:txBody>
                    <a:bodyPr/>
                    <a:lstStyle/>
                    <a:p>
                      <a:pPr algn="ct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Айырма: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517</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-112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412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71</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67</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37,35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34,1</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30,2</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035" marR="660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2" name="Рисунок 1">
            <a:extLst>
              <a:ext uri="{FF2B5EF4-FFF2-40B4-BE49-F238E27FC236}">
                <a16:creationId xmlns:a16="http://schemas.microsoft.com/office/drawing/2014/main" id="{B0C4FD44-1988-9E6E-1112-53F2C75169EF}"/>
              </a:ext>
            </a:extLst>
          </p:cNvPr>
          <p:cNvPicPr>
            <a:picLocks noChangeAspect="1"/>
          </p:cNvPicPr>
          <p:nvPr/>
        </p:nvPicPr>
        <p:blipFill>
          <a:blip r:embed="rId2" cstate="print"/>
          <a:stretch>
            <a:fillRect/>
          </a:stretch>
        </p:blipFill>
        <p:spPr>
          <a:xfrm>
            <a:off x="571947" y="69007"/>
            <a:ext cx="771525" cy="767705"/>
          </a:xfrm>
          <a:prstGeom prst="rect">
            <a:avLst/>
          </a:prstGeom>
        </p:spPr>
      </p:pic>
      <p:pic>
        <p:nvPicPr>
          <p:cNvPr id="11" name="Рисунок 10"/>
          <p:cNvPicPr>
            <a:picLocks noChangeAspect="1"/>
          </p:cNvPicPr>
          <p:nvPr/>
        </p:nvPicPr>
        <p:blipFill>
          <a:blip r:embed="rId3" cstate="print"/>
          <a:stretch>
            <a:fillRect/>
          </a:stretch>
        </p:blipFill>
        <p:spPr>
          <a:xfrm>
            <a:off x="11096660" y="214290"/>
            <a:ext cx="961086" cy="579965"/>
          </a:xfrm>
          <a:prstGeom prst="rect">
            <a:avLst/>
          </a:prstGeom>
        </p:spPr>
      </p:pic>
    </p:spTree>
    <p:extLst>
      <p:ext uri="{BB962C8B-B14F-4D97-AF65-F5344CB8AC3E}">
        <p14:creationId xmlns:p14="http://schemas.microsoft.com/office/powerpoint/2010/main" val="2845669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20" name="Прямая соединительная линия 19"/>
          <p:cNvCxnSpPr/>
          <p:nvPr/>
        </p:nvCxnSpPr>
        <p:spPr>
          <a:xfrm>
            <a:off x="0" y="596900"/>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0" y="29368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Овал 2"/>
          <p:cNvSpPr/>
          <p:nvPr/>
        </p:nvSpPr>
        <p:spPr>
          <a:xfrm>
            <a:off x="673100" y="144463"/>
            <a:ext cx="600075" cy="587375"/>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391" name="TextBox 15"/>
          <p:cNvSpPr txBox="1">
            <a:spLocks noChangeArrowheads="1"/>
          </p:cNvSpPr>
          <p:nvPr/>
        </p:nvSpPr>
        <p:spPr bwMode="auto">
          <a:xfrm>
            <a:off x="190500" y="927100"/>
            <a:ext cx="11796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y-KG"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y-KG"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392" name="Прямоугольник 13"/>
          <p:cNvSpPr>
            <a:spLocks noChangeArrowheads="1"/>
          </p:cNvSpPr>
          <p:nvPr/>
        </p:nvSpPr>
        <p:spPr bwMode="auto">
          <a:xfrm>
            <a:off x="1374775" y="204788"/>
            <a:ext cx="9355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Факультеттер</a:t>
            </a:r>
            <a:r>
              <a:rPr kumimoji="0" lang="ru-RU"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altLang="ru-RU"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боюнча</a:t>
            </a:r>
            <a:r>
              <a:rPr kumimoji="0" lang="ru-RU"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altLang="ru-RU"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мониторингдин</a:t>
            </a:r>
            <a:r>
              <a:rPr kumimoji="0" lang="ru-RU"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altLang="ru-RU"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жыйынтыгы</a:t>
            </a:r>
            <a:endParaRPr kumimoji="0" lang="ru-RU" alt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678457775"/>
              </p:ext>
            </p:extLst>
          </p:nvPr>
        </p:nvGraphicFramePr>
        <p:xfrm>
          <a:off x="571500" y="935097"/>
          <a:ext cx="11429997" cy="5914014"/>
        </p:xfrm>
        <a:graphic>
          <a:graphicData uri="http://schemas.openxmlformats.org/drawingml/2006/table">
            <a:tbl>
              <a:tblPr/>
              <a:tblGrid>
                <a:gridCol w="1428785">
                  <a:extLst>
                    <a:ext uri="{9D8B030D-6E8A-4147-A177-3AD203B41FA5}">
                      <a16:colId xmlns:a16="http://schemas.microsoft.com/office/drawing/2014/main" val="20000"/>
                    </a:ext>
                  </a:extLst>
                </a:gridCol>
                <a:gridCol w="617130">
                  <a:extLst>
                    <a:ext uri="{9D8B030D-6E8A-4147-A177-3AD203B41FA5}">
                      <a16:colId xmlns:a16="http://schemas.microsoft.com/office/drawing/2014/main" val="20001"/>
                    </a:ext>
                  </a:extLst>
                </a:gridCol>
                <a:gridCol w="664602">
                  <a:extLst>
                    <a:ext uri="{9D8B030D-6E8A-4147-A177-3AD203B41FA5}">
                      <a16:colId xmlns:a16="http://schemas.microsoft.com/office/drawing/2014/main" val="20002"/>
                    </a:ext>
                  </a:extLst>
                </a:gridCol>
                <a:gridCol w="621587">
                  <a:extLst>
                    <a:ext uri="{9D8B030D-6E8A-4147-A177-3AD203B41FA5}">
                      <a16:colId xmlns:a16="http://schemas.microsoft.com/office/drawing/2014/main" val="20003"/>
                    </a:ext>
                  </a:extLst>
                </a:gridCol>
                <a:gridCol w="533725">
                  <a:extLst>
                    <a:ext uri="{9D8B030D-6E8A-4147-A177-3AD203B41FA5}">
                      <a16:colId xmlns:a16="http://schemas.microsoft.com/office/drawing/2014/main" val="20004"/>
                    </a:ext>
                  </a:extLst>
                </a:gridCol>
                <a:gridCol w="533725">
                  <a:extLst>
                    <a:ext uri="{9D8B030D-6E8A-4147-A177-3AD203B41FA5}">
                      <a16:colId xmlns:a16="http://schemas.microsoft.com/office/drawing/2014/main" val="20005"/>
                    </a:ext>
                  </a:extLst>
                </a:gridCol>
                <a:gridCol w="533725">
                  <a:extLst>
                    <a:ext uri="{9D8B030D-6E8A-4147-A177-3AD203B41FA5}">
                      <a16:colId xmlns:a16="http://schemas.microsoft.com/office/drawing/2014/main" val="20006"/>
                    </a:ext>
                  </a:extLst>
                </a:gridCol>
                <a:gridCol w="533725">
                  <a:extLst>
                    <a:ext uri="{9D8B030D-6E8A-4147-A177-3AD203B41FA5}">
                      <a16:colId xmlns:a16="http://schemas.microsoft.com/office/drawing/2014/main" val="20007"/>
                    </a:ext>
                  </a:extLst>
                </a:gridCol>
                <a:gridCol w="446153">
                  <a:extLst>
                    <a:ext uri="{9D8B030D-6E8A-4147-A177-3AD203B41FA5}">
                      <a16:colId xmlns:a16="http://schemas.microsoft.com/office/drawing/2014/main" val="20008"/>
                    </a:ext>
                  </a:extLst>
                </a:gridCol>
                <a:gridCol w="878955">
                  <a:extLst>
                    <a:ext uri="{9D8B030D-6E8A-4147-A177-3AD203B41FA5}">
                      <a16:colId xmlns:a16="http://schemas.microsoft.com/office/drawing/2014/main" val="20009"/>
                    </a:ext>
                  </a:extLst>
                </a:gridCol>
                <a:gridCol w="662555">
                  <a:extLst>
                    <a:ext uri="{9D8B030D-6E8A-4147-A177-3AD203B41FA5}">
                      <a16:colId xmlns:a16="http://schemas.microsoft.com/office/drawing/2014/main" val="20010"/>
                    </a:ext>
                  </a:extLst>
                </a:gridCol>
                <a:gridCol w="662555">
                  <a:extLst>
                    <a:ext uri="{9D8B030D-6E8A-4147-A177-3AD203B41FA5}">
                      <a16:colId xmlns:a16="http://schemas.microsoft.com/office/drawing/2014/main" val="20011"/>
                    </a:ext>
                  </a:extLst>
                </a:gridCol>
                <a:gridCol w="662555">
                  <a:extLst>
                    <a:ext uri="{9D8B030D-6E8A-4147-A177-3AD203B41FA5}">
                      <a16:colId xmlns:a16="http://schemas.microsoft.com/office/drawing/2014/main" val="20012"/>
                    </a:ext>
                  </a:extLst>
                </a:gridCol>
                <a:gridCol w="662555">
                  <a:extLst>
                    <a:ext uri="{9D8B030D-6E8A-4147-A177-3AD203B41FA5}">
                      <a16:colId xmlns:a16="http://schemas.microsoft.com/office/drawing/2014/main" val="20013"/>
                    </a:ext>
                  </a:extLst>
                </a:gridCol>
                <a:gridCol w="662555">
                  <a:extLst>
                    <a:ext uri="{9D8B030D-6E8A-4147-A177-3AD203B41FA5}">
                      <a16:colId xmlns:a16="http://schemas.microsoft.com/office/drawing/2014/main" val="20014"/>
                    </a:ext>
                  </a:extLst>
                </a:gridCol>
                <a:gridCol w="662555">
                  <a:extLst>
                    <a:ext uri="{9D8B030D-6E8A-4147-A177-3AD203B41FA5}">
                      <a16:colId xmlns:a16="http://schemas.microsoft.com/office/drawing/2014/main" val="20015"/>
                    </a:ext>
                  </a:extLst>
                </a:gridCol>
                <a:gridCol w="662555">
                  <a:extLst>
                    <a:ext uri="{9D8B030D-6E8A-4147-A177-3AD203B41FA5}">
                      <a16:colId xmlns:a16="http://schemas.microsoft.com/office/drawing/2014/main" val="20016"/>
                    </a:ext>
                  </a:extLst>
                </a:gridCol>
              </a:tblGrid>
              <a:tr h="642033">
                <a:tc rowSpan="3">
                  <a:txBody>
                    <a:bodyPr/>
                    <a:lstStyle/>
                    <a:p>
                      <a:pPr algn="ctr" fontAlgn="ctr"/>
                      <a:r>
                        <a:rPr lang="ru-RU" sz="1400" b="1" i="0" u="none" strike="noStrike" dirty="0">
                          <a:solidFill>
                            <a:srgbClr val="000000"/>
                          </a:solidFill>
                          <a:effectLst/>
                          <a:latin typeface="Times New Roman" panose="02020603050405020304" pitchFamily="18" charset="0"/>
                        </a:rPr>
                        <a:t>Түзүмдүк бөлүмдүн аталышы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Мониторингге катышкан тайпалардын саны</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Студенттердин саны</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Мониторингге катышкан студ. саны</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3">
                  <a:txBody>
                    <a:bodyPr/>
                    <a:lstStyle/>
                    <a:p>
                      <a:pPr algn="ctr" fontAlgn="ctr"/>
                      <a:r>
                        <a:rPr lang="ru-RU" sz="1400" b="1" i="0" u="none" strike="noStrike" dirty="0">
                          <a:solidFill>
                            <a:srgbClr val="000000"/>
                          </a:solidFill>
                          <a:effectLst/>
                          <a:latin typeface="Times New Roman" panose="02020603050405020304" pitchFamily="18" charset="0"/>
                        </a:rPr>
                        <a:t>Мониторингге </a:t>
                      </a:r>
                      <a:r>
                        <a:rPr lang="ru-RU" sz="1400" b="1" i="0" u="none" strike="noStrike" dirty="0" err="1">
                          <a:solidFill>
                            <a:srgbClr val="000000"/>
                          </a:solidFill>
                          <a:effectLst/>
                          <a:latin typeface="Times New Roman" panose="02020603050405020304" pitchFamily="18" charset="0"/>
                        </a:rPr>
                        <a:t>катышпаган</a:t>
                      </a:r>
                      <a:r>
                        <a:rPr lang="ru-RU" sz="1400" b="1" i="0" u="none" strike="noStrike" dirty="0">
                          <a:solidFill>
                            <a:srgbClr val="000000"/>
                          </a:solidFill>
                          <a:effectLst/>
                          <a:latin typeface="Times New Roman" panose="02020603050405020304" pitchFamily="18" charset="0"/>
                        </a:rPr>
                        <a:t> студ. саны</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4">
                  <a:txBody>
                    <a:bodyPr/>
                    <a:lstStyle/>
                    <a:p>
                      <a:pPr algn="ctr" fontAlgn="t"/>
                      <a:r>
                        <a:rPr lang="ru-RU" sz="1600" b="1" i="0" u="none" strike="noStrike" dirty="0" err="1">
                          <a:solidFill>
                            <a:srgbClr val="000000"/>
                          </a:solidFill>
                          <a:effectLst/>
                          <a:latin typeface="Times New Roman" panose="02020603050405020304" pitchFamily="18" charset="0"/>
                        </a:rPr>
                        <a:t>Мониторингде</a:t>
                      </a:r>
                      <a:r>
                        <a:rPr lang="ru-RU" sz="1600" b="1" i="0" u="none" strike="noStrike" dirty="0">
                          <a:solidFill>
                            <a:srgbClr val="000000"/>
                          </a:solidFill>
                          <a:effectLst/>
                          <a:latin typeface="Times New Roman" panose="02020603050405020304" pitchFamily="18" charset="0"/>
                        </a:rPr>
                        <a:t> </a:t>
                      </a:r>
                      <a:r>
                        <a:rPr lang="ru-RU" sz="1600" b="1" i="0" u="none" strike="noStrike" dirty="0" err="1">
                          <a:solidFill>
                            <a:srgbClr val="000000"/>
                          </a:solidFill>
                          <a:effectLst/>
                          <a:latin typeface="Times New Roman" panose="02020603050405020304" pitchFamily="18" charset="0"/>
                        </a:rPr>
                        <a:t>алган</a:t>
                      </a:r>
                      <a:r>
                        <a:rPr lang="ru-RU" sz="1600" b="1" i="0" u="none" strike="noStrike" dirty="0">
                          <a:solidFill>
                            <a:srgbClr val="000000"/>
                          </a:solidFill>
                          <a:effectLst/>
                          <a:latin typeface="Times New Roman" panose="02020603050405020304" pitchFamily="18" charset="0"/>
                        </a:rPr>
                        <a:t> </a:t>
                      </a:r>
                      <a:r>
                        <a:rPr lang="ru-RU" sz="1600" b="1" i="0" u="none" strike="noStrike" dirty="0" err="1">
                          <a:solidFill>
                            <a:srgbClr val="000000"/>
                          </a:solidFill>
                          <a:effectLst/>
                          <a:latin typeface="Times New Roman" panose="02020603050405020304" pitchFamily="18" charset="0"/>
                        </a:rPr>
                        <a:t>баасы</a:t>
                      </a:r>
                      <a:endParaRPr lang="ru-RU" sz="1600" b="1" i="0" u="none" strike="noStrike" dirty="0">
                        <a:solidFill>
                          <a:srgbClr val="000000"/>
                        </a:solidFill>
                        <a:effectLst/>
                        <a:latin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fontAlgn="ctr"/>
                      <a:r>
                        <a:rPr lang="ru-RU" sz="1600" b="1" i="0" u="none" strike="noStrike" dirty="0" err="1">
                          <a:solidFill>
                            <a:srgbClr val="000000"/>
                          </a:solidFill>
                          <a:effectLst/>
                          <a:latin typeface="Times New Roman" panose="02020603050405020304" pitchFamily="18" charset="0"/>
                        </a:rPr>
                        <a:t>Катышуу</a:t>
                      </a:r>
                      <a:r>
                        <a:rPr lang="ru-RU" sz="1600" b="1" i="0" u="none" strike="noStrike" dirty="0">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tc gridSpan="6">
                  <a:txBody>
                    <a:bodyPr/>
                    <a:lstStyle/>
                    <a:p>
                      <a:pPr algn="ctr" fontAlgn="ctr"/>
                      <a:r>
                        <a:rPr lang="ru-RU" sz="1600" b="1" i="0" u="none" strike="noStrike" dirty="0" err="1">
                          <a:solidFill>
                            <a:srgbClr val="000000"/>
                          </a:solidFill>
                          <a:effectLst/>
                          <a:latin typeface="Times New Roman" panose="02020603050405020304" pitchFamily="18" charset="0"/>
                        </a:rPr>
                        <a:t>Жетишүү</a:t>
                      </a:r>
                      <a:r>
                        <a:rPr lang="ru-RU" sz="1600" b="1" i="0" u="none" strike="noStrike" dirty="0">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3944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algn="ctr" fontAlgn="ctr"/>
                      <a:r>
                        <a:rPr lang="ru-RU" sz="2400" b="1" i="0" u="none" strike="noStrike" dirty="0">
                          <a:solidFill>
                            <a:srgbClr val="000000"/>
                          </a:solidFill>
                          <a:effectLst/>
                          <a:latin typeface="Times New Roman" panose="02020603050405020304" pitchFamily="18"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fontAlgn="ctr"/>
                      <a:r>
                        <a:rPr lang="ru-RU" sz="2400" b="1" i="0" u="none" strike="noStrike" dirty="0">
                          <a:solidFill>
                            <a:srgbClr val="000000"/>
                          </a:solidFill>
                          <a:effectLst/>
                          <a:latin typeface="Times New Roman" panose="02020603050405020304" pitchFamily="18"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fontAlgn="ctr"/>
                      <a:r>
                        <a:rPr lang="ru-RU" sz="2400" b="1" i="0" u="none" strike="noStrike" dirty="0">
                          <a:solidFill>
                            <a:srgbClr val="000000"/>
                          </a:solidFill>
                          <a:effectLst/>
                          <a:latin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fontAlgn="ctr"/>
                      <a:r>
                        <a:rPr lang="ru-RU" sz="2400" b="1" i="0" u="none" strike="noStrike" dirty="0">
                          <a:solidFill>
                            <a:srgbClr val="000000"/>
                          </a:solidFill>
                          <a:effectLst/>
                          <a:latin typeface="Times New Roman" panose="02020603050405020304" pitchFamily="18"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fontAlgn="ctr"/>
                      <a:r>
                        <a:rPr lang="ru-RU" sz="1400" b="1" i="0" u="none" strike="noStrike" dirty="0" err="1">
                          <a:solidFill>
                            <a:srgbClr val="000000"/>
                          </a:solidFill>
                          <a:effectLst/>
                          <a:latin typeface="Times New Roman" panose="02020603050405020304" pitchFamily="18" charset="0"/>
                        </a:rPr>
                        <a:t>мониторингдиги</a:t>
                      </a:r>
                      <a:r>
                        <a:rPr lang="ru-RU" sz="1400" b="1" i="0" u="none" strike="noStrike" dirty="0">
                          <a:solidFill>
                            <a:srgbClr val="000000"/>
                          </a:solidFill>
                          <a:effectLst/>
                          <a:latin typeface="Times New Roman" panose="02020603050405020304" pitchFamily="18" charset="0"/>
                        </a:rPr>
                        <a:t> </a:t>
                      </a:r>
                      <a:r>
                        <a:rPr lang="ru-RU" sz="1400" b="1" i="0" u="none" strike="noStrike" dirty="0" err="1">
                          <a:solidFill>
                            <a:srgbClr val="000000"/>
                          </a:solidFill>
                          <a:effectLst/>
                          <a:latin typeface="Times New Roman" panose="02020603050405020304" pitchFamily="18" charset="0"/>
                        </a:rPr>
                        <a:t>жыйынтык</a:t>
                      </a:r>
                      <a:endParaRPr lang="ru-RU" sz="1400" b="1" i="0" u="none" strike="noStrike" dirty="0">
                        <a:solidFill>
                          <a:srgbClr val="000000"/>
                        </a:solidFill>
                        <a:effectLst/>
                        <a:latin typeface="Times New Roman" panose="02020603050405020304" pitchFamily="18"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fontAlgn="ctr"/>
                      <a:r>
                        <a:rPr lang="ru-RU" sz="1400" b="1" i="0" u="none" strike="noStrike" dirty="0" err="1">
                          <a:solidFill>
                            <a:srgbClr val="000000"/>
                          </a:solidFill>
                          <a:effectLst/>
                          <a:latin typeface="Times New Roman" panose="02020603050405020304" pitchFamily="18" charset="0"/>
                        </a:rPr>
                        <a:t>сынактагы</a:t>
                      </a:r>
                      <a:r>
                        <a:rPr lang="ru-RU" sz="1400" b="1" i="0" u="none" strike="noStrike" dirty="0">
                          <a:solidFill>
                            <a:srgbClr val="000000"/>
                          </a:solidFill>
                          <a:effectLst/>
                          <a:latin typeface="Times New Roman" panose="02020603050405020304" pitchFamily="18" charset="0"/>
                        </a:rPr>
                        <a:t> </a:t>
                      </a:r>
                      <a:r>
                        <a:rPr lang="ru-RU" sz="1400" b="1" i="0" u="none" strike="noStrike" dirty="0" err="1">
                          <a:solidFill>
                            <a:srgbClr val="000000"/>
                          </a:solidFill>
                          <a:effectLst/>
                          <a:latin typeface="Times New Roman" panose="02020603050405020304" pitchFamily="18" charset="0"/>
                        </a:rPr>
                        <a:t>жыйынтык</a:t>
                      </a:r>
                      <a:endParaRPr lang="ru-RU" sz="1400" b="1" i="0" u="none" strike="noStrike" dirty="0">
                        <a:solidFill>
                          <a:srgbClr val="000000"/>
                        </a:solidFill>
                        <a:effectLst/>
                        <a:latin typeface="Times New Roman" panose="02020603050405020304" pitchFamily="18"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3">
                  <a:txBody>
                    <a:bodyPr/>
                    <a:lstStyle/>
                    <a:p>
                      <a:pPr algn="ctr" fontAlgn="ctr"/>
                      <a:r>
                        <a:rPr lang="ru-RU" sz="1400" b="1" i="0" u="none" strike="noStrike" dirty="0" err="1">
                          <a:solidFill>
                            <a:srgbClr val="000000"/>
                          </a:solidFill>
                          <a:effectLst/>
                          <a:latin typeface="Times New Roman" panose="02020603050405020304" pitchFamily="18" charset="0"/>
                        </a:rPr>
                        <a:t>Абсолюттук</a:t>
                      </a:r>
                      <a:endParaRPr lang="ru-RU" sz="14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tc hMerge="1">
                  <a:txBody>
                    <a:bodyPr/>
                    <a:lstStyle/>
                    <a:p>
                      <a:endParaRPr lang="ru-RU"/>
                    </a:p>
                  </a:txBody>
                  <a:tcPr/>
                </a:tc>
                <a:tc gridSpan="3">
                  <a:txBody>
                    <a:bodyPr/>
                    <a:lstStyle/>
                    <a:p>
                      <a:pPr algn="ctr" fontAlgn="ctr"/>
                      <a:r>
                        <a:rPr lang="ru-RU" sz="1400" b="1" i="0" u="none" strike="noStrike" dirty="0" err="1">
                          <a:solidFill>
                            <a:srgbClr val="000000"/>
                          </a:solidFill>
                          <a:effectLst/>
                          <a:latin typeface="Times New Roman" panose="02020603050405020304" pitchFamily="18" charset="0"/>
                        </a:rPr>
                        <a:t>Сапаттык</a:t>
                      </a:r>
                      <a:endParaRPr lang="ru-RU" sz="14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05312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400" b="1" i="0" u="none" strike="noStrike" dirty="0" err="1">
                          <a:solidFill>
                            <a:srgbClr val="000000"/>
                          </a:solidFill>
                          <a:effectLst/>
                          <a:latin typeface="Times New Roman" panose="02020603050405020304" pitchFamily="18" charset="0"/>
                        </a:rPr>
                        <a:t>мониторингдин</a:t>
                      </a:r>
                      <a:r>
                        <a:rPr lang="ru-RU" sz="1400" b="1" i="0" u="none" strike="noStrike" dirty="0">
                          <a:solidFill>
                            <a:srgbClr val="000000"/>
                          </a:solidFill>
                          <a:effectLst/>
                          <a:latin typeface="Times New Roman" panose="02020603050405020304" pitchFamily="18" charset="0"/>
                        </a:rPr>
                        <a:t> </a:t>
                      </a:r>
                      <a:r>
                        <a:rPr lang="ru-RU" sz="1400" b="1" i="0" u="none" strike="noStrike" dirty="0" err="1">
                          <a:solidFill>
                            <a:srgbClr val="000000"/>
                          </a:solidFill>
                          <a:effectLst/>
                          <a:latin typeface="Times New Roman" panose="02020603050405020304" pitchFamily="18" charset="0"/>
                        </a:rPr>
                        <a:t>жыйынтыгы</a:t>
                      </a:r>
                      <a:endParaRPr lang="ru-RU" sz="1400" b="1" i="0" u="none" strike="noStrike" dirty="0">
                        <a:solidFill>
                          <a:srgbClr val="000000"/>
                        </a:solidFill>
                        <a:effectLst/>
                        <a:latin typeface="Times New Roman" panose="02020603050405020304" pitchFamily="18"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400" b="1" i="0" u="none" strike="noStrike" dirty="0" err="1">
                          <a:solidFill>
                            <a:srgbClr val="000000"/>
                          </a:solidFill>
                          <a:effectLst/>
                          <a:latin typeface="Times New Roman" panose="02020603050405020304" pitchFamily="18" charset="0"/>
                        </a:rPr>
                        <a:t>сынактын</a:t>
                      </a:r>
                      <a:r>
                        <a:rPr lang="ru-RU" sz="1400" b="1" i="0" u="none" strike="noStrike" dirty="0">
                          <a:solidFill>
                            <a:srgbClr val="000000"/>
                          </a:solidFill>
                          <a:effectLst/>
                          <a:latin typeface="Times New Roman" panose="02020603050405020304" pitchFamily="18" charset="0"/>
                        </a:rPr>
                        <a:t> </a:t>
                      </a:r>
                      <a:r>
                        <a:rPr lang="ru-RU" sz="1400" b="1" i="0" u="none" strike="noStrike" dirty="0" err="1">
                          <a:solidFill>
                            <a:srgbClr val="000000"/>
                          </a:solidFill>
                          <a:effectLst/>
                          <a:latin typeface="Times New Roman" panose="02020603050405020304" pitchFamily="18" charset="0"/>
                        </a:rPr>
                        <a:t>жыйынтыгы</a:t>
                      </a:r>
                      <a:endParaRPr lang="ru-RU" sz="1400" b="1" i="0" u="none" strike="noStrike" dirty="0">
                        <a:solidFill>
                          <a:srgbClr val="000000"/>
                        </a:solidFill>
                        <a:effectLst/>
                        <a:latin typeface="Times New Roman" panose="02020603050405020304" pitchFamily="18"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400" b="1" i="0" u="none" strike="noStrike" dirty="0" err="1">
                          <a:solidFill>
                            <a:srgbClr val="000000"/>
                          </a:solidFill>
                          <a:effectLst/>
                          <a:latin typeface="Times New Roman" panose="02020603050405020304" pitchFamily="18" charset="0"/>
                        </a:rPr>
                        <a:t>айырма</a:t>
                      </a:r>
                      <a:endParaRPr lang="ru-RU" sz="1400" b="1" i="0" u="none" strike="noStrike" dirty="0">
                        <a:solidFill>
                          <a:srgbClr val="000000"/>
                        </a:solidFill>
                        <a:effectLst/>
                        <a:latin typeface="Times New Roman" panose="02020603050405020304" pitchFamily="18"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400" b="1" i="0" u="none" strike="noStrike" dirty="0" err="1">
                          <a:solidFill>
                            <a:srgbClr val="000000"/>
                          </a:solidFill>
                          <a:effectLst/>
                          <a:latin typeface="Times New Roman" panose="02020603050405020304" pitchFamily="18" charset="0"/>
                        </a:rPr>
                        <a:t>мониторингдин</a:t>
                      </a:r>
                      <a:r>
                        <a:rPr lang="ru-RU" sz="1400" b="1" i="0" u="none" strike="noStrike" dirty="0">
                          <a:solidFill>
                            <a:srgbClr val="000000"/>
                          </a:solidFill>
                          <a:effectLst/>
                          <a:latin typeface="Times New Roman" panose="02020603050405020304" pitchFamily="18" charset="0"/>
                        </a:rPr>
                        <a:t> </a:t>
                      </a:r>
                      <a:r>
                        <a:rPr lang="ru-RU" sz="1400" b="1" i="0" u="none" strike="noStrike" dirty="0" err="1">
                          <a:solidFill>
                            <a:srgbClr val="000000"/>
                          </a:solidFill>
                          <a:effectLst/>
                          <a:latin typeface="Times New Roman" panose="02020603050405020304" pitchFamily="18" charset="0"/>
                        </a:rPr>
                        <a:t>жыйынтыгы</a:t>
                      </a:r>
                      <a:endParaRPr lang="ru-RU" sz="1400" b="1" i="0" u="none" strike="noStrike" dirty="0">
                        <a:solidFill>
                          <a:srgbClr val="000000"/>
                        </a:solidFill>
                        <a:effectLst/>
                        <a:latin typeface="Times New Roman" panose="02020603050405020304" pitchFamily="18"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400" b="1" i="0" u="none" strike="noStrike" dirty="0" err="1">
                          <a:solidFill>
                            <a:srgbClr val="000000"/>
                          </a:solidFill>
                          <a:effectLst/>
                          <a:latin typeface="Times New Roman" panose="02020603050405020304" pitchFamily="18" charset="0"/>
                        </a:rPr>
                        <a:t>сынактын</a:t>
                      </a:r>
                      <a:r>
                        <a:rPr lang="ru-RU" sz="1400" b="1" i="0" u="none" strike="noStrike" dirty="0">
                          <a:solidFill>
                            <a:srgbClr val="000000"/>
                          </a:solidFill>
                          <a:effectLst/>
                          <a:latin typeface="Times New Roman" panose="02020603050405020304" pitchFamily="18" charset="0"/>
                        </a:rPr>
                        <a:t> </a:t>
                      </a:r>
                      <a:r>
                        <a:rPr lang="ru-RU" sz="1400" b="1" i="0" u="none" strike="noStrike" dirty="0" err="1">
                          <a:solidFill>
                            <a:srgbClr val="000000"/>
                          </a:solidFill>
                          <a:effectLst/>
                          <a:latin typeface="Times New Roman" panose="02020603050405020304" pitchFamily="18" charset="0"/>
                        </a:rPr>
                        <a:t>жыйынтыгы</a:t>
                      </a:r>
                      <a:endParaRPr lang="ru-RU" sz="1400" b="1" i="0" u="none" strike="noStrike" dirty="0">
                        <a:solidFill>
                          <a:srgbClr val="000000"/>
                        </a:solidFill>
                        <a:effectLst/>
                        <a:latin typeface="Times New Roman" panose="02020603050405020304" pitchFamily="18"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400" b="1" i="0" u="none" strike="noStrike" dirty="0" err="1">
                          <a:solidFill>
                            <a:srgbClr val="000000"/>
                          </a:solidFill>
                          <a:effectLst/>
                          <a:latin typeface="Times New Roman" panose="02020603050405020304" pitchFamily="18" charset="0"/>
                        </a:rPr>
                        <a:t>айырма</a:t>
                      </a:r>
                      <a:endParaRPr lang="ru-RU" sz="1400" b="1" i="0" u="none" strike="noStrike" dirty="0">
                        <a:solidFill>
                          <a:srgbClr val="000000"/>
                        </a:solidFill>
                        <a:effectLst/>
                        <a:latin typeface="Times New Roman" panose="02020603050405020304" pitchFamily="18"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484926">
                <a:tc>
                  <a:txBody>
                    <a:bodyPr/>
                    <a:lstStyle/>
                    <a:p>
                      <a:pPr algn="ctr" fontAlgn="ctr"/>
                      <a:r>
                        <a:rPr lang="ru-RU" sz="1400" b="1" i="0" u="none" strike="noStrike" dirty="0">
                          <a:solidFill>
                            <a:srgbClr val="000000"/>
                          </a:solidFill>
                          <a:effectLst/>
                          <a:latin typeface="Times New Roman" panose="02020603050405020304" pitchFamily="18" charset="0"/>
                        </a:rPr>
                        <a:t>Магистратура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chemeClr val="tx1"/>
                          </a:solidFill>
                          <a:effectLst/>
                          <a:latin typeface="Times New Roman" panose="02020603050405020304" pitchFamily="18" charset="0"/>
                        </a:rPr>
                        <a:t>71,6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83,3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62,2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83,3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21,1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54,7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74,4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3"/>
                  </a:ext>
                </a:extLst>
              </a:tr>
              <a:tr h="484926">
                <a:tc>
                  <a:txBody>
                    <a:bodyPr/>
                    <a:lstStyle/>
                    <a:p>
                      <a:pPr algn="ctr" fontAlgn="ctr"/>
                      <a:r>
                        <a:rPr lang="ru-RU" sz="1400" b="1" i="0" u="none" strike="noStrike" dirty="0">
                          <a:solidFill>
                            <a:srgbClr val="000000"/>
                          </a:solidFill>
                          <a:effectLst/>
                          <a:latin typeface="Times New Roman" panose="02020603050405020304" pitchFamily="18" charset="0"/>
                        </a:rPr>
                        <a:t>ПМТФ</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79,6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98,1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77,4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98,1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20,7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69,0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95,7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26,7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4"/>
                  </a:ext>
                </a:extLst>
              </a:tr>
              <a:tr h="484926">
                <a:tc>
                  <a:txBody>
                    <a:bodyPr/>
                    <a:lstStyle/>
                    <a:p>
                      <a:pPr algn="ctr" fontAlgn="ctr"/>
                      <a:r>
                        <a:rPr lang="ru-RU" sz="1400" b="1" i="0" u="none" strike="noStrike" dirty="0">
                          <a:solidFill>
                            <a:srgbClr val="000000"/>
                          </a:solidFill>
                          <a:effectLst/>
                          <a:latin typeface="Times New Roman" panose="02020603050405020304" pitchFamily="18" charset="0"/>
                        </a:rPr>
                        <a:t>ТТФ</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79,6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98,1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77,4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98,1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20,7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69,0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95,7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26,7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5"/>
                  </a:ext>
                </a:extLst>
              </a:tr>
              <a:tr h="484926">
                <a:tc>
                  <a:txBody>
                    <a:bodyPr/>
                    <a:lstStyle/>
                    <a:p>
                      <a:pPr algn="ctr" fontAlgn="ctr"/>
                      <a:r>
                        <a:rPr lang="ru-RU" sz="1600" b="1" i="0" u="none" strike="noStrike" dirty="0">
                          <a:solidFill>
                            <a:srgbClr val="000000"/>
                          </a:solidFill>
                          <a:effectLst/>
                          <a:latin typeface="Times New Roman" panose="02020603050405020304" pitchFamily="18" charset="0"/>
                        </a:rPr>
                        <a:t>ФФ</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120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96,0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91,4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87,1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84,1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6"/>
                  </a:ext>
                </a:extLst>
              </a:tr>
              <a:tr h="484926">
                <a:tc>
                  <a:txBody>
                    <a:bodyPr/>
                    <a:lstStyle/>
                    <a:p>
                      <a:pPr algn="ctr" fontAlgn="ctr"/>
                      <a:r>
                        <a:rPr lang="ru-RU" sz="1600" b="1" i="0" u="none" strike="noStrike" dirty="0">
                          <a:solidFill>
                            <a:srgbClr val="000000"/>
                          </a:solidFill>
                          <a:effectLst/>
                          <a:latin typeface="Times New Roman" panose="02020603050405020304" pitchFamily="18" charset="0"/>
                        </a:rPr>
                        <a:t>ЭЮФ</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95,8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7"/>
                  </a:ext>
                </a:extLst>
              </a:tr>
              <a:tr h="484926">
                <a:tc>
                  <a:txBody>
                    <a:bodyPr/>
                    <a:lstStyle/>
                    <a:p>
                      <a:pPr algn="ctr" fontAlgn="ctr"/>
                      <a:r>
                        <a:rPr lang="ru-RU" sz="1400" b="1" i="0" u="none" strike="noStrike" dirty="0">
                          <a:solidFill>
                            <a:srgbClr val="000000"/>
                          </a:solidFill>
                          <a:effectLst/>
                          <a:latin typeface="Times New Roman" panose="02020603050405020304" pitchFamily="18" charset="0"/>
                        </a:rPr>
                        <a:t>МФ</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1110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583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527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554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11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chemeClr val="tx1"/>
                          </a:solidFill>
                          <a:effectLst/>
                          <a:latin typeface="Times New Roman" panose="02020603050405020304" pitchFamily="18" charset="0"/>
                        </a:rPr>
                        <a:t>52,4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98,8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51,4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93,7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42,3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50,9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83,8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32,9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8"/>
                  </a:ext>
                </a:extLst>
              </a:tr>
              <a:tr h="484926">
                <a:tc>
                  <a:txBody>
                    <a:bodyPr/>
                    <a:lstStyle/>
                    <a:p>
                      <a:pPr algn="ctr" fontAlgn="ctr"/>
                      <a:r>
                        <a:rPr lang="ru-RU" sz="1600" b="1" i="0" u="none" strike="noStrike" dirty="0">
                          <a:solidFill>
                            <a:srgbClr val="000000"/>
                          </a:solidFill>
                          <a:effectLst/>
                          <a:latin typeface="Times New Roman" panose="02020603050405020304" pitchFamily="18" charset="0"/>
                        </a:rPr>
                        <a:t>ТИПФ</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89,9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86,3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64,7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86,2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21,5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9"/>
                  </a:ext>
                </a:extLst>
              </a:tr>
              <a:tr h="484926">
                <a:tc>
                  <a:txBody>
                    <a:bodyPr/>
                    <a:lstStyle/>
                    <a:p>
                      <a:pPr algn="ctr" fontAlgn="ctr"/>
                      <a:r>
                        <a:rPr lang="ru-RU" sz="1600" b="1" i="0" u="none" strike="noStrike">
                          <a:solidFill>
                            <a:srgbClr val="000000"/>
                          </a:solidFill>
                          <a:effectLst/>
                          <a:latin typeface="Times New Roman" panose="02020603050405020304" pitchFamily="18" charset="0"/>
                        </a:rPr>
                        <a:t>ЖАЛПЫ ВУЗ</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800" b="1" i="0" u="none" strike="noStrike">
                          <a:solidFill>
                            <a:srgbClr val="000000"/>
                          </a:solidFill>
                          <a:effectLst/>
                          <a:latin typeface="Times New Roman" panose="02020603050405020304" pitchFamily="18" charset="0"/>
                        </a:rPr>
                        <a:t>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800" b="1" i="0" u="none" strike="noStrike">
                          <a:solidFill>
                            <a:srgbClr val="000000"/>
                          </a:solidFill>
                          <a:effectLst/>
                          <a:latin typeface="Times New Roman" panose="02020603050405020304" pitchFamily="18" charset="0"/>
                        </a:rPr>
                        <a:t>1749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800" b="1" i="0" u="none" strike="noStrike">
                          <a:solidFill>
                            <a:srgbClr val="000000"/>
                          </a:solidFill>
                          <a:effectLst/>
                          <a:latin typeface="Times New Roman" panose="02020603050405020304" pitchFamily="18" charset="0"/>
                        </a:rPr>
                        <a:t>1129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800" b="1" i="0" u="none" strike="noStrike">
                          <a:solidFill>
                            <a:srgbClr val="000000"/>
                          </a:solidFill>
                          <a:effectLst/>
                          <a:latin typeface="Times New Roman" panose="02020603050405020304" pitchFamily="18" charset="0"/>
                        </a:rPr>
                        <a:t>620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800" b="1" i="0" u="none" strike="noStrike">
                          <a:solidFill>
                            <a:srgbClr val="000000"/>
                          </a:solidFill>
                          <a:effectLst/>
                          <a:latin typeface="Times New Roman" panose="02020603050405020304" pitchFamily="18" charset="0"/>
                        </a:rPr>
                        <a:t>909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800" b="1" i="0" u="none" strike="noStrike">
                          <a:solidFill>
                            <a:srgbClr val="000000"/>
                          </a:solidFill>
                          <a:effectLst/>
                          <a:latin typeface="Times New Roman" panose="02020603050405020304" pitchFamily="18" charset="0"/>
                        </a:rPr>
                        <a:t>113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800" b="1" i="0" u="none" strike="noStrike" dirty="0">
                          <a:solidFill>
                            <a:srgbClr val="000000"/>
                          </a:solidFill>
                          <a:effectLst/>
                          <a:latin typeface="Times New Roman" panose="02020603050405020304" pitchFamily="18" charset="0"/>
                        </a:rPr>
                        <a:t>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800" b="1" i="0" u="none" strike="noStrike">
                          <a:solidFill>
                            <a:srgbClr val="000000"/>
                          </a:solidFill>
                          <a:effectLst/>
                          <a:latin typeface="Times New Roman" panose="02020603050405020304" pitchFamily="18" charset="0"/>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800" b="1" i="0" u="none" strike="noStrike">
                          <a:solidFill>
                            <a:srgbClr val="000000"/>
                          </a:solidFill>
                          <a:effectLst/>
                          <a:latin typeface="Times New Roman" panose="02020603050405020304" pitchFamily="18" charset="0"/>
                        </a:rPr>
                        <a:t>81,3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800" b="1" i="0" u="none" strike="noStrike">
                          <a:solidFill>
                            <a:srgbClr val="000000"/>
                          </a:solidFill>
                          <a:effectLst/>
                          <a:latin typeface="Times New Roman" panose="02020603050405020304" pitchFamily="18" charset="0"/>
                        </a:rPr>
                        <a:t>96,9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800" b="1" i="0" u="none" strike="noStrike">
                          <a:solidFill>
                            <a:srgbClr val="000000"/>
                          </a:solidFill>
                          <a:effectLst/>
                          <a:latin typeface="Times New Roman" panose="02020603050405020304" pitchFamily="18" charset="0"/>
                        </a:rPr>
                        <a:t>78,0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800" b="1" i="0" u="none" strike="noStrike">
                          <a:solidFill>
                            <a:srgbClr val="000000"/>
                          </a:solidFill>
                          <a:effectLst/>
                          <a:latin typeface="Times New Roman" panose="02020603050405020304" pitchFamily="18" charset="0"/>
                        </a:rPr>
                        <a:t>96,2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800" b="1" i="0" u="none" strike="noStrike">
                          <a:solidFill>
                            <a:srgbClr val="000000"/>
                          </a:solidFill>
                          <a:effectLst/>
                          <a:latin typeface="Times New Roman" panose="02020603050405020304" pitchFamily="18" charset="0"/>
                        </a:rPr>
                        <a:t>18,2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800" b="1" i="0" u="none" strike="noStrike">
                          <a:solidFill>
                            <a:srgbClr val="000000"/>
                          </a:solidFill>
                          <a:effectLst/>
                          <a:latin typeface="Times New Roman" panose="02020603050405020304" pitchFamily="18" charset="0"/>
                        </a:rPr>
                        <a:t>70,1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800" b="1" i="0" u="none" strike="noStrike">
                          <a:solidFill>
                            <a:srgbClr val="000000"/>
                          </a:solidFill>
                          <a:effectLst/>
                          <a:latin typeface="Times New Roman" panose="02020603050405020304" pitchFamily="18" charset="0"/>
                        </a:rPr>
                        <a:t>88,5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800" b="1" i="0" u="none" strike="noStrike" dirty="0">
                          <a:solidFill>
                            <a:srgbClr val="000000"/>
                          </a:solidFill>
                          <a:effectLst/>
                          <a:latin typeface="Times New Roman" panose="02020603050405020304" pitchFamily="18" charset="0"/>
                        </a:rPr>
                        <a:t>18,4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bl>
          </a:graphicData>
        </a:graphic>
      </p:graphicFrame>
      <p:pic>
        <p:nvPicPr>
          <p:cNvPr id="4" name="Рисунок 3">
            <a:extLst>
              <a:ext uri="{FF2B5EF4-FFF2-40B4-BE49-F238E27FC236}">
                <a16:creationId xmlns:a16="http://schemas.microsoft.com/office/drawing/2014/main" id="{DD82A998-EF1C-7A14-1ACB-944AE405D498}"/>
              </a:ext>
            </a:extLst>
          </p:cNvPr>
          <p:cNvPicPr>
            <a:picLocks noChangeAspect="1"/>
          </p:cNvPicPr>
          <p:nvPr/>
        </p:nvPicPr>
        <p:blipFill>
          <a:blip r:embed="rId2" cstate="print"/>
          <a:stretch>
            <a:fillRect/>
          </a:stretch>
        </p:blipFill>
        <p:spPr>
          <a:xfrm>
            <a:off x="571947" y="69007"/>
            <a:ext cx="771525" cy="767705"/>
          </a:xfrm>
          <a:prstGeom prst="rect">
            <a:avLst/>
          </a:prstGeom>
        </p:spPr>
      </p:pic>
      <p:pic>
        <p:nvPicPr>
          <p:cNvPr id="9" name="Рисунок 8"/>
          <p:cNvPicPr>
            <a:picLocks noChangeAspect="1"/>
          </p:cNvPicPr>
          <p:nvPr/>
        </p:nvPicPr>
        <p:blipFill>
          <a:blip r:embed="rId3" cstate="print"/>
          <a:stretch>
            <a:fillRect/>
          </a:stretch>
        </p:blipFill>
        <p:spPr>
          <a:xfrm>
            <a:off x="11096660" y="214290"/>
            <a:ext cx="961086" cy="579965"/>
          </a:xfrm>
          <a:prstGeom prst="rect">
            <a:avLst/>
          </a:prstGeom>
        </p:spPr>
      </p:pic>
    </p:spTree>
    <p:extLst>
      <p:ext uri="{BB962C8B-B14F-4D97-AF65-F5344CB8AC3E}">
        <p14:creationId xmlns:p14="http://schemas.microsoft.com/office/powerpoint/2010/main" val="792680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20" name="Прямая соединительная линия 19"/>
          <p:cNvCxnSpPr/>
          <p:nvPr/>
        </p:nvCxnSpPr>
        <p:spPr>
          <a:xfrm>
            <a:off x="0" y="596900"/>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0" y="29368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Овал 2"/>
          <p:cNvSpPr/>
          <p:nvPr/>
        </p:nvSpPr>
        <p:spPr>
          <a:xfrm>
            <a:off x="673100" y="144463"/>
            <a:ext cx="600075" cy="587375"/>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15" name="Прямоугольник 13"/>
          <p:cNvSpPr>
            <a:spLocks noChangeArrowheads="1"/>
          </p:cNvSpPr>
          <p:nvPr/>
        </p:nvSpPr>
        <p:spPr bwMode="auto">
          <a:xfrm>
            <a:off x="1374775" y="204788"/>
            <a:ext cx="9355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Колледждер боюнча мониторингдин жыйынтыгы</a:t>
            </a:r>
            <a:endParaRPr kumimoji="0" lang="ru-RU" altLang="ru-RU"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2007042026"/>
              </p:ext>
            </p:extLst>
          </p:nvPr>
        </p:nvGraphicFramePr>
        <p:xfrm>
          <a:off x="218114" y="1133566"/>
          <a:ext cx="11684854" cy="6257563"/>
        </p:xfrm>
        <a:graphic>
          <a:graphicData uri="http://schemas.openxmlformats.org/drawingml/2006/table">
            <a:tbl>
              <a:tblPr/>
              <a:tblGrid>
                <a:gridCol w="386916">
                  <a:extLst>
                    <a:ext uri="{9D8B030D-6E8A-4147-A177-3AD203B41FA5}">
                      <a16:colId xmlns:a16="http://schemas.microsoft.com/office/drawing/2014/main" val="20000"/>
                    </a:ext>
                  </a:extLst>
                </a:gridCol>
                <a:gridCol w="2290540">
                  <a:extLst>
                    <a:ext uri="{9D8B030D-6E8A-4147-A177-3AD203B41FA5}">
                      <a16:colId xmlns:a16="http://schemas.microsoft.com/office/drawing/2014/main" val="20001"/>
                    </a:ext>
                  </a:extLst>
                </a:gridCol>
                <a:gridCol w="444927">
                  <a:extLst>
                    <a:ext uri="{9D8B030D-6E8A-4147-A177-3AD203B41FA5}">
                      <a16:colId xmlns:a16="http://schemas.microsoft.com/office/drawing/2014/main" val="20002"/>
                    </a:ext>
                  </a:extLst>
                </a:gridCol>
                <a:gridCol w="498619">
                  <a:extLst>
                    <a:ext uri="{9D8B030D-6E8A-4147-A177-3AD203B41FA5}">
                      <a16:colId xmlns:a16="http://schemas.microsoft.com/office/drawing/2014/main" val="20003"/>
                    </a:ext>
                  </a:extLst>
                </a:gridCol>
                <a:gridCol w="498619">
                  <a:extLst>
                    <a:ext uri="{9D8B030D-6E8A-4147-A177-3AD203B41FA5}">
                      <a16:colId xmlns:a16="http://schemas.microsoft.com/office/drawing/2014/main" val="20004"/>
                    </a:ext>
                  </a:extLst>
                </a:gridCol>
                <a:gridCol w="498619">
                  <a:extLst>
                    <a:ext uri="{9D8B030D-6E8A-4147-A177-3AD203B41FA5}">
                      <a16:colId xmlns:a16="http://schemas.microsoft.com/office/drawing/2014/main" val="20005"/>
                    </a:ext>
                  </a:extLst>
                </a:gridCol>
                <a:gridCol w="498619">
                  <a:extLst>
                    <a:ext uri="{9D8B030D-6E8A-4147-A177-3AD203B41FA5}">
                      <a16:colId xmlns:a16="http://schemas.microsoft.com/office/drawing/2014/main" val="20006"/>
                    </a:ext>
                  </a:extLst>
                </a:gridCol>
                <a:gridCol w="498619">
                  <a:extLst>
                    <a:ext uri="{9D8B030D-6E8A-4147-A177-3AD203B41FA5}">
                      <a16:colId xmlns:a16="http://schemas.microsoft.com/office/drawing/2014/main" val="20007"/>
                    </a:ext>
                  </a:extLst>
                </a:gridCol>
                <a:gridCol w="498619">
                  <a:extLst>
                    <a:ext uri="{9D8B030D-6E8A-4147-A177-3AD203B41FA5}">
                      <a16:colId xmlns:a16="http://schemas.microsoft.com/office/drawing/2014/main" val="20008"/>
                    </a:ext>
                  </a:extLst>
                </a:gridCol>
                <a:gridCol w="618973">
                  <a:extLst>
                    <a:ext uri="{9D8B030D-6E8A-4147-A177-3AD203B41FA5}">
                      <a16:colId xmlns:a16="http://schemas.microsoft.com/office/drawing/2014/main" val="20009"/>
                    </a:ext>
                  </a:extLst>
                </a:gridCol>
                <a:gridCol w="618973">
                  <a:extLst>
                    <a:ext uri="{9D8B030D-6E8A-4147-A177-3AD203B41FA5}">
                      <a16:colId xmlns:a16="http://schemas.microsoft.com/office/drawing/2014/main" val="20010"/>
                    </a:ext>
                  </a:extLst>
                </a:gridCol>
                <a:gridCol w="618973">
                  <a:extLst>
                    <a:ext uri="{9D8B030D-6E8A-4147-A177-3AD203B41FA5}">
                      <a16:colId xmlns:a16="http://schemas.microsoft.com/office/drawing/2014/main" val="20011"/>
                    </a:ext>
                  </a:extLst>
                </a:gridCol>
                <a:gridCol w="618973">
                  <a:extLst>
                    <a:ext uri="{9D8B030D-6E8A-4147-A177-3AD203B41FA5}">
                      <a16:colId xmlns:a16="http://schemas.microsoft.com/office/drawing/2014/main" val="20012"/>
                    </a:ext>
                  </a:extLst>
                </a:gridCol>
                <a:gridCol w="618973">
                  <a:extLst>
                    <a:ext uri="{9D8B030D-6E8A-4147-A177-3AD203B41FA5}">
                      <a16:colId xmlns:a16="http://schemas.microsoft.com/office/drawing/2014/main" val="20013"/>
                    </a:ext>
                  </a:extLst>
                </a:gridCol>
                <a:gridCol w="618973">
                  <a:extLst>
                    <a:ext uri="{9D8B030D-6E8A-4147-A177-3AD203B41FA5}">
                      <a16:colId xmlns:a16="http://schemas.microsoft.com/office/drawing/2014/main" val="20014"/>
                    </a:ext>
                  </a:extLst>
                </a:gridCol>
                <a:gridCol w="618973">
                  <a:extLst>
                    <a:ext uri="{9D8B030D-6E8A-4147-A177-3AD203B41FA5}">
                      <a16:colId xmlns:a16="http://schemas.microsoft.com/office/drawing/2014/main" val="20015"/>
                    </a:ext>
                  </a:extLst>
                </a:gridCol>
                <a:gridCol w="618973">
                  <a:extLst>
                    <a:ext uri="{9D8B030D-6E8A-4147-A177-3AD203B41FA5}">
                      <a16:colId xmlns:a16="http://schemas.microsoft.com/office/drawing/2014/main" val="20016"/>
                    </a:ext>
                  </a:extLst>
                </a:gridCol>
                <a:gridCol w="618973">
                  <a:extLst>
                    <a:ext uri="{9D8B030D-6E8A-4147-A177-3AD203B41FA5}">
                      <a16:colId xmlns:a16="http://schemas.microsoft.com/office/drawing/2014/main" val="20017"/>
                    </a:ext>
                  </a:extLst>
                </a:gridCol>
              </a:tblGrid>
              <a:tr h="344362">
                <a:tc rowSpan="3">
                  <a:txBody>
                    <a:bodyPr/>
                    <a:lstStyle/>
                    <a:p>
                      <a:pPr algn="ctr" fontAlgn="ctr"/>
                      <a:r>
                        <a:rPr lang="ru-RU" sz="1200" b="1" i="0" u="none" strike="noStrike" dirty="0">
                          <a:solidFill>
                            <a:srgbClr val="000000"/>
                          </a:solidFill>
                          <a:effectLst/>
                          <a:latin typeface="Times New Roman" panose="02020603050405020304" pitchFamily="18" charset="0"/>
                        </a:rPr>
                        <a:t>Катар №</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ru-RU" sz="1200" b="1" i="0" u="none" strike="noStrike" dirty="0">
                          <a:solidFill>
                            <a:srgbClr val="000000"/>
                          </a:solidFill>
                          <a:effectLst/>
                          <a:latin typeface="Times New Roman" panose="02020603050405020304" pitchFamily="18" charset="0"/>
                        </a:rPr>
                        <a:t>Түзүмдүк бөлүмдүн аталышы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Мониторингге катышкан тайпалардын саны</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Студенттердин саны</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3">
                  <a:txBody>
                    <a:bodyPr/>
                    <a:lstStyle/>
                    <a:p>
                      <a:pPr algn="ctr" fontAlgn="ctr"/>
                      <a:r>
                        <a:rPr lang="ru-RU" sz="1400" b="1" i="0" u="none" strike="noStrike" dirty="0">
                          <a:solidFill>
                            <a:srgbClr val="000000"/>
                          </a:solidFill>
                          <a:effectLst/>
                          <a:latin typeface="Times New Roman" panose="02020603050405020304" pitchFamily="18" charset="0"/>
                        </a:rPr>
                        <a:t>Мониторингге катышкан студ. саны</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3">
                  <a:txBody>
                    <a:bodyPr/>
                    <a:lstStyle/>
                    <a:p>
                      <a:pPr algn="ctr" fontAlgn="ctr"/>
                      <a:r>
                        <a:rPr lang="ru-RU" sz="1400" b="1" i="0" u="none" strike="noStrike" dirty="0">
                          <a:solidFill>
                            <a:srgbClr val="000000"/>
                          </a:solidFill>
                          <a:effectLst/>
                          <a:latin typeface="Times New Roman" panose="02020603050405020304" pitchFamily="18" charset="0"/>
                        </a:rPr>
                        <a:t>Мониторингге </a:t>
                      </a:r>
                      <a:r>
                        <a:rPr lang="ru-RU" sz="1400" b="1" i="0" u="none" strike="noStrike" dirty="0" err="1">
                          <a:solidFill>
                            <a:srgbClr val="000000"/>
                          </a:solidFill>
                          <a:effectLst/>
                          <a:latin typeface="Times New Roman" panose="02020603050405020304" pitchFamily="18" charset="0"/>
                        </a:rPr>
                        <a:t>катышпаган</a:t>
                      </a:r>
                      <a:r>
                        <a:rPr lang="ru-RU" sz="1400" b="1" i="0" u="none" strike="noStrike" dirty="0">
                          <a:solidFill>
                            <a:srgbClr val="000000"/>
                          </a:solidFill>
                          <a:effectLst/>
                          <a:latin typeface="Times New Roman" panose="02020603050405020304" pitchFamily="18" charset="0"/>
                        </a:rPr>
                        <a:t> студ. саны</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4">
                  <a:txBody>
                    <a:bodyPr/>
                    <a:lstStyle/>
                    <a:p>
                      <a:pPr algn="ctr" fontAlgn="t"/>
                      <a:r>
                        <a:rPr lang="ru-RU" sz="1050" b="1" i="0" u="none" strike="noStrike">
                          <a:solidFill>
                            <a:srgbClr val="000000"/>
                          </a:solidFill>
                          <a:effectLst/>
                          <a:latin typeface="Times New Roman" panose="02020603050405020304" pitchFamily="18" charset="0"/>
                        </a:rPr>
                        <a:t>Мониторингде алган баасы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tc gridSpan="2">
                  <a:txBody>
                    <a:bodyPr/>
                    <a:lstStyle/>
                    <a:p>
                      <a:pPr algn="ctr" fontAlgn="ctr"/>
                      <a:r>
                        <a:rPr lang="ru-RU" sz="1050" b="1" i="0" u="none" strike="noStrike">
                          <a:solidFill>
                            <a:srgbClr val="000000"/>
                          </a:solidFill>
                          <a:effectLst/>
                          <a:latin typeface="Times New Roman" panose="02020603050405020304" pitchFamily="18" charset="0"/>
                        </a:rPr>
                        <a:t>Катышуу,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tc gridSpan="6">
                  <a:txBody>
                    <a:bodyPr/>
                    <a:lstStyle/>
                    <a:p>
                      <a:pPr algn="ctr" fontAlgn="ctr"/>
                      <a:r>
                        <a:rPr lang="ru-RU" sz="1050" b="1" i="0" u="none" strike="noStrike" dirty="0" err="1">
                          <a:solidFill>
                            <a:srgbClr val="000000"/>
                          </a:solidFill>
                          <a:effectLst/>
                          <a:latin typeface="Times New Roman" panose="02020603050405020304" pitchFamily="18" charset="0"/>
                        </a:rPr>
                        <a:t>Жетишүү</a:t>
                      </a:r>
                      <a:r>
                        <a:rPr lang="ru-RU" sz="1050" b="1" i="0" u="none" strike="noStrike" dirty="0">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1526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algn="ctr" fontAlgn="ctr"/>
                      <a:r>
                        <a:rPr lang="ru-RU" sz="1800" b="1" i="0" u="none" strike="noStrike" dirty="0">
                          <a:solidFill>
                            <a:srgbClr val="000000"/>
                          </a:solidFill>
                          <a:effectLst/>
                          <a:latin typeface="Times New Roman" panose="02020603050405020304" pitchFamily="18"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fontAlgn="ctr"/>
                      <a:r>
                        <a:rPr lang="ru-RU" sz="1800" b="1" i="0" u="none" strike="noStrike" dirty="0">
                          <a:solidFill>
                            <a:srgbClr val="000000"/>
                          </a:solidFill>
                          <a:effectLst/>
                          <a:latin typeface="Times New Roman" panose="02020603050405020304" pitchFamily="18"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fontAlgn="ctr"/>
                      <a:r>
                        <a:rPr lang="ru-RU" sz="1800" b="1" i="0" u="none" strike="noStrike" dirty="0">
                          <a:solidFill>
                            <a:srgbClr val="000000"/>
                          </a:solidFill>
                          <a:effectLst/>
                          <a:latin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fontAlgn="ctr"/>
                      <a:r>
                        <a:rPr lang="ru-RU" sz="1800" b="1" i="0" u="none" strike="noStrike" dirty="0">
                          <a:solidFill>
                            <a:srgbClr val="000000"/>
                          </a:solidFill>
                          <a:effectLst/>
                          <a:latin typeface="Times New Roman" panose="02020603050405020304" pitchFamily="18"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fontAlgn="ctr"/>
                      <a:r>
                        <a:rPr lang="ru-RU" sz="1400" b="1" i="0" u="none" strike="noStrike" dirty="0" err="1">
                          <a:solidFill>
                            <a:srgbClr val="000000"/>
                          </a:solidFill>
                          <a:effectLst/>
                          <a:latin typeface="Times New Roman" panose="02020603050405020304" pitchFamily="18" charset="0"/>
                        </a:rPr>
                        <a:t>мониторингдиги</a:t>
                      </a:r>
                      <a:r>
                        <a:rPr lang="ru-RU" sz="1400" b="1" i="0" u="none" strike="noStrike" dirty="0">
                          <a:solidFill>
                            <a:srgbClr val="000000"/>
                          </a:solidFill>
                          <a:effectLst/>
                          <a:latin typeface="Times New Roman" panose="02020603050405020304" pitchFamily="18" charset="0"/>
                        </a:rPr>
                        <a:t> </a:t>
                      </a:r>
                      <a:r>
                        <a:rPr lang="ru-RU" sz="1400" b="1" i="0" u="none" strike="noStrike" dirty="0" err="1">
                          <a:solidFill>
                            <a:srgbClr val="000000"/>
                          </a:solidFill>
                          <a:effectLst/>
                          <a:latin typeface="Times New Roman" panose="02020603050405020304" pitchFamily="18" charset="0"/>
                        </a:rPr>
                        <a:t>жыйынтык</a:t>
                      </a:r>
                      <a:endParaRPr lang="ru-RU" sz="1400" b="1" i="0" u="none" strike="noStrike" dirty="0">
                        <a:solidFill>
                          <a:srgbClr val="000000"/>
                        </a:solidFill>
                        <a:effectLst/>
                        <a:latin typeface="Times New Roman" panose="02020603050405020304" pitchFamily="18"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fontAlgn="ctr"/>
                      <a:r>
                        <a:rPr lang="ru-RU" sz="1400" b="1" i="0" u="none" strike="noStrike" dirty="0" err="1">
                          <a:solidFill>
                            <a:srgbClr val="000000"/>
                          </a:solidFill>
                          <a:effectLst/>
                          <a:latin typeface="Times New Roman" panose="02020603050405020304" pitchFamily="18" charset="0"/>
                        </a:rPr>
                        <a:t>сынактагы</a:t>
                      </a:r>
                      <a:r>
                        <a:rPr lang="ru-RU" sz="1400" b="1" i="0" u="none" strike="noStrike" dirty="0">
                          <a:solidFill>
                            <a:srgbClr val="000000"/>
                          </a:solidFill>
                          <a:effectLst/>
                          <a:latin typeface="Times New Roman" panose="02020603050405020304" pitchFamily="18" charset="0"/>
                        </a:rPr>
                        <a:t> </a:t>
                      </a:r>
                      <a:r>
                        <a:rPr lang="ru-RU" sz="1400" b="1" i="0" u="none" strike="noStrike" dirty="0" err="1">
                          <a:solidFill>
                            <a:srgbClr val="000000"/>
                          </a:solidFill>
                          <a:effectLst/>
                          <a:latin typeface="Times New Roman" panose="02020603050405020304" pitchFamily="18" charset="0"/>
                        </a:rPr>
                        <a:t>жыйынтык</a:t>
                      </a:r>
                      <a:endParaRPr lang="ru-RU" sz="1400" b="1" i="0" u="none" strike="noStrike" dirty="0">
                        <a:solidFill>
                          <a:srgbClr val="000000"/>
                        </a:solidFill>
                        <a:effectLst/>
                        <a:latin typeface="Times New Roman" panose="02020603050405020304" pitchFamily="18"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3">
                  <a:txBody>
                    <a:bodyPr/>
                    <a:lstStyle/>
                    <a:p>
                      <a:pPr algn="ctr" fontAlgn="ctr"/>
                      <a:r>
                        <a:rPr lang="ru-RU" sz="1100" b="1" i="0" u="none" strike="noStrike" dirty="0" err="1">
                          <a:solidFill>
                            <a:srgbClr val="000000"/>
                          </a:solidFill>
                          <a:effectLst/>
                          <a:latin typeface="Times New Roman" panose="02020603050405020304" pitchFamily="18" charset="0"/>
                        </a:rPr>
                        <a:t>Абсолюттук</a:t>
                      </a:r>
                      <a:endParaRPr lang="ru-RU" sz="11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tc hMerge="1">
                  <a:txBody>
                    <a:bodyPr/>
                    <a:lstStyle/>
                    <a:p>
                      <a:endParaRPr lang="ru-RU"/>
                    </a:p>
                  </a:txBody>
                  <a:tcPr/>
                </a:tc>
                <a:tc gridSpan="3">
                  <a:txBody>
                    <a:bodyPr/>
                    <a:lstStyle/>
                    <a:p>
                      <a:pPr algn="ctr" fontAlgn="ctr"/>
                      <a:r>
                        <a:rPr lang="ru-RU" sz="1100" b="1" i="0" u="none" strike="noStrike" dirty="0" err="1">
                          <a:solidFill>
                            <a:srgbClr val="000000"/>
                          </a:solidFill>
                          <a:effectLst/>
                          <a:latin typeface="Times New Roman" panose="02020603050405020304" pitchFamily="18" charset="0"/>
                        </a:rPr>
                        <a:t>Сапаттык</a:t>
                      </a:r>
                      <a:endParaRPr lang="ru-RU" sz="1100" b="1" i="0" u="none" strike="noStrike" dirty="0">
                        <a:solidFill>
                          <a:srgbClr val="000000"/>
                        </a:solidFill>
                        <a:effectLs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46432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400" b="1" i="0" u="none" strike="noStrike" dirty="0" err="1">
                          <a:solidFill>
                            <a:srgbClr val="000000"/>
                          </a:solidFill>
                          <a:effectLst/>
                          <a:latin typeface="Times New Roman" panose="02020603050405020304" pitchFamily="18" charset="0"/>
                        </a:rPr>
                        <a:t>мониторингдин</a:t>
                      </a:r>
                      <a:r>
                        <a:rPr lang="ru-RU" sz="1400" b="1" i="0" u="none" strike="noStrike" dirty="0">
                          <a:solidFill>
                            <a:srgbClr val="000000"/>
                          </a:solidFill>
                          <a:effectLst/>
                          <a:latin typeface="Times New Roman" panose="02020603050405020304" pitchFamily="18" charset="0"/>
                        </a:rPr>
                        <a:t> </a:t>
                      </a:r>
                      <a:r>
                        <a:rPr lang="ru-RU" sz="1400" b="1" i="0" u="none" strike="noStrike" dirty="0" err="1">
                          <a:solidFill>
                            <a:srgbClr val="000000"/>
                          </a:solidFill>
                          <a:effectLst/>
                          <a:latin typeface="Times New Roman" panose="02020603050405020304" pitchFamily="18" charset="0"/>
                        </a:rPr>
                        <a:t>жыйынтыгы</a:t>
                      </a:r>
                      <a:endParaRPr lang="ru-RU" sz="1400" b="1" i="0" u="none" strike="noStrike" dirty="0">
                        <a:solidFill>
                          <a:srgbClr val="000000"/>
                        </a:solidFill>
                        <a:effectLst/>
                        <a:latin typeface="Times New Roman" panose="02020603050405020304" pitchFamily="18"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400" b="1" i="0" u="none" strike="noStrike" dirty="0" err="1">
                          <a:solidFill>
                            <a:srgbClr val="000000"/>
                          </a:solidFill>
                          <a:effectLst/>
                          <a:latin typeface="Times New Roman" panose="02020603050405020304" pitchFamily="18" charset="0"/>
                        </a:rPr>
                        <a:t>сынактын</a:t>
                      </a:r>
                      <a:r>
                        <a:rPr lang="ru-RU" sz="1400" b="1" i="0" u="none" strike="noStrike" dirty="0">
                          <a:solidFill>
                            <a:srgbClr val="000000"/>
                          </a:solidFill>
                          <a:effectLst/>
                          <a:latin typeface="Times New Roman" panose="02020603050405020304" pitchFamily="18" charset="0"/>
                        </a:rPr>
                        <a:t> </a:t>
                      </a:r>
                      <a:r>
                        <a:rPr lang="ru-RU" sz="1400" b="1" i="0" u="none" strike="noStrike" dirty="0" err="1">
                          <a:solidFill>
                            <a:srgbClr val="000000"/>
                          </a:solidFill>
                          <a:effectLst/>
                          <a:latin typeface="Times New Roman" panose="02020603050405020304" pitchFamily="18" charset="0"/>
                        </a:rPr>
                        <a:t>жыйынтыгы</a:t>
                      </a:r>
                      <a:endParaRPr lang="ru-RU" sz="1400" b="1" i="0" u="none" strike="noStrike" dirty="0">
                        <a:solidFill>
                          <a:srgbClr val="000000"/>
                        </a:solidFill>
                        <a:effectLst/>
                        <a:latin typeface="Times New Roman" panose="02020603050405020304" pitchFamily="18"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400" b="1" i="0" u="none" strike="noStrike" dirty="0" err="1">
                          <a:solidFill>
                            <a:srgbClr val="000000"/>
                          </a:solidFill>
                          <a:effectLst/>
                          <a:latin typeface="Times New Roman" panose="02020603050405020304" pitchFamily="18" charset="0"/>
                        </a:rPr>
                        <a:t>айырма</a:t>
                      </a:r>
                      <a:endParaRPr lang="ru-RU" sz="1400" b="1" i="0" u="none" strike="noStrike" dirty="0">
                        <a:solidFill>
                          <a:srgbClr val="000000"/>
                        </a:solidFill>
                        <a:effectLst/>
                        <a:latin typeface="Times New Roman" panose="02020603050405020304" pitchFamily="18"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400" b="1" i="0" u="none" strike="noStrike" dirty="0" err="1">
                          <a:solidFill>
                            <a:srgbClr val="000000"/>
                          </a:solidFill>
                          <a:effectLst/>
                          <a:latin typeface="Times New Roman" panose="02020603050405020304" pitchFamily="18" charset="0"/>
                        </a:rPr>
                        <a:t>мониторингдин</a:t>
                      </a:r>
                      <a:r>
                        <a:rPr lang="ru-RU" sz="1400" b="1" i="0" u="none" strike="noStrike" dirty="0">
                          <a:solidFill>
                            <a:srgbClr val="000000"/>
                          </a:solidFill>
                          <a:effectLst/>
                          <a:latin typeface="Times New Roman" panose="02020603050405020304" pitchFamily="18" charset="0"/>
                        </a:rPr>
                        <a:t> </a:t>
                      </a:r>
                      <a:r>
                        <a:rPr lang="ru-RU" sz="1400" b="1" i="0" u="none" strike="noStrike" dirty="0" err="1">
                          <a:solidFill>
                            <a:srgbClr val="000000"/>
                          </a:solidFill>
                          <a:effectLst/>
                          <a:latin typeface="Times New Roman" panose="02020603050405020304" pitchFamily="18" charset="0"/>
                        </a:rPr>
                        <a:t>жыйынтыгы</a:t>
                      </a:r>
                      <a:endParaRPr lang="ru-RU" sz="1400" b="1" i="0" u="none" strike="noStrike" dirty="0">
                        <a:solidFill>
                          <a:srgbClr val="000000"/>
                        </a:solidFill>
                        <a:effectLst/>
                        <a:latin typeface="Times New Roman" panose="02020603050405020304" pitchFamily="18"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400" b="1" i="0" u="none" strike="noStrike" dirty="0" err="1">
                          <a:solidFill>
                            <a:srgbClr val="000000"/>
                          </a:solidFill>
                          <a:effectLst/>
                          <a:latin typeface="Times New Roman" panose="02020603050405020304" pitchFamily="18" charset="0"/>
                        </a:rPr>
                        <a:t>сынактын</a:t>
                      </a:r>
                      <a:r>
                        <a:rPr lang="ru-RU" sz="1400" b="1" i="0" u="none" strike="noStrike" dirty="0">
                          <a:solidFill>
                            <a:srgbClr val="000000"/>
                          </a:solidFill>
                          <a:effectLst/>
                          <a:latin typeface="Times New Roman" panose="02020603050405020304" pitchFamily="18" charset="0"/>
                        </a:rPr>
                        <a:t> </a:t>
                      </a:r>
                      <a:r>
                        <a:rPr lang="ru-RU" sz="1400" b="1" i="0" u="none" strike="noStrike" dirty="0" err="1">
                          <a:solidFill>
                            <a:srgbClr val="000000"/>
                          </a:solidFill>
                          <a:effectLst/>
                          <a:latin typeface="Times New Roman" panose="02020603050405020304" pitchFamily="18" charset="0"/>
                        </a:rPr>
                        <a:t>жыйынтыгы</a:t>
                      </a:r>
                      <a:endParaRPr lang="ru-RU" sz="1400" b="1" i="0" u="none" strike="noStrike" dirty="0">
                        <a:solidFill>
                          <a:srgbClr val="000000"/>
                        </a:solidFill>
                        <a:effectLst/>
                        <a:latin typeface="Times New Roman" panose="02020603050405020304" pitchFamily="18"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400" b="1" i="0" u="none" strike="noStrike" dirty="0" err="1">
                          <a:solidFill>
                            <a:srgbClr val="000000"/>
                          </a:solidFill>
                          <a:effectLst/>
                          <a:latin typeface="Times New Roman" panose="02020603050405020304" pitchFamily="18" charset="0"/>
                        </a:rPr>
                        <a:t>айырма</a:t>
                      </a:r>
                      <a:endParaRPr lang="ru-RU" sz="1400" b="1" i="0" u="none" strike="noStrike" dirty="0">
                        <a:solidFill>
                          <a:srgbClr val="000000"/>
                        </a:solidFill>
                        <a:effectLst/>
                        <a:latin typeface="Times New Roman" panose="02020603050405020304" pitchFamily="18"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514144">
                <a:tc>
                  <a:txBody>
                    <a:bodyPr/>
                    <a:lstStyle/>
                    <a:p>
                      <a:pPr algn="ctr" fontAlgn="t"/>
                      <a:r>
                        <a:rPr lang="ru-RU" sz="800" b="1" i="0" u="none" strike="noStrike" dirty="0">
                          <a:solidFill>
                            <a:srgbClr val="000000"/>
                          </a:solidFill>
                          <a:effectLst/>
                          <a:latin typeface="Times New Roman" panose="02020603050405020304" pitchFamily="18" charset="0"/>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err="1">
                          <a:solidFill>
                            <a:srgbClr val="000000"/>
                          </a:solidFill>
                          <a:effectLst/>
                          <a:latin typeface="Times New Roman" panose="02020603050405020304" pitchFamily="18" charset="0"/>
                        </a:rPr>
                        <a:t>Медициналык</a:t>
                      </a:r>
                      <a:r>
                        <a:rPr lang="ru-RU" sz="1800" b="1" i="0" u="none" strike="noStrike" dirty="0">
                          <a:solidFill>
                            <a:srgbClr val="000000"/>
                          </a:solidFill>
                          <a:effectLst/>
                          <a:latin typeface="Times New Roman" panose="02020603050405020304" pitchFamily="18" charset="0"/>
                        </a:rPr>
                        <a:t> колледж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b="1" i="0" u="none" strike="noStrike" dirty="0">
                          <a:solidFill>
                            <a:srgbClr val="000000"/>
                          </a:solidFill>
                          <a:effectLst/>
                          <a:latin typeface="Times New Roman" panose="02020603050405020304" pitchFamily="18"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143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87,4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65,0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35,0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58,7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86,2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27,5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3"/>
                  </a:ext>
                </a:extLst>
              </a:tr>
              <a:tr h="415268">
                <a:tc>
                  <a:txBody>
                    <a:bodyPr/>
                    <a:lstStyle/>
                    <a:p>
                      <a:pPr algn="ctr" fontAlgn="t"/>
                      <a:r>
                        <a:rPr lang="ru-RU" sz="800" b="1" i="0" u="none" strike="noStrike">
                          <a:solidFill>
                            <a:srgbClr val="000000"/>
                          </a:solidFill>
                          <a:effectLst/>
                          <a:latin typeface="Times New Roman" panose="02020603050405020304" pitchFamily="18" charset="0"/>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Жалал-Абад колледжи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800" b="1" i="0" u="none" strike="noStrike">
                          <a:solidFill>
                            <a:srgbClr val="000000"/>
                          </a:solidFill>
                          <a:effectLst/>
                          <a:latin typeface="Times New Roman" panose="02020603050405020304" pitchFamily="18" charset="0"/>
                        </a:rPr>
                        <a:t>44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a:solidFill>
                            <a:srgbClr val="000000"/>
                          </a:solidFill>
                          <a:effectLst/>
                          <a:latin typeface="Times New Roman" panose="02020603050405020304" pitchFamily="18" charset="0"/>
                        </a:rPr>
                        <a:t>848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749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a:solidFill>
                            <a:srgbClr val="000000"/>
                          </a:solidFill>
                          <a:effectLst/>
                          <a:latin typeface="Times New Roman" panose="02020603050405020304" pitchFamily="18" charset="0"/>
                        </a:rPr>
                        <a:t>99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a:solidFill>
                            <a:srgbClr val="000000"/>
                          </a:solidFill>
                          <a:effectLst/>
                          <a:latin typeface="Times New Roman" panose="02020603050405020304" pitchFamily="18" charset="0"/>
                        </a:rPr>
                        <a:t>295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a:solidFill>
                            <a:srgbClr val="000000"/>
                          </a:solidFill>
                          <a:effectLst/>
                          <a:latin typeface="Times New Roman" panose="02020603050405020304" pitchFamily="18" charset="0"/>
                        </a:rPr>
                        <a:t>87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a:solidFill>
                            <a:srgbClr val="000000"/>
                          </a:solidFill>
                          <a:effectLst/>
                          <a:latin typeface="Times New Roman" panose="02020603050405020304" pitchFamily="18" charset="0"/>
                        </a:rPr>
                        <a:t>203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169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88,3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99,2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68,9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95,5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26,6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54,4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9,4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4"/>
                  </a:ext>
                </a:extLst>
              </a:tr>
              <a:tr h="415268">
                <a:tc>
                  <a:txBody>
                    <a:bodyPr/>
                    <a:lstStyle/>
                    <a:p>
                      <a:pPr algn="ctr" fontAlgn="t"/>
                      <a:r>
                        <a:rPr lang="ru-RU" sz="800" b="1" i="0" u="none" strike="noStrike" dirty="0">
                          <a:solidFill>
                            <a:srgbClr val="000000"/>
                          </a:solidFill>
                          <a:effectLst/>
                          <a:latin typeface="Times New Roman" panose="02020603050405020304" pitchFamily="18" charset="0"/>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err="1">
                          <a:solidFill>
                            <a:srgbClr val="000000"/>
                          </a:solidFill>
                          <a:effectLst/>
                          <a:latin typeface="Times New Roman" panose="02020603050405020304" pitchFamily="18" charset="0"/>
                        </a:rPr>
                        <a:t>Аксы</a:t>
                      </a:r>
                      <a:r>
                        <a:rPr lang="ru-RU" sz="1800" b="1" i="0" u="none" strike="noStrike" dirty="0">
                          <a:solidFill>
                            <a:srgbClr val="000000"/>
                          </a:solidFill>
                          <a:effectLst/>
                          <a:latin typeface="Times New Roman" panose="02020603050405020304" pitchFamily="18" charset="0"/>
                        </a:rPr>
                        <a:t> колледжи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119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87,4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62,1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37,9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5"/>
                  </a:ext>
                </a:extLst>
              </a:tr>
              <a:tr h="415268">
                <a:tc>
                  <a:txBody>
                    <a:bodyPr/>
                    <a:lstStyle/>
                    <a:p>
                      <a:pPr algn="ctr" fontAlgn="b"/>
                      <a:r>
                        <a:rPr lang="ru-RU" sz="900" b="1" i="0" u="none" strike="noStrike">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800" b="1" i="0" u="none" strike="noStrike" dirty="0" err="1">
                          <a:solidFill>
                            <a:srgbClr val="000000"/>
                          </a:solidFill>
                          <a:effectLst/>
                          <a:latin typeface="Times New Roman" panose="02020603050405020304" pitchFamily="18" charset="0"/>
                        </a:rPr>
                        <a:t>Кочкор</a:t>
                      </a:r>
                      <a:r>
                        <a:rPr lang="ru-RU" sz="1800" b="1" i="0" u="none" strike="noStrike" dirty="0">
                          <a:solidFill>
                            <a:srgbClr val="000000"/>
                          </a:solidFill>
                          <a:effectLst/>
                          <a:latin typeface="Times New Roman" panose="02020603050405020304" pitchFamily="18" charset="0"/>
                        </a:rPr>
                        <a:t>- </a:t>
                      </a:r>
                      <a:r>
                        <a:rPr lang="ru-RU" sz="1800" b="1" i="0" u="none" strike="noStrike" dirty="0" err="1">
                          <a:solidFill>
                            <a:srgbClr val="000000"/>
                          </a:solidFill>
                          <a:effectLst/>
                          <a:latin typeface="Times New Roman" panose="02020603050405020304" pitchFamily="18" charset="0"/>
                        </a:rPr>
                        <a:t>Ата</a:t>
                      </a:r>
                      <a:r>
                        <a:rPr lang="ru-RU" sz="1800" b="1" i="0" u="none" strike="noStrike" dirty="0">
                          <a:solidFill>
                            <a:srgbClr val="000000"/>
                          </a:solidFill>
                          <a:effectLst/>
                          <a:latin typeface="Times New Roman" panose="02020603050405020304" pitchFamily="18" charset="0"/>
                        </a:rPr>
                        <a:t> колледжи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800" b="1" i="0" u="none" strike="noStrike">
                          <a:solidFill>
                            <a:srgbClr val="000000"/>
                          </a:solidFill>
                          <a:effectLst/>
                          <a:latin typeface="Times New Roman" panose="02020603050405020304" pitchFamily="18" charset="0"/>
                        </a:rPr>
                        <a:t>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a:solidFill>
                            <a:srgbClr val="000000"/>
                          </a:solidFill>
                          <a:effectLst/>
                          <a:latin typeface="Times New Roman" panose="02020603050405020304" pitchFamily="18" charset="0"/>
                        </a:rPr>
                        <a:t>156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a:solidFill>
                            <a:srgbClr val="000000"/>
                          </a:solidFill>
                          <a:effectLst/>
                          <a:latin typeface="Times New Roman" panose="02020603050405020304" pitchFamily="18" charset="0"/>
                        </a:rPr>
                        <a:t>135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a:solidFill>
                            <a:srgbClr val="000000"/>
                          </a:solidFill>
                          <a:effectLst/>
                          <a:latin typeface="Times New Roman" panose="02020603050405020304" pitchFamily="18" charset="0"/>
                        </a:rPr>
                        <a:t>19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a:solidFill>
                            <a:srgbClr val="000000"/>
                          </a:solidFill>
                          <a:effectLst/>
                          <a:latin typeface="Times New Roman" panose="02020603050405020304" pitchFamily="18" charset="0"/>
                        </a:rPr>
                        <a:t>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a:solidFill>
                            <a:srgbClr val="000000"/>
                          </a:solidFill>
                          <a:effectLst/>
                          <a:latin typeface="Times New Roman" panose="02020603050405020304" pitchFamily="18" charset="0"/>
                        </a:rPr>
                        <a:t>53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a:solidFill>
                            <a:srgbClr val="000000"/>
                          </a:solidFill>
                          <a:effectLst/>
                          <a:latin typeface="Times New Roman" panose="02020603050405020304" pitchFamily="18" charset="0"/>
                        </a:rPr>
                        <a:t>38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a:solidFill>
                            <a:srgbClr val="000000"/>
                          </a:solidFill>
                          <a:effectLst/>
                          <a:latin typeface="Times New Roman" panose="02020603050405020304" pitchFamily="18"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a:solidFill>
                            <a:srgbClr val="000000"/>
                          </a:solidFill>
                          <a:effectLst/>
                          <a:latin typeface="Times New Roman" panose="02020603050405020304" pitchFamily="18" charset="0"/>
                        </a:rPr>
                        <a:t>86,5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a:solidFill>
                            <a:srgbClr val="000000"/>
                          </a:solidFill>
                          <a:effectLst/>
                          <a:latin typeface="Times New Roman" panose="02020603050405020304" pitchFamily="18" charset="0"/>
                        </a:rPr>
                        <a:t>87,2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67,4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100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a:solidFill>
                            <a:srgbClr val="000000"/>
                          </a:solidFill>
                          <a:effectLst/>
                          <a:latin typeface="Times New Roman" panose="02020603050405020304" pitchFamily="18" charset="0"/>
                        </a:rPr>
                        <a:t>33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a:solidFill>
                            <a:srgbClr val="000000"/>
                          </a:solidFill>
                          <a:effectLst/>
                          <a:latin typeface="Times New Roman" panose="02020603050405020304" pitchFamily="18" charset="0"/>
                        </a:rPr>
                        <a:t>45,5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46,8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t"/>
                      <a:r>
                        <a:rPr lang="ru-RU" sz="1600" b="1" i="0" u="none" strike="noStrike" dirty="0">
                          <a:solidFill>
                            <a:srgbClr val="000000"/>
                          </a:solidFill>
                          <a:effectLst/>
                          <a:latin typeface="Times New Roman" panose="02020603050405020304" pitchFamily="18" charset="0"/>
                        </a:rPr>
                        <a:t>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6"/>
                  </a:ext>
                </a:extLst>
              </a:tr>
              <a:tr h="415268">
                <a:tc>
                  <a:txBody>
                    <a:bodyPr/>
                    <a:lstStyle/>
                    <a:p>
                      <a:pPr algn="ctr" fontAlgn="b"/>
                      <a:r>
                        <a:rPr lang="ru-RU" sz="900" b="1" i="0" u="none" strike="noStrike">
                          <a:solidFill>
                            <a:srgbClr val="00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err="1">
                          <a:solidFill>
                            <a:srgbClr val="000000"/>
                          </a:solidFill>
                          <a:effectLst/>
                          <a:latin typeface="Times New Roman" panose="02020603050405020304" pitchFamily="18" charset="0"/>
                        </a:rPr>
                        <a:t>Майлуу-Суу</a:t>
                      </a:r>
                      <a:r>
                        <a:rPr lang="ru-RU" sz="1800" b="1" i="0" u="none" strike="noStrike" dirty="0">
                          <a:solidFill>
                            <a:srgbClr val="000000"/>
                          </a:solidFill>
                          <a:effectLst/>
                          <a:latin typeface="Times New Roman" panose="02020603050405020304" pitchFamily="18" charset="0"/>
                        </a:rPr>
                        <a:t> колледжи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a:solidFill>
                            <a:srgbClr val="000000"/>
                          </a:solidFill>
                          <a:effectLst/>
                          <a:latin typeface="Times New Roman" panose="02020603050405020304" pitchFamily="18" charset="0"/>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240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189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78,7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77,1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48,3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77,4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29,1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7"/>
                  </a:ext>
                </a:extLst>
              </a:tr>
              <a:tr h="415268">
                <a:tc>
                  <a:txBody>
                    <a:bodyPr/>
                    <a:lstStyle/>
                    <a:p>
                      <a:pPr algn="ctr" fontAlgn="b"/>
                      <a:r>
                        <a:rPr lang="ru-RU" sz="900" b="1" i="0" u="none" strike="noStrike">
                          <a:solidFill>
                            <a:srgbClr val="000000"/>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Кара-</a:t>
                      </a:r>
                      <a:r>
                        <a:rPr lang="ru-RU" sz="1800" b="1" i="0" u="none" strike="noStrike" dirty="0" err="1">
                          <a:solidFill>
                            <a:srgbClr val="000000"/>
                          </a:solidFill>
                          <a:effectLst/>
                          <a:latin typeface="Times New Roman" panose="02020603050405020304" pitchFamily="18" charset="0"/>
                        </a:rPr>
                        <a:t>Көл</a:t>
                      </a:r>
                      <a:r>
                        <a:rPr lang="ru-RU" sz="1800" b="1" i="0" u="none" strike="noStrike" dirty="0">
                          <a:solidFill>
                            <a:srgbClr val="000000"/>
                          </a:solidFill>
                          <a:effectLst/>
                          <a:latin typeface="Times New Roman" panose="02020603050405020304" pitchFamily="18" charset="0"/>
                        </a:rPr>
                        <a:t> колледжи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800" b="1" i="0" u="none" strike="noStrike" dirty="0">
                          <a:solidFill>
                            <a:srgbClr val="000000"/>
                          </a:solidFill>
                          <a:effectLst/>
                          <a:latin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93,1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89,0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a:solidFill>
                            <a:srgbClr val="000000"/>
                          </a:solidFill>
                          <a:effectLst/>
                          <a:latin typeface="Times New Roman" panose="02020603050405020304" pitchFamily="18" charset="0"/>
                        </a:rPr>
                        <a:t>11,0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75,3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1600" b="1" i="0" u="none" strike="noStrike" dirty="0">
                          <a:solidFill>
                            <a:srgbClr val="000000"/>
                          </a:solidFill>
                          <a:effectLst/>
                          <a:latin typeface="Times New Roman" panose="02020603050405020304" pitchFamily="18" charset="0"/>
                        </a:rPr>
                        <a:t>24,7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8"/>
                  </a:ext>
                </a:extLst>
              </a:tr>
              <a:tr h="613018">
                <a:tc>
                  <a:txBody>
                    <a:bodyPr/>
                    <a:lstStyle/>
                    <a:p>
                      <a:pPr algn="l" fontAlgn="ctr"/>
                      <a:r>
                        <a:rPr lang="ru-RU" sz="800" b="1" i="0" u="none" strike="noStrike">
                          <a:solidFill>
                            <a:srgbClr val="000000"/>
                          </a:solidFill>
                          <a:effectLst/>
                          <a:latin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ru-RU" sz="1600" b="1" i="0" u="none" strike="noStrike">
                          <a:solidFill>
                            <a:srgbClr val="000000"/>
                          </a:solidFill>
                          <a:effectLst/>
                          <a:latin typeface="Times New Roman" panose="02020603050405020304" pitchFamily="18" charset="0"/>
                        </a:rPr>
                        <a:t>ЖАЛПЫ СПУЗ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600" b="1" i="0" u="none" strike="noStrike">
                          <a:solidFill>
                            <a:srgbClr val="000000"/>
                          </a:solidFill>
                          <a:effectLst/>
                          <a:latin typeface="Times New Roman" panose="02020603050405020304" pitchFamily="18" charset="0"/>
                        </a:rPr>
                        <a:t>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600" b="1" i="0" u="none" strike="noStrike" dirty="0">
                          <a:solidFill>
                            <a:srgbClr val="000000"/>
                          </a:solidFill>
                          <a:effectLst/>
                          <a:latin typeface="Times New Roman" panose="02020603050405020304" pitchFamily="18" charset="0"/>
                        </a:rPr>
                        <a:t>1579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600" b="1" i="0" u="none" strike="noStrike">
                          <a:solidFill>
                            <a:srgbClr val="000000"/>
                          </a:solidFill>
                          <a:effectLst/>
                          <a:latin typeface="Times New Roman" panose="02020603050405020304" pitchFamily="18" charset="0"/>
                        </a:rPr>
                        <a:t>1363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600" b="1" i="0" u="none" strike="noStrike" dirty="0">
                          <a:solidFill>
                            <a:srgbClr val="000000"/>
                          </a:solidFill>
                          <a:effectLst/>
                          <a:latin typeface="Times New Roman" panose="02020603050405020304" pitchFamily="18" charset="0"/>
                        </a:rPr>
                        <a:t>214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600" b="1" i="0" u="none" strike="noStrike" dirty="0">
                          <a:solidFill>
                            <a:srgbClr val="000000"/>
                          </a:solidFill>
                          <a:effectLst/>
                          <a:latin typeface="Times New Roman" panose="02020603050405020304" pitchFamily="18" charset="0"/>
                        </a:rPr>
                        <a:t>509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600" b="1" i="0" u="none" strike="noStrike">
                          <a:solidFill>
                            <a:srgbClr val="000000"/>
                          </a:solidFill>
                          <a:effectLst/>
                          <a:latin typeface="Times New Roman" panose="02020603050405020304" pitchFamily="18" charset="0"/>
                        </a:rPr>
                        <a:t>286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600" b="1" i="0" u="none" strike="noStrike">
                          <a:solidFill>
                            <a:srgbClr val="000000"/>
                          </a:solidFill>
                          <a:effectLst/>
                          <a:latin typeface="Times New Roman" panose="02020603050405020304" pitchFamily="18" charset="0"/>
                        </a:rPr>
                        <a:t>357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600" b="1" i="0" u="none" strike="noStrike">
                          <a:solidFill>
                            <a:srgbClr val="000000"/>
                          </a:solidFill>
                          <a:effectLst/>
                          <a:latin typeface="Times New Roman" panose="02020603050405020304" pitchFamily="18" charset="0"/>
                        </a:rPr>
                        <a:t>217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600" b="1" i="0" u="none" strike="noStrike">
                          <a:solidFill>
                            <a:srgbClr val="000000"/>
                          </a:solidFill>
                          <a:effectLst/>
                          <a:latin typeface="Times New Roman" panose="02020603050405020304" pitchFamily="18" charset="0"/>
                        </a:rPr>
                        <a:t>86,9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600" b="1" i="0" u="none" strike="noStrike">
                          <a:solidFill>
                            <a:srgbClr val="000000"/>
                          </a:solidFill>
                          <a:effectLst/>
                          <a:latin typeface="Times New Roman" panose="02020603050405020304" pitchFamily="18" charset="0"/>
                        </a:rPr>
                        <a:t>97,7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600" b="1" i="0" u="none" strike="noStrike">
                          <a:solidFill>
                            <a:srgbClr val="000000"/>
                          </a:solidFill>
                          <a:effectLst/>
                          <a:latin typeface="Times New Roman" panose="02020603050405020304" pitchFamily="18" charset="0"/>
                        </a:rPr>
                        <a:t>76,1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600" b="1" i="0" u="none" strike="noStrike">
                          <a:solidFill>
                            <a:srgbClr val="000000"/>
                          </a:solidFill>
                          <a:effectLst/>
                          <a:latin typeface="Times New Roman" panose="02020603050405020304" pitchFamily="18" charset="0"/>
                        </a:rPr>
                        <a:t>99,2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600" b="1" i="0" u="none" strike="noStrike">
                          <a:solidFill>
                            <a:srgbClr val="000000"/>
                          </a:solidFill>
                          <a:effectLst/>
                          <a:latin typeface="Times New Roman" panose="02020603050405020304" pitchFamily="18" charset="0"/>
                        </a:rPr>
                        <a:t>23,1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600" b="1" i="0" u="none" strike="noStrike">
                          <a:solidFill>
                            <a:srgbClr val="000000"/>
                          </a:solidFill>
                          <a:effectLst/>
                          <a:latin typeface="Times New Roman" panose="02020603050405020304" pitchFamily="18" charset="0"/>
                        </a:rPr>
                        <a:t>55,8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600" b="1" i="0" u="none" strike="noStrike">
                          <a:solidFill>
                            <a:srgbClr val="000000"/>
                          </a:solidFill>
                          <a:effectLst/>
                          <a:latin typeface="Times New Roman" panose="02020603050405020304" pitchFamily="18" charset="0"/>
                        </a:rPr>
                        <a:t>77,4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ru-RU" sz="1600" b="1" i="0" u="none" strike="noStrike" dirty="0">
                          <a:solidFill>
                            <a:srgbClr val="000000"/>
                          </a:solidFill>
                          <a:effectLst/>
                          <a:latin typeface="Times New Roman" panose="02020603050405020304" pitchFamily="18" charset="0"/>
                        </a:rPr>
                        <a:t>21,6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395495">
                <a:tc>
                  <a:txBody>
                    <a:bodyPr/>
                    <a:lstStyle/>
                    <a:p>
                      <a:pPr algn="l" fontAlgn="b"/>
                      <a:endParaRPr lang="ru-RU"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ru-RU" sz="8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bl>
          </a:graphicData>
        </a:graphic>
      </p:graphicFrame>
      <p:pic>
        <p:nvPicPr>
          <p:cNvPr id="2" name="Рисунок 1">
            <a:extLst>
              <a:ext uri="{FF2B5EF4-FFF2-40B4-BE49-F238E27FC236}">
                <a16:creationId xmlns:a16="http://schemas.microsoft.com/office/drawing/2014/main" id="{E25F9C38-3F79-3162-361F-274E2FCF9A5A}"/>
              </a:ext>
            </a:extLst>
          </p:cNvPr>
          <p:cNvPicPr>
            <a:picLocks noChangeAspect="1"/>
          </p:cNvPicPr>
          <p:nvPr/>
        </p:nvPicPr>
        <p:blipFill>
          <a:blip r:embed="rId2" cstate="print"/>
          <a:stretch>
            <a:fillRect/>
          </a:stretch>
        </p:blipFill>
        <p:spPr>
          <a:xfrm>
            <a:off x="571947" y="69007"/>
            <a:ext cx="771525" cy="767705"/>
          </a:xfrm>
          <a:prstGeom prst="rect">
            <a:avLst/>
          </a:prstGeom>
        </p:spPr>
      </p:pic>
      <p:pic>
        <p:nvPicPr>
          <p:cNvPr id="8" name="Рисунок 7"/>
          <p:cNvPicPr>
            <a:picLocks noChangeAspect="1"/>
          </p:cNvPicPr>
          <p:nvPr/>
        </p:nvPicPr>
        <p:blipFill>
          <a:blip r:embed="rId3" cstate="print"/>
          <a:stretch>
            <a:fillRect/>
          </a:stretch>
        </p:blipFill>
        <p:spPr>
          <a:xfrm>
            <a:off x="11096660" y="214290"/>
            <a:ext cx="961086" cy="579965"/>
          </a:xfrm>
          <a:prstGeom prst="rect">
            <a:avLst/>
          </a:prstGeom>
        </p:spPr>
      </p:pic>
    </p:spTree>
    <p:extLst>
      <p:ext uri="{BB962C8B-B14F-4D97-AF65-F5344CB8AC3E}">
        <p14:creationId xmlns:p14="http://schemas.microsoft.com/office/powerpoint/2010/main" val="167424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2135560" y="101185"/>
            <a:ext cx="7128792" cy="490199"/>
          </a:xfrm>
          <a:prstGeom prst="rect">
            <a:avLst/>
          </a:prstGeom>
        </p:spPr>
        <p:txBody>
          <a:bodyPr wrap="square">
            <a:spAutoFit/>
          </a:bodyPr>
          <a:lstStyle/>
          <a:p>
            <a:pPr lvl="0" algn="ctr">
              <a:lnSpc>
                <a:spcPct val="115000"/>
              </a:lnSpc>
              <a:spcAft>
                <a:spcPts val="800"/>
              </a:spcAft>
            </a:pPr>
            <a:r>
              <a:rPr lang="ky-KG"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Окуу-усулдук иштерди уюштуруу  </a:t>
            </a:r>
            <a:endParaRPr lang="ru-RU"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077151232"/>
              </p:ext>
            </p:extLst>
          </p:nvPr>
        </p:nvGraphicFramePr>
        <p:xfrm>
          <a:off x="335359" y="893976"/>
          <a:ext cx="8118094" cy="3294938"/>
        </p:xfrm>
        <a:graphic>
          <a:graphicData uri="http://schemas.openxmlformats.org/drawingml/2006/table">
            <a:tbl>
              <a:tblPr/>
              <a:tblGrid>
                <a:gridCol w="347718">
                  <a:extLst>
                    <a:ext uri="{9D8B030D-6E8A-4147-A177-3AD203B41FA5}">
                      <a16:colId xmlns:a16="http://schemas.microsoft.com/office/drawing/2014/main" val="82227433"/>
                    </a:ext>
                  </a:extLst>
                </a:gridCol>
                <a:gridCol w="971229">
                  <a:extLst>
                    <a:ext uri="{9D8B030D-6E8A-4147-A177-3AD203B41FA5}">
                      <a16:colId xmlns:a16="http://schemas.microsoft.com/office/drawing/2014/main" val="139870896"/>
                    </a:ext>
                  </a:extLst>
                </a:gridCol>
                <a:gridCol w="798356">
                  <a:extLst>
                    <a:ext uri="{9D8B030D-6E8A-4147-A177-3AD203B41FA5}">
                      <a16:colId xmlns:a16="http://schemas.microsoft.com/office/drawing/2014/main" val="2754685209"/>
                    </a:ext>
                  </a:extLst>
                </a:gridCol>
                <a:gridCol w="785818">
                  <a:extLst>
                    <a:ext uri="{9D8B030D-6E8A-4147-A177-3AD203B41FA5}">
                      <a16:colId xmlns:a16="http://schemas.microsoft.com/office/drawing/2014/main" val="1974507837"/>
                    </a:ext>
                  </a:extLst>
                </a:gridCol>
                <a:gridCol w="1000132">
                  <a:extLst>
                    <a:ext uri="{9D8B030D-6E8A-4147-A177-3AD203B41FA5}">
                      <a16:colId xmlns:a16="http://schemas.microsoft.com/office/drawing/2014/main" val="1649517352"/>
                    </a:ext>
                  </a:extLst>
                </a:gridCol>
                <a:gridCol w="1071570">
                  <a:extLst>
                    <a:ext uri="{9D8B030D-6E8A-4147-A177-3AD203B41FA5}">
                      <a16:colId xmlns:a16="http://schemas.microsoft.com/office/drawing/2014/main" val="3577866055"/>
                    </a:ext>
                  </a:extLst>
                </a:gridCol>
                <a:gridCol w="1000132">
                  <a:extLst>
                    <a:ext uri="{9D8B030D-6E8A-4147-A177-3AD203B41FA5}">
                      <a16:colId xmlns:a16="http://schemas.microsoft.com/office/drawing/2014/main" val="111868499"/>
                    </a:ext>
                  </a:extLst>
                </a:gridCol>
                <a:gridCol w="1071570">
                  <a:extLst>
                    <a:ext uri="{9D8B030D-6E8A-4147-A177-3AD203B41FA5}">
                      <a16:colId xmlns:a16="http://schemas.microsoft.com/office/drawing/2014/main" val="1076171798"/>
                    </a:ext>
                  </a:extLst>
                </a:gridCol>
                <a:gridCol w="1071569">
                  <a:extLst>
                    <a:ext uri="{9D8B030D-6E8A-4147-A177-3AD203B41FA5}">
                      <a16:colId xmlns:a16="http://schemas.microsoft.com/office/drawing/2014/main" val="1285509578"/>
                    </a:ext>
                  </a:extLst>
                </a:gridCol>
              </a:tblGrid>
              <a:tr h="908318">
                <a:tc>
                  <a:txBody>
                    <a:bodyPr/>
                    <a:lstStyle/>
                    <a:p>
                      <a:pPr algn="ctr" fontAlgn="ctr"/>
                      <a:r>
                        <a:rPr lang="ky-KG" sz="1600" b="1" i="0" u="none" strike="noStrike" dirty="0">
                          <a:solidFill>
                            <a:srgbClr val="000000"/>
                          </a:solidFill>
                          <a:effectLst/>
                          <a:latin typeface="Times New Roman" panose="02020603050405020304" pitchFamily="18" charset="0"/>
                        </a:rPr>
                        <a:t>№</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жылдар</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Окуу ките-би</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Окуу куралы </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Окуу усулдук колдонмо</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Окуу усулдук комплекс </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Лекция жыйнагы </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Жыйнак, сөздүк </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Жалпы </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578367"/>
                  </a:ext>
                </a:extLst>
              </a:tr>
              <a:tr h="420555">
                <a:tc>
                  <a:txBody>
                    <a:bodyPr/>
                    <a:lstStyle/>
                    <a:p>
                      <a:pPr algn="ctr" fontAlgn="ctr"/>
                      <a:r>
                        <a:rPr lang="ky-KG" sz="1600" b="1" i="0" u="none" strike="noStrike" dirty="0">
                          <a:solidFill>
                            <a:srgbClr val="000000"/>
                          </a:solidFill>
                          <a:effectLst/>
                          <a:latin typeface="Times New Roman" panose="02020603050405020304" pitchFamily="18" charset="0"/>
                        </a:rPr>
                        <a:t>1</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a:solidFill>
                            <a:srgbClr val="000000"/>
                          </a:solidFill>
                          <a:effectLst/>
                          <a:latin typeface="Times New Roman" panose="02020603050405020304" pitchFamily="18" charset="0"/>
                        </a:rPr>
                        <a:t>2018-2019</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2</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2</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14</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64</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a:solidFill>
                            <a:srgbClr val="000000"/>
                          </a:solidFill>
                          <a:effectLst/>
                          <a:latin typeface="Times New Roman" panose="02020603050405020304" pitchFamily="18" charset="0"/>
                        </a:rPr>
                        <a:t>26</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a:solidFill>
                            <a:srgbClr val="000000"/>
                          </a:solidFill>
                          <a:effectLst/>
                          <a:latin typeface="Times New Roman" panose="02020603050405020304" pitchFamily="18" charset="0"/>
                        </a:rPr>
                        <a:t>4</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98</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559369"/>
                  </a:ext>
                </a:extLst>
              </a:tr>
              <a:tr h="420555">
                <a:tc>
                  <a:txBody>
                    <a:bodyPr/>
                    <a:lstStyle/>
                    <a:p>
                      <a:pPr algn="ctr" fontAlgn="ctr"/>
                      <a:r>
                        <a:rPr lang="ky-KG" sz="1600" b="1" i="0" u="none" strike="noStrike">
                          <a:solidFill>
                            <a:srgbClr val="000000"/>
                          </a:solidFill>
                          <a:effectLst/>
                          <a:latin typeface="Times New Roman" panose="02020603050405020304" pitchFamily="18" charset="0"/>
                        </a:rPr>
                        <a:t>2</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a:solidFill>
                            <a:srgbClr val="000000"/>
                          </a:solidFill>
                          <a:effectLst/>
                          <a:latin typeface="Times New Roman" panose="02020603050405020304" pitchFamily="18" charset="0"/>
                        </a:rPr>
                        <a:t>2019-2020</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Times New Roman" panose="02020603050405020304" pitchFamily="18" charset="0"/>
                        </a:rPr>
                        <a:t>1</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Times New Roman" panose="02020603050405020304" pitchFamily="18" charset="0"/>
                        </a:rPr>
                        <a:t>3</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Times New Roman" panose="02020603050405020304" pitchFamily="18" charset="0"/>
                        </a:rPr>
                        <a:t>15</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Times New Roman" panose="02020603050405020304" pitchFamily="18" charset="0"/>
                        </a:rPr>
                        <a:t>58</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Times New Roman" panose="02020603050405020304" pitchFamily="18" charset="0"/>
                        </a:rPr>
                        <a:t>11</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Times New Roman" panose="02020603050405020304" pitchFamily="18" charset="0"/>
                        </a:rPr>
                        <a:t>3</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Times New Roman" panose="02020603050405020304" pitchFamily="18" charset="0"/>
                        </a:rPr>
                        <a:t>91</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550882"/>
                  </a:ext>
                </a:extLst>
              </a:tr>
              <a:tr h="420555">
                <a:tc>
                  <a:txBody>
                    <a:bodyPr/>
                    <a:lstStyle/>
                    <a:p>
                      <a:pPr algn="ctr" fontAlgn="ctr"/>
                      <a:r>
                        <a:rPr lang="ky-KG" sz="1600" b="1" i="0" u="none" strike="noStrike">
                          <a:solidFill>
                            <a:srgbClr val="000000"/>
                          </a:solidFill>
                          <a:effectLst/>
                          <a:latin typeface="Times New Roman" panose="02020603050405020304" pitchFamily="18" charset="0"/>
                        </a:rPr>
                        <a:t>3</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a:solidFill>
                            <a:srgbClr val="000000"/>
                          </a:solidFill>
                          <a:effectLst/>
                          <a:latin typeface="Times New Roman" panose="02020603050405020304" pitchFamily="18" charset="0"/>
                        </a:rPr>
                        <a:t>2020-2021</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a:solidFill>
                            <a:srgbClr val="000000"/>
                          </a:solidFill>
                          <a:effectLst/>
                          <a:latin typeface="Times New Roman" panose="02020603050405020304" pitchFamily="18" charset="0"/>
                        </a:rPr>
                        <a:t>1</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a:solidFill>
                            <a:srgbClr val="000000"/>
                          </a:solidFill>
                          <a:effectLst/>
                          <a:latin typeface="Times New Roman" panose="02020603050405020304" pitchFamily="18" charset="0"/>
                        </a:rPr>
                        <a:t>1</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5</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14</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1</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 </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a:solidFill>
                            <a:srgbClr val="000000"/>
                          </a:solidFill>
                          <a:effectLst/>
                          <a:latin typeface="Times New Roman" panose="02020603050405020304" pitchFamily="18" charset="0"/>
                        </a:rPr>
                        <a:t>22</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123457"/>
                  </a:ext>
                </a:extLst>
              </a:tr>
              <a:tr h="420555">
                <a:tc>
                  <a:txBody>
                    <a:bodyPr/>
                    <a:lstStyle/>
                    <a:p>
                      <a:pPr algn="ctr" fontAlgn="ctr"/>
                      <a:r>
                        <a:rPr lang="ky-KG" sz="1600" b="1" i="0" u="none" strike="noStrike">
                          <a:solidFill>
                            <a:srgbClr val="000000"/>
                          </a:solidFill>
                          <a:effectLst/>
                          <a:latin typeface="Times New Roman" panose="02020603050405020304" pitchFamily="18" charset="0"/>
                        </a:rPr>
                        <a:t>4</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a:solidFill>
                            <a:srgbClr val="000000"/>
                          </a:solidFill>
                          <a:effectLst/>
                          <a:latin typeface="Times New Roman" panose="02020603050405020304" pitchFamily="18" charset="0"/>
                        </a:rPr>
                        <a:t>2021-2022</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a:solidFill>
                            <a:srgbClr val="000000"/>
                          </a:solidFill>
                          <a:effectLst/>
                          <a:latin typeface="Times New Roman" panose="02020603050405020304" pitchFamily="18" charset="0"/>
                        </a:rPr>
                        <a:t> </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a:solidFill>
                            <a:srgbClr val="000000"/>
                          </a:solidFill>
                          <a:effectLst/>
                          <a:latin typeface="Times New Roman" panose="02020603050405020304" pitchFamily="18" charset="0"/>
                        </a:rPr>
                        <a:t>6</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a:solidFill>
                            <a:srgbClr val="000000"/>
                          </a:solidFill>
                          <a:effectLst/>
                          <a:latin typeface="Times New Roman" panose="02020603050405020304" pitchFamily="18" charset="0"/>
                        </a:rPr>
                        <a:t>27</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48</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1</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 </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82</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999613"/>
                  </a:ext>
                </a:extLst>
              </a:tr>
              <a:tr h="420555">
                <a:tc>
                  <a:txBody>
                    <a:bodyPr/>
                    <a:lstStyle/>
                    <a:p>
                      <a:pPr algn="ctr" fontAlgn="ctr"/>
                      <a:r>
                        <a:rPr lang="ky-KG" sz="1600" b="1" i="0" u="none" strike="noStrike">
                          <a:solidFill>
                            <a:srgbClr val="000000"/>
                          </a:solidFill>
                          <a:effectLst/>
                          <a:latin typeface="Times New Roman" panose="02020603050405020304" pitchFamily="18" charset="0"/>
                        </a:rPr>
                        <a:t>5</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a:solidFill>
                            <a:srgbClr val="000000"/>
                          </a:solidFill>
                          <a:effectLst/>
                          <a:latin typeface="Times New Roman" panose="02020603050405020304" pitchFamily="18" charset="0"/>
                        </a:rPr>
                        <a:t>2022-2023</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a:solidFill>
                            <a:srgbClr val="000000"/>
                          </a:solidFill>
                          <a:effectLst/>
                          <a:latin typeface="Times New Roman" panose="02020603050405020304" pitchFamily="18" charset="0"/>
                        </a:rPr>
                        <a:t>3</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a:solidFill>
                            <a:srgbClr val="000000"/>
                          </a:solidFill>
                          <a:effectLst/>
                          <a:latin typeface="Times New Roman" panose="02020603050405020304" pitchFamily="18" charset="0"/>
                        </a:rPr>
                        <a:t>2</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a:solidFill>
                            <a:srgbClr val="000000"/>
                          </a:solidFill>
                          <a:effectLst/>
                          <a:latin typeface="Times New Roman" panose="02020603050405020304" pitchFamily="18" charset="0"/>
                        </a:rPr>
                        <a:t>6</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a:solidFill>
                            <a:srgbClr val="000000"/>
                          </a:solidFill>
                          <a:effectLst/>
                          <a:latin typeface="Times New Roman" panose="02020603050405020304" pitchFamily="18" charset="0"/>
                        </a:rPr>
                        <a:t>33</a:t>
                      </a:r>
                      <a:endParaRPr lang="ru-RU" sz="1600" b="1"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2</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1</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600" b="1" i="0" u="none" strike="noStrike" dirty="0">
                          <a:solidFill>
                            <a:srgbClr val="000000"/>
                          </a:solidFill>
                          <a:effectLst/>
                          <a:latin typeface="Times New Roman" panose="02020603050405020304" pitchFamily="18" charset="0"/>
                        </a:rPr>
                        <a:t>47</a:t>
                      </a:r>
                      <a:endParaRPr lang="ru-RU" sz="1600" b="1"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264732"/>
                  </a:ext>
                </a:extLst>
              </a:tr>
              <a:tr h="238310">
                <a:tc>
                  <a:txBody>
                    <a:bodyPr/>
                    <a:lstStyle/>
                    <a:p>
                      <a:pPr algn="ctr" fontAlgn="ctr"/>
                      <a:r>
                        <a:rPr lang="ky-KG" sz="1600" b="0" i="0" u="none" strike="noStrike">
                          <a:solidFill>
                            <a:srgbClr val="000000"/>
                          </a:solidFill>
                          <a:effectLst/>
                          <a:latin typeface="Times New Roman" panose="02020603050405020304" pitchFamily="18" charset="0"/>
                        </a:rPr>
                        <a:t> </a:t>
                      </a:r>
                      <a:endParaRPr lang="ru-RU" sz="1600" b="0" i="0" u="none" strike="noStrike">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800" b="1" i="0" u="none" strike="noStrike" dirty="0">
                          <a:solidFill>
                            <a:srgbClr val="0000FF"/>
                          </a:solidFill>
                          <a:effectLst/>
                          <a:latin typeface="Times New Roman" panose="02020603050405020304" pitchFamily="18" charset="0"/>
                        </a:rPr>
                        <a:t>ЖАМУ </a:t>
                      </a:r>
                      <a:endParaRPr lang="ru-RU" sz="18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800" b="1" i="0" u="none" strike="noStrike" dirty="0">
                          <a:solidFill>
                            <a:srgbClr val="0000FF"/>
                          </a:solidFill>
                          <a:effectLst/>
                          <a:latin typeface="Times New Roman" panose="02020603050405020304" pitchFamily="18" charset="0"/>
                        </a:rPr>
                        <a:t>7</a:t>
                      </a:r>
                      <a:endParaRPr lang="ru-RU" sz="18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800" b="1" i="0" u="none" strike="noStrike" dirty="0">
                          <a:solidFill>
                            <a:srgbClr val="0000FF"/>
                          </a:solidFill>
                          <a:effectLst/>
                          <a:latin typeface="Times New Roman" panose="02020603050405020304" pitchFamily="18" charset="0"/>
                        </a:rPr>
                        <a:t>14</a:t>
                      </a:r>
                      <a:endParaRPr lang="ru-RU" sz="18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800" b="1" i="0" u="none" strike="noStrike" dirty="0">
                          <a:solidFill>
                            <a:srgbClr val="0000FF"/>
                          </a:solidFill>
                          <a:effectLst/>
                          <a:latin typeface="Times New Roman" panose="02020603050405020304" pitchFamily="18" charset="0"/>
                        </a:rPr>
                        <a:t>67</a:t>
                      </a:r>
                      <a:endParaRPr lang="ru-RU" sz="18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800" b="1" i="0" u="none" strike="noStrike" dirty="0">
                          <a:solidFill>
                            <a:srgbClr val="0000FF"/>
                          </a:solidFill>
                          <a:effectLst/>
                          <a:latin typeface="Times New Roman" panose="02020603050405020304" pitchFamily="18" charset="0"/>
                        </a:rPr>
                        <a:t>357</a:t>
                      </a:r>
                      <a:endParaRPr lang="ru-RU" sz="18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800" b="1" i="0" u="none" strike="noStrike" dirty="0">
                          <a:solidFill>
                            <a:srgbClr val="0000FF"/>
                          </a:solidFill>
                          <a:effectLst/>
                          <a:latin typeface="Times New Roman" panose="02020603050405020304" pitchFamily="18" charset="0"/>
                        </a:rPr>
                        <a:t>41</a:t>
                      </a:r>
                      <a:endParaRPr lang="ru-RU" sz="18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800" b="1" i="0" u="none" strike="noStrike" dirty="0">
                          <a:solidFill>
                            <a:srgbClr val="0000FF"/>
                          </a:solidFill>
                          <a:effectLst/>
                          <a:latin typeface="Times New Roman" panose="02020603050405020304" pitchFamily="18" charset="0"/>
                        </a:rPr>
                        <a:t>8</a:t>
                      </a:r>
                      <a:endParaRPr lang="ru-RU" sz="18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y-KG" sz="1800" b="1" i="0" u="none" strike="noStrike" dirty="0">
                          <a:solidFill>
                            <a:srgbClr val="0000FF"/>
                          </a:solidFill>
                          <a:effectLst/>
                          <a:latin typeface="Times New Roman" panose="02020603050405020304" pitchFamily="18" charset="0"/>
                        </a:rPr>
                        <a:t>494</a:t>
                      </a:r>
                      <a:endParaRPr lang="ru-RU" sz="1800" b="1" i="0" u="none" strike="noStrike" dirty="0">
                        <a:solidFill>
                          <a:srgbClr val="0000FF"/>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815269"/>
                  </a:ext>
                </a:extLst>
              </a:tr>
            </a:tbl>
          </a:graphicData>
        </a:graphic>
      </p:graphicFrame>
      <p:graphicFrame>
        <p:nvGraphicFramePr>
          <p:cNvPr id="12" name="Диаграмма 11"/>
          <p:cNvGraphicFramePr>
            <a:graphicFrameLocks/>
          </p:cNvGraphicFramePr>
          <p:nvPr>
            <p:extLst>
              <p:ext uri="{D42A27DB-BD31-4B8C-83A1-F6EECF244321}">
                <p14:modId xmlns:p14="http://schemas.microsoft.com/office/powerpoint/2010/main" val="3120371968"/>
              </p:ext>
            </p:extLst>
          </p:nvPr>
        </p:nvGraphicFramePr>
        <p:xfrm>
          <a:off x="3238480" y="4114800"/>
          <a:ext cx="7679531"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5">
            <a:extLst>
              <a:ext uri="{FF2B5EF4-FFF2-40B4-BE49-F238E27FC236}">
                <a16:creationId xmlns:a16="http://schemas.microsoft.com/office/drawing/2014/main" id="{59B58CC4-1E8B-5147-ABF1-5AE19E67AB88}"/>
              </a:ext>
            </a:extLst>
          </p:cNvPr>
          <p:cNvPicPr>
            <a:picLocks noChangeAspect="1"/>
          </p:cNvPicPr>
          <p:nvPr/>
        </p:nvPicPr>
        <p:blipFill>
          <a:blip r:embed="rId3" cstate="print"/>
          <a:stretch>
            <a:fillRect/>
          </a:stretch>
        </p:blipFill>
        <p:spPr>
          <a:xfrm>
            <a:off x="571947" y="-27384"/>
            <a:ext cx="771525" cy="767705"/>
          </a:xfrm>
          <a:prstGeom prst="rect">
            <a:avLst/>
          </a:prstGeom>
        </p:spPr>
      </p:pic>
      <p:pic>
        <p:nvPicPr>
          <p:cNvPr id="8" name="Рисунок 7"/>
          <p:cNvPicPr>
            <a:picLocks noChangeAspect="1"/>
          </p:cNvPicPr>
          <p:nvPr/>
        </p:nvPicPr>
        <p:blipFill>
          <a:blip r:embed="rId4" cstate="print"/>
          <a:stretch>
            <a:fillRect/>
          </a:stretch>
        </p:blipFill>
        <p:spPr>
          <a:xfrm>
            <a:off x="10992544" y="112731"/>
            <a:ext cx="961086" cy="579965"/>
          </a:xfrm>
          <a:prstGeom prst="rect">
            <a:avLst/>
          </a:prstGeom>
        </p:spPr>
      </p:pic>
    </p:spTree>
    <p:extLst>
      <p:ext uri="{BB962C8B-B14F-4D97-AF65-F5344CB8AC3E}">
        <p14:creationId xmlns:p14="http://schemas.microsoft.com/office/powerpoint/2010/main" val="2679009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20" name="Прямая соединительная линия 19"/>
          <p:cNvCxnSpPr/>
          <p:nvPr/>
        </p:nvCxnSpPr>
        <p:spPr>
          <a:xfrm>
            <a:off x="0" y="596900"/>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0" y="29368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Овал 2"/>
          <p:cNvSpPr/>
          <p:nvPr/>
        </p:nvSpPr>
        <p:spPr>
          <a:xfrm>
            <a:off x="673100" y="144463"/>
            <a:ext cx="600075" cy="587375"/>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439" name="TextBox 15"/>
          <p:cNvSpPr txBox="1">
            <a:spLocks noChangeArrowheads="1"/>
          </p:cNvSpPr>
          <p:nvPr/>
        </p:nvSpPr>
        <p:spPr bwMode="auto">
          <a:xfrm>
            <a:off x="190500" y="927100"/>
            <a:ext cx="11553825"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y-KG" altLang="ru-RU"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2023-2024 окуу жылында көз карандысыз аккредитациядан өтө турган жогорку кесиптик билим берүү программалары:</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ky-KG" altLang="ru-RU"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ky-KG" altLang="ru-RU"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550100 Табигый-илимий билим берүү</a:t>
            </a:r>
            <a:endParaRPr kumimoji="0" lang="ru-RU" altLang="ru-RU"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ky-KG" altLang="ru-RU"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580100 Экономика</a:t>
            </a:r>
            <a:endParaRPr kumimoji="0" lang="ru-RU" altLang="ru-RU"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ky-KG" altLang="ru-RU"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560005 Фармация</a:t>
            </a:r>
            <a:endParaRPr kumimoji="0" lang="ru-RU" altLang="ru-RU"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ky-KG" altLang="ru-RU" sz="2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550700 Педагогика </a:t>
            </a:r>
            <a:r>
              <a:rPr kumimoji="0" lang="ky-KG" altLang="ru-RU" sz="24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билим берүү программаларынын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ky-KG" altLang="ru-RU" sz="24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жана университеттин институционалдык аккредитация боюнча өзүн-өзү баалоо отчеттору жөнөтүлүп, Эл аралык НААР Аккредитациялык агенттигинен программалык жана институционалдык аккредитациядан өткөнгө тиешелүү иштер аткарылууда.</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ky-KG" altLang="ru-RU" sz="24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ky-KG" altLang="ru-RU" sz="24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Визит</a:t>
            </a:r>
            <a:r>
              <a:rPr kumimoji="0" lang="ky-KG" altLang="ru-RU" sz="2400" b="1" i="0" u="none" strike="noStrike" kern="1200" cap="none" spc="0" normalizeH="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2023-жылдын 12-ноябрынан 16-ноябрына чейин пландаштырылган)</a:t>
            </a:r>
            <a:r>
              <a:rPr kumimoji="0" lang="ky-KG" altLang="ru-RU" sz="24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y-KG"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y-KG"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ky-KG"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ky-KG"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440" name="Прямоугольник 13"/>
          <p:cNvSpPr>
            <a:spLocks noChangeArrowheads="1"/>
          </p:cNvSpPr>
          <p:nvPr/>
        </p:nvSpPr>
        <p:spPr bwMode="auto">
          <a:xfrm>
            <a:off x="1906588" y="204788"/>
            <a:ext cx="8366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ky-KG" altLang="ru-RU"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Алдыда турган милдеттер:</a:t>
            </a:r>
            <a:endParaRPr kumimoji="0" lang="ru-RU" altLang="ru-RU"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 name="Рисунок 1">
            <a:extLst>
              <a:ext uri="{FF2B5EF4-FFF2-40B4-BE49-F238E27FC236}">
                <a16:creationId xmlns:a16="http://schemas.microsoft.com/office/drawing/2014/main" id="{5D30F3F4-9CE5-000E-D5C8-6E90DCA98DB7}"/>
              </a:ext>
            </a:extLst>
          </p:cNvPr>
          <p:cNvPicPr>
            <a:picLocks noChangeAspect="1"/>
          </p:cNvPicPr>
          <p:nvPr/>
        </p:nvPicPr>
        <p:blipFill>
          <a:blip r:embed="rId2" cstate="print"/>
          <a:stretch>
            <a:fillRect/>
          </a:stretch>
        </p:blipFill>
        <p:spPr>
          <a:xfrm>
            <a:off x="571947" y="-3001"/>
            <a:ext cx="771525" cy="767705"/>
          </a:xfrm>
          <a:prstGeom prst="rect">
            <a:avLst/>
          </a:prstGeom>
        </p:spPr>
      </p:pic>
      <p:pic>
        <p:nvPicPr>
          <p:cNvPr id="8" name="Рисунок 7"/>
          <p:cNvPicPr>
            <a:picLocks noChangeAspect="1"/>
          </p:cNvPicPr>
          <p:nvPr/>
        </p:nvPicPr>
        <p:blipFill>
          <a:blip r:embed="rId3" cstate="print"/>
          <a:stretch>
            <a:fillRect/>
          </a:stretch>
        </p:blipFill>
        <p:spPr>
          <a:xfrm>
            <a:off x="11096660" y="214290"/>
            <a:ext cx="961086" cy="579965"/>
          </a:xfrm>
          <a:prstGeom prst="rect">
            <a:avLst/>
          </a:prstGeom>
        </p:spPr>
      </p:pic>
    </p:spTree>
    <p:extLst>
      <p:ext uri="{BB962C8B-B14F-4D97-AF65-F5344CB8AC3E}">
        <p14:creationId xmlns:p14="http://schemas.microsoft.com/office/powerpoint/2010/main" val="4058705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20" name="Прямая соединительная линия 19"/>
          <p:cNvCxnSpPr/>
          <p:nvPr/>
        </p:nvCxnSpPr>
        <p:spPr>
          <a:xfrm>
            <a:off x="0" y="596900"/>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0" y="29368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Овал 2"/>
          <p:cNvSpPr/>
          <p:nvPr/>
        </p:nvSpPr>
        <p:spPr>
          <a:xfrm>
            <a:off x="673100" y="144463"/>
            <a:ext cx="600075" cy="587375"/>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463" name="Прямоугольник 13"/>
          <p:cNvSpPr>
            <a:spLocks noChangeArrowheads="1"/>
          </p:cNvSpPr>
          <p:nvPr/>
        </p:nvSpPr>
        <p:spPr bwMode="auto">
          <a:xfrm>
            <a:off x="1906588" y="204788"/>
            <a:ext cx="8366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ky-KG" altLang="ru-RU"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Алдыда турган милдеттер:</a:t>
            </a:r>
            <a:endParaRPr kumimoji="0" lang="ru-RU" altLang="ru-RU"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Таблица 1"/>
          <p:cNvGraphicFramePr>
            <a:graphicFrameLocks noGrp="1"/>
          </p:cNvGraphicFramePr>
          <p:nvPr/>
        </p:nvGraphicFramePr>
        <p:xfrm>
          <a:off x="380960" y="1643051"/>
          <a:ext cx="11557040" cy="4636137"/>
        </p:xfrm>
        <a:graphic>
          <a:graphicData uri="http://schemas.openxmlformats.org/drawingml/2006/table">
            <a:tbl>
              <a:tblPr/>
              <a:tblGrid>
                <a:gridCol w="179167">
                  <a:extLst>
                    <a:ext uri="{9D8B030D-6E8A-4147-A177-3AD203B41FA5}">
                      <a16:colId xmlns:a16="http://schemas.microsoft.com/office/drawing/2014/main" val="20000"/>
                    </a:ext>
                  </a:extLst>
                </a:gridCol>
                <a:gridCol w="1604427">
                  <a:extLst>
                    <a:ext uri="{9D8B030D-6E8A-4147-A177-3AD203B41FA5}">
                      <a16:colId xmlns:a16="http://schemas.microsoft.com/office/drawing/2014/main" val="20001"/>
                    </a:ext>
                  </a:extLst>
                </a:gridCol>
                <a:gridCol w="9773446">
                  <a:extLst>
                    <a:ext uri="{9D8B030D-6E8A-4147-A177-3AD203B41FA5}">
                      <a16:colId xmlns:a16="http://schemas.microsoft.com/office/drawing/2014/main" val="20002"/>
                    </a:ext>
                  </a:extLst>
                </a:gridCol>
              </a:tblGrid>
              <a:tr h="415978">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ky-KG" altLang="ru-RU" sz="16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Жогорку кесиптик билим берүү (бакалавр/адистик)</a:t>
                      </a:r>
                      <a:endParaRPr kumimoji="0" lang="ru-RU" altLang="ru-RU" sz="16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0745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400" b="1" i="0" u="none" strike="noStrike" cap="none" normalizeH="0" baseline="0">
                          <a:ln>
                            <a:noFill/>
                          </a:ln>
                          <a:solidFill>
                            <a:srgbClr val="FFFFFF"/>
                          </a:solidFill>
                          <a:effectLst/>
                          <a:latin typeface="Calibri" panose="020F0502020204030204" pitchFamily="34" charset="0"/>
                          <a:cs typeface="Arial" panose="020B0604020202020204" pitchFamily="34" charset="0"/>
                        </a:rPr>
                        <a:t>1</a:t>
                      </a:r>
                      <a:endParaRPr kumimoji="0" lang="ru-RU" altLang="ru-RU" sz="1100" b="1" i="0" u="none" strike="noStrike" cap="none" normalizeH="0" baseline="0">
                        <a:ln>
                          <a:noFill/>
                        </a:ln>
                        <a:solidFill>
                          <a:srgbClr val="FFFFFF"/>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530500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Юриспруденция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юриспруденция</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r h="40745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400" b="1" i="0" u="none" strike="noStrike" cap="none" normalizeH="0" baseline="0">
                          <a:ln>
                            <a:noFill/>
                          </a:ln>
                          <a:solidFill>
                            <a:srgbClr val="FFFFFF"/>
                          </a:solidFill>
                          <a:effectLst/>
                          <a:latin typeface="Calibri" panose="020F0502020204030204" pitchFamily="34" charset="0"/>
                          <a:cs typeface="Arial" panose="020B0604020202020204" pitchFamily="34" charset="0"/>
                        </a:rPr>
                        <a:t>2</a:t>
                      </a:r>
                      <a:endParaRPr kumimoji="0" lang="ru-RU" altLang="ru-RU" sz="1100" b="1" i="0" u="none" strike="noStrike" cap="none" normalizeH="0" baseline="0">
                        <a:ln>
                          <a:noFill/>
                        </a:ln>
                        <a:solidFill>
                          <a:srgbClr val="FFFFFF"/>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532000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Дене</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тарбия</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жана</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спорт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педагогикалык</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2"/>
                  </a:ext>
                </a:extLst>
              </a:tr>
              <a:tr h="40745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400" b="1" i="0" u="none" strike="noStrike" cap="none" normalizeH="0" baseline="0">
                          <a:ln>
                            <a:noFill/>
                          </a:ln>
                          <a:solidFill>
                            <a:srgbClr val="FFFFFF"/>
                          </a:solidFill>
                          <a:effectLst/>
                          <a:latin typeface="Calibri" panose="020F0502020204030204" pitchFamily="34" charset="0"/>
                          <a:cs typeface="Arial" panose="020B0604020202020204" pitchFamily="34" charset="0"/>
                        </a:rPr>
                        <a:t>3</a:t>
                      </a:r>
                      <a:endParaRPr kumimoji="0" lang="ru-RU" altLang="ru-RU" sz="1100" b="1" i="0" u="none" strike="noStrike" cap="none" normalizeH="0" baseline="0">
                        <a:ln>
                          <a:noFill/>
                        </a:ln>
                        <a:solidFill>
                          <a:srgbClr val="FFFFFF"/>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540200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Социалдык</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иш</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социалдык</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иш</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3"/>
                  </a:ext>
                </a:extLst>
              </a:tr>
              <a:tr h="40745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400" b="1" i="0" u="none" strike="noStrike" cap="none" normalizeH="0" baseline="0">
                          <a:ln>
                            <a:noFill/>
                          </a:ln>
                          <a:solidFill>
                            <a:srgbClr val="FFFFFF"/>
                          </a:solidFill>
                          <a:effectLst/>
                          <a:latin typeface="Calibri" panose="020F0502020204030204" pitchFamily="34" charset="0"/>
                          <a:cs typeface="Arial" panose="020B0604020202020204" pitchFamily="34" charset="0"/>
                        </a:rPr>
                        <a:t>4</a:t>
                      </a:r>
                      <a:endParaRPr kumimoji="0" lang="ru-RU" altLang="ru-RU" sz="1100" b="1" i="0" u="none" strike="noStrike" cap="none" normalizeH="0" baseline="0">
                        <a:ln>
                          <a:noFill/>
                        </a:ln>
                        <a:solidFill>
                          <a:srgbClr val="FFFFFF"/>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550400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Социалдык-экономикалык</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билим</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берүү </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тарых</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4"/>
                  </a:ext>
                </a:extLst>
              </a:tr>
              <a:tr h="51315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400" b="1" i="0" u="none" strike="noStrike" cap="none" normalizeH="0" baseline="0">
                          <a:ln>
                            <a:noFill/>
                          </a:ln>
                          <a:solidFill>
                            <a:srgbClr val="FFFFFF"/>
                          </a:solidFill>
                          <a:effectLst/>
                          <a:latin typeface="Calibri" panose="020F0502020204030204" pitchFamily="34" charset="0"/>
                          <a:cs typeface="Arial" panose="020B0604020202020204" pitchFamily="34" charset="0"/>
                        </a:rPr>
                        <a:t>5</a:t>
                      </a:r>
                      <a:endParaRPr kumimoji="0" lang="ru-RU" altLang="ru-RU" sz="1100" b="1" i="0" u="none" strike="noStrike" cap="none" normalizeH="0" baseline="0">
                        <a:ln>
                          <a:noFill/>
                        </a:ln>
                        <a:solidFill>
                          <a:srgbClr val="FFFFFF"/>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531100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Лингвистика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маданияттар</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аралык</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байланыштын</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теориясы</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жана</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практикасы</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англис</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тили))</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5"/>
                  </a:ext>
                </a:extLst>
              </a:tr>
              <a:tr h="78080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400" b="1" i="0" u="none" strike="noStrike" cap="none" normalizeH="0" baseline="0">
                          <a:ln>
                            <a:noFill/>
                          </a:ln>
                          <a:solidFill>
                            <a:srgbClr val="FFFFFF"/>
                          </a:solidFill>
                          <a:effectLst/>
                          <a:latin typeface="Calibri" panose="020F0502020204030204" pitchFamily="34" charset="0"/>
                          <a:cs typeface="Arial" panose="020B0604020202020204" pitchFamily="34" charset="0"/>
                        </a:rPr>
                        <a:t>6</a:t>
                      </a:r>
                      <a:endParaRPr kumimoji="0" lang="ru-RU" altLang="ru-RU" sz="1100" b="1" i="0" u="none" strike="noStrike" cap="none" normalizeH="0" baseline="0">
                        <a:ln>
                          <a:noFill/>
                        </a:ln>
                        <a:solidFill>
                          <a:srgbClr val="FFFFFF"/>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640200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Электроэнергетика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жана</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электротехника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электроэнергетикалык</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түйүндөр жана</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тармактар</a:t>
                      </a:r>
                      <a:r>
                        <a:rPr kumimoji="0" lang="ky-KG"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электр</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менен</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камсыздоо</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6"/>
                  </a:ext>
                </a:extLst>
              </a:tr>
              <a:tr h="68193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400" b="1" i="0" u="none" strike="noStrike" cap="none" normalizeH="0" baseline="0">
                          <a:ln>
                            <a:noFill/>
                          </a:ln>
                          <a:solidFill>
                            <a:srgbClr val="FFFFFF"/>
                          </a:solidFill>
                          <a:effectLst/>
                          <a:latin typeface="Calibri" panose="020F0502020204030204" pitchFamily="34" charset="0"/>
                          <a:cs typeface="Arial" panose="020B0604020202020204" pitchFamily="34" charset="0"/>
                        </a:rPr>
                        <a:t>7</a:t>
                      </a:r>
                      <a:endParaRPr kumimoji="0" lang="ru-RU" altLang="ru-RU" sz="1100" b="1" i="0" u="none" strike="noStrike" cap="none" normalizeH="0" baseline="0">
                        <a:ln>
                          <a:noFill/>
                        </a:ln>
                        <a:solidFill>
                          <a:srgbClr val="FFFFFF"/>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710100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Информатика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жана</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эсептөө техникасы</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маалыматтарды</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иштетүүнүн жана</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башкаруунун</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автоматташтырылган</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системасы</a:t>
                      </a: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7"/>
                  </a:ext>
                </a:extLst>
              </a:tr>
              <a:tr h="40745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ky-KG" altLang="ru-RU" sz="1400" b="1" i="0" u="none" strike="noStrike" cap="none" normalizeH="0" baseline="0">
                          <a:ln>
                            <a:noFill/>
                          </a:ln>
                          <a:solidFill>
                            <a:srgbClr val="FFFFFF"/>
                          </a:solidFill>
                          <a:effectLst/>
                          <a:latin typeface="Calibri" panose="020F0502020204030204" pitchFamily="34" charset="0"/>
                          <a:cs typeface="Arial" panose="020B0604020202020204" pitchFamily="34" charset="0"/>
                        </a:rPr>
                        <a:t>8</a:t>
                      </a:r>
                      <a:endParaRPr kumimoji="0" lang="ru-RU" altLang="ru-RU" sz="1100" b="1" i="0" u="none" strike="noStrike" cap="none" normalizeH="0" baseline="0">
                        <a:ln>
                          <a:noFill/>
                        </a:ln>
                        <a:solidFill>
                          <a:srgbClr val="FFFFFF"/>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1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610001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20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Ветеринария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8"/>
                  </a:ext>
                </a:extLst>
              </a:tr>
            </a:tbl>
          </a:graphicData>
        </a:graphic>
      </p:graphicFrame>
      <p:sp>
        <p:nvSpPr>
          <p:cNvPr id="19504" name="Прямоугольник 3"/>
          <p:cNvSpPr>
            <a:spLocks noChangeArrowheads="1"/>
          </p:cNvSpPr>
          <p:nvPr/>
        </p:nvSpPr>
        <p:spPr bwMode="auto">
          <a:xfrm>
            <a:off x="752475" y="1030288"/>
            <a:ext cx="106854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ky-KG" alt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2023-2024 окуу жылында программалык аккредитациядан өттө турган </a:t>
            </a:r>
            <a:r>
              <a:rPr kumimoji="0" lang="ky-KG" altLang="ru-RU"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жогорку кесиптик билим берүү программалары</a:t>
            </a:r>
            <a:r>
              <a:rPr kumimoji="0" lang="ky-KG" alt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боюнча тендерге </a:t>
            </a:r>
            <a:r>
              <a:rPr kumimoji="0" lang="ky-KG" altLang="ru-RU"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берилген</a:t>
            </a:r>
            <a:r>
              <a:rPr kumimoji="0" lang="ky-KG" alt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4" name="Рисунок 3">
            <a:extLst>
              <a:ext uri="{FF2B5EF4-FFF2-40B4-BE49-F238E27FC236}">
                <a16:creationId xmlns:a16="http://schemas.microsoft.com/office/drawing/2014/main" id="{A74CC4F3-F23F-BDA6-93E4-52D6B768C0A8}"/>
              </a:ext>
            </a:extLst>
          </p:cNvPr>
          <p:cNvPicPr>
            <a:picLocks noChangeAspect="1"/>
          </p:cNvPicPr>
          <p:nvPr/>
        </p:nvPicPr>
        <p:blipFill>
          <a:blip r:embed="rId2" cstate="print"/>
          <a:stretch>
            <a:fillRect/>
          </a:stretch>
        </p:blipFill>
        <p:spPr>
          <a:xfrm>
            <a:off x="571947" y="69007"/>
            <a:ext cx="771525" cy="767705"/>
          </a:xfrm>
          <a:prstGeom prst="rect">
            <a:avLst/>
          </a:prstGeom>
        </p:spPr>
      </p:pic>
      <p:pic>
        <p:nvPicPr>
          <p:cNvPr id="9" name="Рисунок 8"/>
          <p:cNvPicPr>
            <a:picLocks noChangeAspect="1"/>
          </p:cNvPicPr>
          <p:nvPr/>
        </p:nvPicPr>
        <p:blipFill>
          <a:blip r:embed="rId3" cstate="print"/>
          <a:stretch>
            <a:fillRect/>
          </a:stretch>
        </p:blipFill>
        <p:spPr>
          <a:xfrm>
            <a:off x="11096660" y="214290"/>
            <a:ext cx="961086" cy="579965"/>
          </a:xfrm>
          <a:prstGeom prst="rect">
            <a:avLst/>
          </a:prstGeom>
        </p:spPr>
      </p:pic>
    </p:spTree>
    <p:extLst>
      <p:ext uri="{BB962C8B-B14F-4D97-AF65-F5344CB8AC3E}">
        <p14:creationId xmlns:p14="http://schemas.microsoft.com/office/powerpoint/2010/main" val="3193966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20" name="Прямая соединительная линия 19"/>
          <p:cNvCxnSpPr/>
          <p:nvPr/>
        </p:nvCxnSpPr>
        <p:spPr>
          <a:xfrm>
            <a:off x="0" y="596900"/>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0" y="29368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Овал 2"/>
          <p:cNvSpPr/>
          <p:nvPr/>
        </p:nvSpPr>
        <p:spPr>
          <a:xfrm>
            <a:off x="673100" y="144463"/>
            <a:ext cx="600075" cy="587375"/>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487" name="TextBox 15"/>
          <p:cNvSpPr txBox="1">
            <a:spLocks noChangeArrowheads="1"/>
          </p:cNvSpPr>
          <p:nvPr/>
        </p:nvSpPr>
        <p:spPr bwMode="auto">
          <a:xfrm>
            <a:off x="190500" y="927100"/>
            <a:ext cx="11553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ky-KG"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2023-2024 окуу жылында программалык аккредитациядан өттө турган </a:t>
            </a:r>
            <a:r>
              <a:rPr kumimoji="0" lang="ky-KG" altLang="ru-RU" sz="2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орто кесиптик билим берүү программалары</a:t>
            </a:r>
            <a:r>
              <a:rPr kumimoji="0" lang="ky-KG"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боюнча тендерге </a:t>
            </a:r>
            <a:r>
              <a:rPr kumimoji="0" lang="ky-KG" altLang="ru-RU"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берилген</a:t>
            </a:r>
            <a:r>
              <a:rPr kumimoji="0" lang="ky-KG"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0488" name="Прямоугольник 13"/>
          <p:cNvSpPr>
            <a:spLocks noChangeArrowheads="1"/>
          </p:cNvSpPr>
          <p:nvPr/>
        </p:nvSpPr>
        <p:spPr bwMode="auto">
          <a:xfrm>
            <a:off x="1906588" y="204788"/>
            <a:ext cx="8366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ky-KG" altLang="ru-RU"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Алдыда турган милдеттер:</a:t>
            </a:r>
            <a:endParaRPr kumimoji="0" lang="ru-RU" altLang="ru-RU"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Таблица 1"/>
          <p:cNvGraphicFramePr>
            <a:graphicFrameLocks noGrp="1"/>
          </p:cNvGraphicFramePr>
          <p:nvPr/>
        </p:nvGraphicFramePr>
        <p:xfrm>
          <a:off x="279400" y="1979613"/>
          <a:ext cx="11520488" cy="4281485"/>
        </p:xfrm>
        <a:graphic>
          <a:graphicData uri="http://schemas.openxmlformats.org/drawingml/2006/table">
            <a:tbl>
              <a:tblPr firstRow="1" firstCol="1" bandRow="1">
                <a:tableStyleId>{5C22544A-7EE6-4342-B048-85BDC9FD1C3A}</a:tableStyleId>
              </a:tblPr>
              <a:tblGrid>
                <a:gridCol w="470079">
                  <a:extLst>
                    <a:ext uri="{9D8B030D-6E8A-4147-A177-3AD203B41FA5}">
                      <a16:colId xmlns:a16="http://schemas.microsoft.com/office/drawing/2014/main" val="20000"/>
                    </a:ext>
                  </a:extLst>
                </a:gridCol>
                <a:gridCol w="1559236">
                  <a:extLst>
                    <a:ext uri="{9D8B030D-6E8A-4147-A177-3AD203B41FA5}">
                      <a16:colId xmlns:a16="http://schemas.microsoft.com/office/drawing/2014/main" val="20001"/>
                    </a:ext>
                  </a:extLst>
                </a:gridCol>
                <a:gridCol w="9491173">
                  <a:extLst>
                    <a:ext uri="{9D8B030D-6E8A-4147-A177-3AD203B41FA5}">
                      <a16:colId xmlns:a16="http://schemas.microsoft.com/office/drawing/2014/main" val="20002"/>
                    </a:ext>
                  </a:extLst>
                </a:gridCol>
              </a:tblGrid>
              <a:tr h="798215">
                <a:tc gridSpan="3">
                  <a:txBody>
                    <a:bodyPr/>
                    <a:lstStyle/>
                    <a:p>
                      <a:pPr>
                        <a:lnSpc>
                          <a:spcPct val="115000"/>
                        </a:lnSpc>
                        <a:spcAft>
                          <a:spcPts val="0"/>
                        </a:spcAft>
                      </a:pPr>
                      <a:r>
                        <a:rPr lang="ky-KG" sz="2000" dirty="0">
                          <a:effectLst/>
                          <a:latin typeface="Times New Roman" panose="02020603050405020304" pitchFamily="18" charset="0"/>
                          <a:cs typeface="Times New Roman" panose="02020603050405020304" pitchFamily="18" charset="0"/>
                        </a:rPr>
                        <a:t>Орто кесиптик билим берүү (Медициналык колледж, Жалал-Абад колледжи, Экономика-юридикалык колледж)</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87030">
                <a:tc>
                  <a:txBody>
                    <a:bodyPr/>
                    <a:lstStyle/>
                    <a:p>
                      <a:pPr algn="ctr">
                        <a:lnSpc>
                          <a:spcPct val="115000"/>
                        </a:lnSpc>
                        <a:spcAft>
                          <a:spcPts val="0"/>
                        </a:spcAft>
                      </a:pPr>
                      <a:r>
                        <a:rPr lang="ky-KG" sz="2000">
                          <a:effectLst/>
                          <a:latin typeface="Times New Roman" panose="02020603050405020304" pitchFamily="18" charset="0"/>
                          <a:cs typeface="Times New Roman" panose="02020603050405020304" pitchFamily="18" charset="0"/>
                        </a:rPr>
                        <a:t>1</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060109</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2000" dirty="0" err="1">
                          <a:solidFill>
                            <a:srgbClr val="0000FF"/>
                          </a:solidFill>
                          <a:effectLst/>
                          <a:latin typeface="Times New Roman" panose="02020603050405020304" pitchFamily="18" charset="0"/>
                          <a:cs typeface="Times New Roman" panose="02020603050405020304" pitchFamily="18" charset="0"/>
                        </a:rPr>
                        <a:t>Медайымдык</a:t>
                      </a:r>
                      <a:r>
                        <a:rPr lang="ru-RU" sz="2000" dirty="0">
                          <a:solidFill>
                            <a:srgbClr val="0000FF"/>
                          </a:solidFill>
                          <a:effectLst/>
                          <a:latin typeface="Times New Roman" panose="02020603050405020304" pitchFamily="18" charset="0"/>
                          <a:cs typeface="Times New Roman" panose="02020603050405020304" pitchFamily="18" charset="0"/>
                        </a:rPr>
                        <a:t> </a:t>
                      </a:r>
                      <a:r>
                        <a:rPr lang="ru-RU" sz="2000" dirty="0" err="1">
                          <a:solidFill>
                            <a:srgbClr val="0000FF"/>
                          </a:solidFill>
                          <a:effectLst/>
                          <a:latin typeface="Times New Roman" panose="02020603050405020304" pitchFamily="18" charset="0"/>
                          <a:cs typeface="Times New Roman" panose="02020603050405020304" pitchFamily="18" charset="0"/>
                        </a:rPr>
                        <a:t>иш</a:t>
                      </a:r>
                      <a:endParaRPr lang="ru-RU"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87030">
                <a:tc>
                  <a:txBody>
                    <a:bodyPr/>
                    <a:lstStyle/>
                    <a:p>
                      <a:pPr algn="ctr">
                        <a:lnSpc>
                          <a:spcPct val="115000"/>
                        </a:lnSpc>
                        <a:spcAft>
                          <a:spcPts val="0"/>
                        </a:spcAft>
                      </a:pPr>
                      <a:r>
                        <a:rPr lang="ky-KG" sz="2000">
                          <a:effectLst/>
                          <a:latin typeface="Times New Roman" panose="02020603050405020304" pitchFamily="18" charset="0"/>
                          <a:cs typeface="Times New Roman" panose="02020603050405020304" pitchFamily="18" charset="0"/>
                        </a:rPr>
                        <a:t>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060101</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2000" dirty="0" err="1">
                          <a:solidFill>
                            <a:srgbClr val="0000FF"/>
                          </a:solidFill>
                          <a:effectLst/>
                          <a:latin typeface="Times New Roman" panose="02020603050405020304" pitchFamily="18" charset="0"/>
                          <a:cs typeface="Times New Roman" panose="02020603050405020304" pitchFamily="18" charset="0"/>
                        </a:rPr>
                        <a:t>Дарылоо</a:t>
                      </a:r>
                      <a:r>
                        <a:rPr lang="ru-RU" sz="2000" dirty="0">
                          <a:solidFill>
                            <a:srgbClr val="0000FF"/>
                          </a:solidFill>
                          <a:effectLst/>
                          <a:latin typeface="Times New Roman" panose="02020603050405020304" pitchFamily="18" charset="0"/>
                          <a:cs typeface="Times New Roman" panose="02020603050405020304" pitchFamily="18" charset="0"/>
                        </a:rPr>
                        <a:t> </a:t>
                      </a:r>
                      <a:r>
                        <a:rPr lang="ru-RU" sz="2000" dirty="0" err="1">
                          <a:solidFill>
                            <a:srgbClr val="0000FF"/>
                          </a:solidFill>
                          <a:effectLst/>
                          <a:latin typeface="Times New Roman" panose="02020603050405020304" pitchFamily="18" charset="0"/>
                          <a:cs typeface="Times New Roman" panose="02020603050405020304" pitchFamily="18" charset="0"/>
                        </a:rPr>
                        <a:t>иши</a:t>
                      </a:r>
                      <a:endParaRPr lang="ru-RU"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87030">
                <a:tc>
                  <a:txBody>
                    <a:bodyPr/>
                    <a:lstStyle/>
                    <a:p>
                      <a:pPr algn="ctr">
                        <a:lnSpc>
                          <a:spcPct val="115000"/>
                        </a:lnSpc>
                        <a:spcAft>
                          <a:spcPts val="0"/>
                        </a:spcAft>
                      </a:pPr>
                      <a:r>
                        <a:rPr lang="ky-KG" sz="2000">
                          <a:effectLst/>
                          <a:latin typeface="Times New Roman" panose="02020603050405020304" pitchFamily="18" charset="0"/>
                          <a:cs typeface="Times New Roman" panose="02020603050405020304" pitchFamily="18" charset="0"/>
                        </a:rPr>
                        <a:t>3</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060102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2000" dirty="0" err="1">
                          <a:solidFill>
                            <a:srgbClr val="0000FF"/>
                          </a:solidFill>
                          <a:effectLst/>
                          <a:latin typeface="Times New Roman" panose="02020603050405020304" pitchFamily="18" charset="0"/>
                          <a:cs typeface="Times New Roman" panose="02020603050405020304" pitchFamily="18" charset="0"/>
                        </a:rPr>
                        <a:t>Акушердик</a:t>
                      </a:r>
                      <a:r>
                        <a:rPr lang="ru-RU" sz="2000" dirty="0">
                          <a:solidFill>
                            <a:srgbClr val="0000FF"/>
                          </a:solidFill>
                          <a:effectLst/>
                          <a:latin typeface="Times New Roman" panose="02020603050405020304" pitchFamily="18" charset="0"/>
                          <a:cs typeface="Times New Roman" panose="02020603050405020304" pitchFamily="18" charset="0"/>
                        </a:rPr>
                        <a:t> </a:t>
                      </a:r>
                      <a:r>
                        <a:rPr lang="ru-RU" sz="2000" dirty="0" err="1">
                          <a:solidFill>
                            <a:srgbClr val="0000FF"/>
                          </a:solidFill>
                          <a:effectLst/>
                          <a:latin typeface="Times New Roman" panose="02020603050405020304" pitchFamily="18" charset="0"/>
                          <a:cs typeface="Times New Roman" panose="02020603050405020304" pitchFamily="18" charset="0"/>
                        </a:rPr>
                        <a:t>иш</a:t>
                      </a:r>
                      <a:endParaRPr lang="ru-RU"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87030">
                <a:tc>
                  <a:txBody>
                    <a:bodyPr/>
                    <a:lstStyle/>
                    <a:p>
                      <a:pPr algn="ctr">
                        <a:lnSpc>
                          <a:spcPct val="115000"/>
                        </a:lnSpc>
                        <a:spcAft>
                          <a:spcPts val="0"/>
                        </a:spcAft>
                      </a:pPr>
                      <a:r>
                        <a:rPr lang="ky-KG" sz="2000">
                          <a:effectLst/>
                          <a:latin typeface="Times New Roman" panose="02020603050405020304" pitchFamily="18" charset="0"/>
                          <a:cs typeface="Times New Roman" panose="02020603050405020304" pitchFamily="18" charset="0"/>
                        </a:rPr>
                        <a:t>4</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060108</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2000" dirty="0">
                          <a:solidFill>
                            <a:srgbClr val="0000FF"/>
                          </a:solidFill>
                          <a:effectLst/>
                          <a:latin typeface="Times New Roman" panose="02020603050405020304" pitchFamily="18" charset="0"/>
                          <a:cs typeface="Times New Roman" panose="02020603050405020304" pitchFamily="18" charset="0"/>
                        </a:rPr>
                        <a:t>Фармация</a:t>
                      </a:r>
                      <a:endParaRPr lang="ru-RU"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87030">
                <a:tc>
                  <a:txBody>
                    <a:bodyPr/>
                    <a:lstStyle/>
                    <a:p>
                      <a:pPr algn="ctr">
                        <a:lnSpc>
                          <a:spcPct val="115000"/>
                        </a:lnSpc>
                        <a:spcAft>
                          <a:spcPts val="0"/>
                        </a:spcAft>
                      </a:pPr>
                      <a:r>
                        <a:rPr lang="ky-KG" sz="2000">
                          <a:effectLst/>
                          <a:latin typeface="Times New Roman" panose="02020603050405020304" pitchFamily="18" charset="0"/>
                          <a:cs typeface="Times New Roman" panose="02020603050405020304" pitchFamily="18" charset="0"/>
                        </a:rPr>
                        <a:t>5</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140206</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2000" dirty="0">
                          <a:solidFill>
                            <a:srgbClr val="0000FF"/>
                          </a:solidFill>
                          <a:effectLst/>
                          <a:latin typeface="Times New Roman" panose="02020603050405020304" pitchFamily="18" charset="0"/>
                          <a:cs typeface="Times New Roman" panose="02020603050405020304" pitchFamily="18" charset="0"/>
                        </a:rPr>
                        <a:t>Электр </a:t>
                      </a:r>
                      <a:r>
                        <a:rPr lang="ru-RU" sz="2000" dirty="0" err="1">
                          <a:solidFill>
                            <a:srgbClr val="0000FF"/>
                          </a:solidFill>
                          <a:effectLst/>
                          <a:latin typeface="Times New Roman" panose="02020603050405020304" pitchFamily="18" charset="0"/>
                          <a:cs typeface="Times New Roman" panose="02020603050405020304" pitchFamily="18" charset="0"/>
                        </a:rPr>
                        <a:t>чордондору</a:t>
                      </a:r>
                      <a:r>
                        <a:rPr lang="ru-RU" sz="2000" dirty="0">
                          <a:solidFill>
                            <a:srgbClr val="0000FF"/>
                          </a:solidFill>
                          <a:effectLst/>
                          <a:latin typeface="Times New Roman" panose="02020603050405020304" pitchFamily="18" charset="0"/>
                          <a:cs typeface="Times New Roman" panose="02020603050405020304" pitchFamily="18" charset="0"/>
                        </a:rPr>
                        <a:t>, </a:t>
                      </a:r>
                      <a:r>
                        <a:rPr lang="ru-RU" sz="2000" dirty="0" err="1">
                          <a:solidFill>
                            <a:srgbClr val="0000FF"/>
                          </a:solidFill>
                          <a:effectLst/>
                          <a:latin typeface="Times New Roman" panose="02020603050405020304" pitchFamily="18" charset="0"/>
                          <a:cs typeface="Times New Roman" panose="02020603050405020304" pitchFamily="18" charset="0"/>
                        </a:rPr>
                        <a:t>түйүндѳрү жана</a:t>
                      </a:r>
                      <a:r>
                        <a:rPr lang="ru-RU" sz="2000" dirty="0">
                          <a:solidFill>
                            <a:srgbClr val="0000FF"/>
                          </a:solidFill>
                          <a:effectLst/>
                          <a:latin typeface="Times New Roman" panose="02020603050405020304" pitchFamily="18" charset="0"/>
                          <a:cs typeface="Times New Roman" panose="02020603050405020304" pitchFamily="18" charset="0"/>
                        </a:rPr>
                        <a:t> </a:t>
                      </a:r>
                      <a:r>
                        <a:rPr lang="ru-RU" sz="2000" dirty="0" err="1">
                          <a:solidFill>
                            <a:srgbClr val="0000FF"/>
                          </a:solidFill>
                          <a:effectLst/>
                          <a:latin typeface="Times New Roman" panose="02020603050405020304" pitchFamily="18" charset="0"/>
                          <a:cs typeface="Times New Roman" panose="02020603050405020304" pitchFamily="18" charset="0"/>
                        </a:rPr>
                        <a:t>тармактар</a:t>
                      </a:r>
                      <a:r>
                        <a:rPr lang="ru-RU" sz="2000" dirty="0">
                          <a:solidFill>
                            <a:srgbClr val="0000FF"/>
                          </a:solidFill>
                          <a:effectLst/>
                          <a:latin typeface="Times New Roman" panose="02020603050405020304" pitchFamily="18" charset="0"/>
                          <a:cs typeface="Times New Roman" panose="02020603050405020304" pitchFamily="18" charset="0"/>
                        </a:rPr>
                        <a:t> </a:t>
                      </a:r>
                      <a:endParaRPr lang="ru-RU"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87030">
                <a:tc>
                  <a:txBody>
                    <a:bodyPr/>
                    <a:lstStyle/>
                    <a:p>
                      <a:pPr algn="ctr">
                        <a:lnSpc>
                          <a:spcPct val="115000"/>
                        </a:lnSpc>
                        <a:spcAft>
                          <a:spcPts val="0"/>
                        </a:spcAft>
                      </a:pPr>
                      <a:r>
                        <a:rPr lang="ky-KG" sz="2000">
                          <a:effectLst/>
                          <a:latin typeface="Times New Roman" panose="02020603050405020304" pitchFamily="18" charset="0"/>
                          <a:cs typeface="Times New Roman" panose="02020603050405020304" pitchFamily="18" charset="0"/>
                        </a:rPr>
                        <a:t>6</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050704</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2000" dirty="0" err="1">
                          <a:solidFill>
                            <a:srgbClr val="0000FF"/>
                          </a:solidFill>
                          <a:effectLst/>
                          <a:latin typeface="Times New Roman" panose="02020603050405020304" pitchFamily="18" charset="0"/>
                          <a:cs typeface="Times New Roman" panose="02020603050405020304" pitchFamily="18" charset="0"/>
                        </a:rPr>
                        <a:t>Мектепке</a:t>
                      </a:r>
                      <a:r>
                        <a:rPr lang="ru-RU" sz="2000" dirty="0">
                          <a:solidFill>
                            <a:srgbClr val="0000FF"/>
                          </a:solidFill>
                          <a:effectLst/>
                          <a:latin typeface="Times New Roman" panose="02020603050405020304" pitchFamily="18" charset="0"/>
                          <a:cs typeface="Times New Roman" panose="02020603050405020304" pitchFamily="18" charset="0"/>
                        </a:rPr>
                        <a:t> </a:t>
                      </a:r>
                      <a:r>
                        <a:rPr lang="ru-RU" sz="2000" dirty="0" err="1">
                          <a:solidFill>
                            <a:srgbClr val="0000FF"/>
                          </a:solidFill>
                          <a:effectLst/>
                          <a:latin typeface="Times New Roman" panose="02020603050405020304" pitchFamily="18" charset="0"/>
                          <a:cs typeface="Times New Roman" panose="02020603050405020304" pitchFamily="18" charset="0"/>
                        </a:rPr>
                        <a:t>чейинки</a:t>
                      </a:r>
                      <a:r>
                        <a:rPr lang="ru-RU" sz="2000" dirty="0">
                          <a:solidFill>
                            <a:srgbClr val="0000FF"/>
                          </a:solidFill>
                          <a:effectLst/>
                          <a:latin typeface="Times New Roman" panose="02020603050405020304" pitchFamily="18" charset="0"/>
                          <a:cs typeface="Times New Roman" panose="02020603050405020304" pitchFamily="18" charset="0"/>
                        </a:rPr>
                        <a:t> </a:t>
                      </a:r>
                      <a:r>
                        <a:rPr lang="ru-RU" sz="2000" dirty="0" err="1">
                          <a:solidFill>
                            <a:srgbClr val="0000FF"/>
                          </a:solidFill>
                          <a:effectLst/>
                          <a:latin typeface="Times New Roman" panose="02020603050405020304" pitchFamily="18" charset="0"/>
                          <a:cs typeface="Times New Roman" panose="02020603050405020304" pitchFamily="18" charset="0"/>
                        </a:rPr>
                        <a:t>билим</a:t>
                      </a:r>
                      <a:r>
                        <a:rPr lang="ru-RU" sz="2000" dirty="0">
                          <a:solidFill>
                            <a:srgbClr val="0000FF"/>
                          </a:solidFill>
                          <a:effectLst/>
                          <a:latin typeface="Times New Roman" panose="02020603050405020304" pitchFamily="18" charset="0"/>
                          <a:cs typeface="Times New Roman" panose="02020603050405020304" pitchFamily="18" charset="0"/>
                        </a:rPr>
                        <a:t> </a:t>
                      </a:r>
                      <a:r>
                        <a:rPr lang="ru-RU" sz="2000" dirty="0" err="1">
                          <a:solidFill>
                            <a:srgbClr val="0000FF"/>
                          </a:solidFill>
                          <a:effectLst/>
                          <a:latin typeface="Times New Roman" panose="02020603050405020304" pitchFamily="18" charset="0"/>
                          <a:cs typeface="Times New Roman" panose="02020603050405020304" pitchFamily="18" charset="0"/>
                        </a:rPr>
                        <a:t>берүү</a:t>
                      </a:r>
                      <a:endParaRPr lang="ru-RU"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87030">
                <a:tc>
                  <a:txBody>
                    <a:bodyPr/>
                    <a:lstStyle/>
                    <a:p>
                      <a:pPr algn="ctr">
                        <a:lnSpc>
                          <a:spcPct val="115000"/>
                        </a:lnSpc>
                        <a:spcAft>
                          <a:spcPts val="0"/>
                        </a:spcAft>
                      </a:pPr>
                      <a:r>
                        <a:rPr lang="ky-KG" sz="2000">
                          <a:effectLst/>
                          <a:latin typeface="Times New Roman" panose="02020603050405020304" pitchFamily="18" charset="0"/>
                          <a:cs typeface="Times New Roman" panose="02020603050405020304" pitchFamily="18" charset="0"/>
                        </a:rPr>
                        <a:t>7</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080107</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2000" dirty="0" err="1">
                          <a:solidFill>
                            <a:srgbClr val="0000FF"/>
                          </a:solidFill>
                          <a:effectLst/>
                          <a:latin typeface="Times New Roman" panose="02020603050405020304" pitchFamily="18" charset="0"/>
                          <a:cs typeface="Times New Roman" panose="02020603050405020304" pitchFamily="18" charset="0"/>
                        </a:rPr>
                        <a:t>Салык</a:t>
                      </a:r>
                      <a:r>
                        <a:rPr lang="ru-RU" sz="2000" dirty="0">
                          <a:solidFill>
                            <a:srgbClr val="0000FF"/>
                          </a:solidFill>
                          <a:effectLst/>
                          <a:latin typeface="Times New Roman" panose="02020603050405020304" pitchFamily="18" charset="0"/>
                          <a:cs typeface="Times New Roman" panose="02020603050405020304" pitchFamily="18" charset="0"/>
                        </a:rPr>
                        <a:t> </a:t>
                      </a:r>
                      <a:r>
                        <a:rPr lang="ru-RU" sz="2000" dirty="0" err="1">
                          <a:solidFill>
                            <a:srgbClr val="0000FF"/>
                          </a:solidFill>
                          <a:effectLst/>
                          <a:latin typeface="Times New Roman" panose="02020603050405020304" pitchFamily="18" charset="0"/>
                          <a:cs typeface="Times New Roman" panose="02020603050405020304" pitchFamily="18" charset="0"/>
                        </a:rPr>
                        <a:t>жана</a:t>
                      </a:r>
                      <a:r>
                        <a:rPr lang="ru-RU" sz="2000" dirty="0">
                          <a:solidFill>
                            <a:srgbClr val="0000FF"/>
                          </a:solidFill>
                          <a:effectLst/>
                          <a:latin typeface="Times New Roman" panose="02020603050405020304" pitchFamily="18" charset="0"/>
                          <a:cs typeface="Times New Roman" panose="02020603050405020304" pitchFamily="18" charset="0"/>
                        </a:rPr>
                        <a:t> </a:t>
                      </a:r>
                      <a:r>
                        <a:rPr lang="ru-RU" sz="2000" dirty="0" err="1">
                          <a:solidFill>
                            <a:srgbClr val="0000FF"/>
                          </a:solidFill>
                          <a:effectLst/>
                          <a:latin typeface="Times New Roman" panose="02020603050405020304" pitchFamily="18" charset="0"/>
                          <a:cs typeface="Times New Roman" panose="02020603050405020304" pitchFamily="18" charset="0"/>
                        </a:rPr>
                        <a:t>салык</a:t>
                      </a:r>
                      <a:r>
                        <a:rPr lang="ru-RU" sz="2000" dirty="0">
                          <a:solidFill>
                            <a:srgbClr val="0000FF"/>
                          </a:solidFill>
                          <a:effectLst/>
                          <a:latin typeface="Times New Roman" panose="02020603050405020304" pitchFamily="18" charset="0"/>
                          <a:cs typeface="Times New Roman" panose="02020603050405020304" pitchFamily="18" charset="0"/>
                        </a:rPr>
                        <a:t> </a:t>
                      </a:r>
                      <a:r>
                        <a:rPr lang="ru-RU" sz="2000" dirty="0" err="1">
                          <a:solidFill>
                            <a:srgbClr val="0000FF"/>
                          </a:solidFill>
                          <a:effectLst/>
                          <a:latin typeface="Times New Roman" panose="02020603050405020304" pitchFamily="18" charset="0"/>
                          <a:cs typeface="Times New Roman" panose="02020603050405020304" pitchFamily="18" charset="0"/>
                        </a:rPr>
                        <a:t>салуу</a:t>
                      </a:r>
                      <a:endParaRPr lang="ru-RU"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87030">
                <a:tc>
                  <a:txBody>
                    <a:bodyPr/>
                    <a:lstStyle/>
                    <a:p>
                      <a:pPr algn="ctr">
                        <a:lnSpc>
                          <a:spcPct val="115000"/>
                        </a:lnSpc>
                        <a:spcAft>
                          <a:spcPts val="0"/>
                        </a:spcAft>
                      </a:pPr>
                      <a:r>
                        <a:rPr lang="ky-KG" sz="2000">
                          <a:effectLst/>
                          <a:latin typeface="Times New Roman" panose="02020603050405020304" pitchFamily="18" charset="0"/>
                          <a:cs typeface="Times New Roman" panose="02020603050405020304" pitchFamily="18" charset="0"/>
                        </a:rPr>
                        <a:t>8</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000">
                          <a:effectLst/>
                          <a:latin typeface="Times New Roman" panose="02020603050405020304" pitchFamily="18" charset="0"/>
                          <a:cs typeface="Times New Roman" panose="02020603050405020304" pitchFamily="18" charset="0"/>
                        </a:rPr>
                        <a:t>030503</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2000" dirty="0" err="1">
                          <a:solidFill>
                            <a:srgbClr val="0000FF"/>
                          </a:solidFill>
                          <a:effectLst/>
                          <a:latin typeface="Times New Roman" panose="02020603050405020304" pitchFamily="18" charset="0"/>
                          <a:cs typeface="Times New Roman" panose="02020603050405020304" pitchFamily="18" charset="0"/>
                        </a:rPr>
                        <a:t>Укук</a:t>
                      </a:r>
                      <a:r>
                        <a:rPr lang="ru-RU" sz="2000" dirty="0">
                          <a:solidFill>
                            <a:srgbClr val="0000FF"/>
                          </a:solidFill>
                          <a:effectLst/>
                          <a:latin typeface="Times New Roman" panose="02020603050405020304" pitchFamily="18" charset="0"/>
                          <a:cs typeface="Times New Roman" panose="02020603050405020304" pitchFamily="18" charset="0"/>
                        </a:rPr>
                        <a:t> </a:t>
                      </a:r>
                      <a:r>
                        <a:rPr lang="ru-RU" sz="2000" dirty="0" err="1">
                          <a:solidFill>
                            <a:srgbClr val="0000FF"/>
                          </a:solidFill>
                          <a:effectLst/>
                          <a:latin typeface="Times New Roman" panose="02020603050405020304" pitchFamily="18" charset="0"/>
                          <a:cs typeface="Times New Roman" panose="02020603050405020304" pitchFamily="18" charset="0"/>
                        </a:rPr>
                        <a:t>таануу</a:t>
                      </a:r>
                      <a:endParaRPr lang="ru-RU"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87030">
                <a:tc>
                  <a:txBody>
                    <a:bodyPr/>
                    <a:lstStyle/>
                    <a:p>
                      <a:pPr algn="ctr">
                        <a:lnSpc>
                          <a:spcPct val="115000"/>
                        </a:lnSpc>
                        <a:spcAft>
                          <a:spcPts val="0"/>
                        </a:spcAft>
                      </a:pPr>
                      <a:r>
                        <a:rPr lang="ky-KG" sz="2000">
                          <a:effectLst/>
                          <a:latin typeface="Times New Roman" panose="02020603050405020304" pitchFamily="18" charset="0"/>
                          <a:cs typeface="Times New Roman" panose="02020603050405020304" pitchFamily="18" charset="0"/>
                        </a:rPr>
                        <a:t>9</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000" dirty="0">
                          <a:effectLst/>
                          <a:latin typeface="Times New Roman" panose="02020603050405020304" pitchFamily="18" charset="0"/>
                          <a:cs typeface="Times New Roman" panose="02020603050405020304" pitchFamily="18" charset="0"/>
                        </a:rPr>
                        <a:t>040101</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ru-RU" sz="2000" dirty="0" err="1">
                          <a:solidFill>
                            <a:srgbClr val="0000FF"/>
                          </a:solidFill>
                          <a:effectLst/>
                          <a:latin typeface="Times New Roman" panose="02020603050405020304" pitchFamily="18" charset="0"/>
                          <a:cs typeface="Times New Roman" panose="02020603050405020304" pitchFamily="18" charset="0"/>
                        </a:rPr>
                        <a:t>Социалдык</a:t>
                      </a:r>
                      <a:r>
                        <a:rPr lang="ru-RU" sz="2000" dirty="0">
                          <a:solidFill>
                            <a:srgbClr val="0000FF"/>
                          </a:solidFill>
                          <a:effectLst/>
                          <a:latin typeface="Times New Roman" panose="02020603050405020304" pitchFamily="18" charset="0"/>
                          <a:cs typeface="Times New Roman" panose="02020603050405020304" pitchFamily="18" charset="0"/>
                        </a:rPr>
                        <a:t> </a:t>
                      </a:r>
                      <a:r>
                        <a:rPr lang="ru-RU" sz="2000" dirty="0" err="1">
                          <a:solidFill>
                            <a:srgbClr val="0000FF"/>
                          </a:solidFill>
                          <a:effectLst/>
                          <a:latin typeface="Times New Roman" panose="02020603050405020304" pitchFamily="18" charset="0"/>
                          <a:cs typeface="Times New Roman" panose="02020603050405020304" pitchFamily="18" charset="0"/>
                        </a:rPr>
                        <a:t>иш</a:t>
                      </a:r>
                      <a:endParaRPr lang="ru-RU" sz="16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pic>
        <p:nvPicPr>
          <p:cNvPr id="4" name="Рисунок 3">
            <a:extLst>
              <a:ext uri="{FF2B5EF4-FFF2-40B4-BE49-F238E27FC236}">
                <a16:creationId xmlns:a16="http://schemas.microsoft.com/office/drawing/2014/main" id="{6BFD8D26-90FC-C3BB-FAC3-F2D493C27239}"/>
              </a:ext>
            </a:extLst>
          </p:cNvPr>
          <p:cNvPicPr>
            <a:picLocks noChangeAspect="1"/>
          </p:cNvPicPr>
          <p:nvPr/>
        </p:nvPicPr>
        <p:blipFill>
          <a:blip r:embed="rId2" cstate="print"/>
          <a:stretch>
            <a:fillRect/>
          </a:stretch>
        </p:blipFill>
        <p:spPr>
          <a:xfrm>
            <a:off x="571947" y="69007"/>
            <a:ext cx="771525" cy="767705"/>
          </a:xfrm>
          <a:prstGeom prst="rect">
            <a:avLst/>
          </a:prstGeom>
        </p:spPr>
      </p:pic>
      <p:pic>
        <p:nvPicPr>
          <p:cNvPr id="9" name="Рисунок 8"/>
          <p:cNvPicPr>
            <a:picLocks noChangeAspect="1"/>
          </p:cNvPicPr>
          <p:nvPr/>
        </p:nvPicPr>
        <p:blipFill>
          <a:blip r:embed="rId3" cstate="print"/>
          <a:stretch>
            <a:fillRect/>
          </a:stretch>
        </p:blipFill>
        <p:spPr>
          <a:xfrm>
            <a:off x="11096660" y="214290"/>
            <a:ext cx="961086" cy="579965"/>
          </a:xfrm>
          <a:prstGeom prst="rect">
            <a:avLst/>
          </a:prstGeom>
        </p:spPr>
      </p:pic>
    </p:spTree>
    <p:extLst>
      <p:ext uri="{BB962C8B-B14F-4D97-AF65-F5344CB8AC3E}">
        <p14:creationId xmlns:p14="http://schemas.microsoft.com/office/powerpoint/2010/main" val="3807605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5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2700" y="214291"/>
            <a:ext cx="9715500" cy="649310"/>
          </a:xfrm>
        </p:spPr>
        <p:txBody>
          <a:bodyPr>
            <a:normAutofit fontScale="90000"/>
          </a:bodyPr>
          <a:lstStyle/>
          <a:p>
            <a:pPr algn="ctr"/>
            <a:r>
              <a:rPr lang="ky-KG" sz="2400" b="1" dirty="0">
                <a:solidFill>
                  <a:srgbClr val="0000FF"/>
                </a:solidFill>
                <a:latin typeface="Times New Roman" panose="02020603050405020304" pitchFamily="18" charset="0"/>
                <a:cs typeface="Times New Roman" panose="02020603050405020304" pitchFamily="18" charset="0"/>
              </a:rPr>
              <a:t>2022-2023-окуу жылындагы практиканын базалары жана алар менен түзүлгөн келишимдер </a:t>
            </a: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nvPr>
        </p:nvGraphicFramePr>
        <p:xfrm>
          <a:off x="738150" y="1015997"/>
          <a:ext cx="10768050" cy="5556276"/>
        </p:xfrm>
        <a:graphic>
          <a:graphicData uri="http://schemas.openxmlformats.org/drawingml/2006/table">
            <a:tbl>
              <a:tblPr firstRow="1" firstCol="1" bandRow="1">
                <a:tableStyleId>{5C22544A-7EE6-4342-B048-85BDC9FD1C3A}</a:tableStyleId>
              </a:tblPr>
              <a:tblGrid>
                <a:gridCol w="559556">
                  <a:extLst>
                    <a:ext uri="{9D8B030D-6E8A-4147-A177-3AD203B41FA5}">
                      <a16:colId xmlns:a16="http://schemas.microsoft.com/office/drawing/2014/main" val="4255248426"/>
                    </a:ext>
                  </a:extLst>
                </a:gridCol>
                <a:gridCol w="4240659">
                  <a:extLst>
                    <a:ext uri="{9D8B030D-6E8A-4147-A177-3AD203B41FA5}">
                      <a16:colId xmlns:a16="http://schemas.microsoft.com/office/drawing/2014/main" val="1145695758"/>
                    </a:ext>
                  </a:extLst>
                </a:gridCol>
                <a:gridCol w="2349654">
                  <a:extLst>
                    <a:ext uri="{9D8B030D-6E8A-4147-A177-3AD203B41FA5}">
                      <a16:colId xmlns:a16="http://schemas.microsoft.com/office/drawing/2014/main" val="2720991050"/>
                    </a:ext>
                  </a:extLst>
                </a:gridCol>
                <a:gridCol w="2176379">
                  <a:extLst>
                    <a:ext uri="{9D8B030D-6E8A-4147-A177-3AD203B41FA5}">
                      <a16:colId xmlns:a16="http://schemas.microsoft.com/office/drawing/2014/main" val="1506351925"/>
                    </a:ext>
                  </a:extLst>
                </a:gridCol>
                <a:gridCol w="1441802">
                  <a:extLst>
                    <a:ext uri="{9D8B030D-6E8A-4147-A177-3AD203B41FA5}">
                      <a16:colId xmlns:a16="http://schemas.microsoft.com/office/drawing/2014/main" val="13214116"/>
                    </a:ext>
                  </a:extLst>
                </a:gridCol>
              </a:tblGrid>
              <a:tr h="968961">
                <a:tc>
                  <a:txBody>
                    <a:bodyPr/>
                    <a:lstStyle/>
                    <a:p>
                      <a:pPr>
                        <a:lnSpc>
                          <a:spcPct val="107000"/>
                        </a:lnSpc>
                        <a:spcAft>
                          <a:spcPts val="0"/>
                        </a:spcAft>
                      </a:pPr>
                      <a:endParaRPr lang="ky-KG" sz="1800" dirty="0">
                        <a:effectLst/>
                        <a:latin typeface="Times New Roman" panose="02020603050405020304" pitchFamily="18" charset="0"/>
                        <a:ea typeface="+mn-ea"/>
                        <a:cs typeface="Times New Roman" panose="02020603050405020304" pitchFamily="18" charset="0"/>
                      </a:endParaRPr>
                    </a:p>
                    <a:p>
                      <a:pPr>
                        <a:lnSpc>
                          <a:spcPct val="107000"/>
                        </a:lnSpc>
                        <a:spcAft>
                          <a:spcPts val="0"/>
                        </a:spcAft>
                      </a:pPr>
                      <a:r>
                        <a:rPr lang="ky-KG" sz="1800" baseline="0" dirty="0">
                          <a:effectLst/>
                          <a:latin typeface="Times New Roman" panose="02020603050405020304" pitchFamily="18" charset="0"/>
                          <a:ea typeface="+mn-ea"/>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1800" dirty="0">
                          <a:effectLst/>
                          <a:latin typeface="Times New Roman" panose="02020603050405020304" pitchFamily="18" charset="0"/>
                          <a:cs typeface="Times New Roman" panose="02020603050405020304" pitchFamily="18" charset="0"/>
                        </a:rPr>
                        <a:t>     Факультеттер / Бөлүмдөр</a:t>
                      </a:r>
                      <a:endParaRPr lang="ru-RU" sz="18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ky-KG"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1800" dirty="0">
                          <a:effectLst/>
                          <a:latin typeface="Times New Roman" panose="02020603050405020304" pitchFamily="18" charset="0"/>
                          <a:cs typeface="Times New Roman" panose="02020603050405020304" pitchFamily="18" charset="0"/>
                        </a:rPr>
                        <a:t>Кафедралардын </a:t>
                      </a:r>
                      <a:r>
                        <a:rPr lang="ky-KG" sz="1800" baseline="0" dirty="0">
                          <a:effectLst/>
                          <a:latin typeface="Times New Roman" panose="02020603050405020304" pitchFamily="18" charset="0"/>
                          <a:cs typeface="Times New Roman" panose="02020603050405020304" pitchFamily="18" charset="0"/>
                        </a:rPr>
                        <a:t> жана ПЦКлардын саны</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1800">
                          <a:effectLst/>
                          <a:latin typeface="Times New Roman" panose="02020603050405020304" pitchFamily="18" charset="0"/>
                          <a:cs typeface="Times New Roman" panose="02020603050405020304" pitchFamily="18" charset="0"/>
                        </a:rPr>
                        <a:t>Келишимдердин саны</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1800">
                          <a:effectLst/>
                          <a:latin typeface="Times New Roman" panose="02020603050405020304" pitchFamily="18" charset="0"/>
                          <a:cs typeface="Times New Roman" panose="02020603050405020304" pitchFamily="18" charset="0"/>
                        </a:rPr>
                        <a:t>Базалардын саны </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extLst>
                  <a:ext uri="{0D108BD9-81ED-4DB2-BD59-A6C34878D82A}">
                    <a16:rowId xmlns:a16="http://schemas.microsoft.com/office/drawing/2014/main" val="3947222754"/>
                  </a:ext>
                </a:extLst>
              </a:tr>
              <a:tr h="693563">
                <a:tc>
                  <a:txBody>
                    <a:bodyPr/>
                    <a:lstStyle/>
                    <a:p>
                      <a:pPr>
                        <a:lnSpc>
                          <a:spcPct val="107000"/>
                        </a:lnSpc>
                        <a:spcAft>
                          <a:spcPts val="0"/>
                        </a:spcAft>
                      </a:pPr>
                      <a:r>
                        <a:rPr lang="ky-KG" sz="1800" dirty="0">
                          <a:effectLst/>
                          <a:latin typeface="Times New Roman" panose="02020603050405020304" pitchFamily="18" charset="0"/>
                          <a:cs typeface="Times New Roman" panose="02020603050405020304" pitchFamily="18" charset="0"/>
                        </a:rPr>
                        <a:t>1</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dirty="0">
                          <a:solidFill>
                            <a:srgbClr val="0000FF"/>
                          </a:solidFill>
                          <a:effectLst/>
                          <a:latin typeface="Times New Roman" panose="02020603050405020304" pitchFamily="18" charset="0"/>
                          <a:cs typeface="Times New Roman" panose="02020603050405020304" pitchFamily="18" charset="0"/>
                        </a:rPr>
                        <a:t>Э.Үметов атындаы педагогикалык факультети </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endParaRPr lang="ru-RU" sz="2000" dirty="0">
                        <a:solidFill>
                          <a:srgbClr val="0000FF"/>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ky-KG" sz="2000" dirty="0">
                          <a:solidFill>
                            <a:srgbClr val="0000FF"/>
                          </a:solidFill>
                          <a:effectLst/>
                          <a:latin typeface="Times New Roman" panose="02020603050405020304" pitchFamily="18" charset="0"/>
                          <a:ea typeface="+mn-ea"/>
                          <a:cs typeface="Times New Roman" panose="02020603050405020304" pitchFamily="18" charset="0"/>
                        </a:rPr>
                        <a:t>6</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dirty="0">
                          <a:solidFill>
                            <a:srgbClr val="0000FF"/>
                          </a:solidFill>
                          <a:effectLst/>
                          <a:latin typeface="Times New Roman" panose="02020603050405020304" pitchFamily="18" charset="0"/>
                          <a:cs typeface="Times New Roman" panose="02020603050405020304" pitchFamily="18" charset="0"/>
                        </a:rPr>
                        <a:t>9</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a:solidFill>
                            <a:srgbClr val="0000FF"/>
                          </a:solidFill>
                          <a:effectLst/>
                          <a:latin typeface="Times New Roman" panose="02020603050405020304" pitchFamily="18" charset="0"/>
                          <a:cs typeface="Times New Roman" panose="02020603050405020304" pitchFamily="18" charset="0"/>
                        </a:rPr>
                        <a:t>127</a:t>
                      </a:r>
                      <a:endParaRPr lang="ru-RU" sz="20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extLst>
                  <a:ext uri="{0D108BD9-81ED-4DB2-BD59-A6C34878D82A}">
                    <a16:rowId xmlns:a16="http://schemas.microsoft.com/office/drawing/2014/main" val="1485864480"/>
                  </a:ext>
                </a:extLst>
              </a:tr>
              <a:tr h="334657">
                <a:tc>
                  <a:txBody>
                    <a:bodyPr/>
                    <a:lstStyle/>
                    <a:p>
                      <a:pPr>
                        <a:lnSpc>
                          <a:spcPct val="107000"/>
                        </a:lnSpc>
                        <a:spcAft>
                          <a:spcPts val="0"/>
                        </a:spcAft>
                      </a:pPr>
                      <a:r>
                        <a:rPr lang="ky-KG" sz="1800" dirty="0">
                          <a:effectLst/>
                          <a:latin typeface="Times New Roman" panose="02020603050405020304" pitchFamily="18" charset="0"/>
                          <a:cs typeface="Times New Roman" panose="02020603050405020304" pitchFamily="18" charset="0"/>
                        </a:rPr>
                        <a:t>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dirty="0">
                          <a:solidFill>
                            <a:srgbClr val="0000FF"/>
                          </a:solidFill>
                          <a:effectLst/>
                          <a:latin typeface="Times New Roman" panose="02020603050405020304" pitchFamily="18" charset="0"/>
                          <a:cs typeface="Times New Roman" panose="02020603050405020304" pitchFamily="18" charset="0"/>
                        </a:rPr>
                        <a:t>Филологиялык факультети</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dirty="0">
                          <a:solidFill>
                            <a:srgbClr val="0000FF"/>
                          </a:solidFill>
                          <a:effectLst/>
                          <a:latin typeface="Times New Roman" panose="02020603050405020304" pitchFamily="18" charset="0"/>
                          <a:cs typeface="Times New Roman" panose="02020603050405020304" pitchFamily="18" charset="0"/>
                        </a:rPr>
                        <a:t>11</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a:solidFill>
                            <a:srgbClr val="0000FF"/>
                          </a:solidFill>
                          <a:effectLst/>
                          <a:latin typeface="Times New Roman" panose="02020603050405020304" pitchFamily="18" charset="0"/>
                          <a:cs typeface="Times New Roman" panose="02020603050405020304" pitchFamily="18" charset="0"/>
                        </a:rPr>
                        <a:t>131</a:t>
                      </a:r>
                      <a:endParaRPr lang="ru-RU" sz="20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extLst>
                  <a:ext uri="{0D108BD9-81ED-4DB2-BD59-A6C34878D82A}">
                    <a16:rowId xmlns:a16="http://schemas.microsoft.com/office/drawing/2014/main" val="2024970330"/>
                  </a:ext>
                </a:extLst>
              </a:tr>
              <a:tr h="335426">
                <a:tc>
                  <a:txBody>
                    <a:bodyPr/>
                    <a:lstStyle/>
                    <a:p>
                      <a:pPr>
                        <a:lnSpc>
                          <a:spcPct val="107000"/>
                        </a:lnSpc>
                        <a:spcAft>
                          <a:spcPts val="0"/>
                        </a:spcAft>
                      </a:pPr>
                      <a:r>
                        <a:rPr lang="ky-KG" sz="1800" dirty="0">
                          <a:effectLst/>
                          <a:latin typeface="Times New Roman" panose="02020603050405020304" pitchFamily="18" charset="0"/>
                          <a:cs typeface="Times New Roman" panose="02020603050405020304" pitchFamily="18" charset="0"/>
                        </a:rPr>
                        <a:t>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dirty="0">
                          <a:solidFill>
                            <a:srgbClr val="0000FF"/>
                          </a:solidFill>
                          <a:effectLst/>
                          <a:latin typeface="Times New Roman" panose="02020603050405020304" pitchFamily="18" charset="0"/>
                          <a:cs typeface="Times New Roman" panose="02020603050405020304" pitchFamily="18" charset="0"/>
                        </a:rPr>
                        <a:t>Табигый-техникалык  факультети</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r>
                        <a:rPr lang="ky-KG" sz="2000" dirty="0">
                          <a:solidFill>
                            <a:srgbClr val="0000FF"/>
                          </a:solidFill>
                          <a:latin typeface="Times New Roman" panose="02020603050405020304" pitchFamily="18" charset="0"/>
                          <a:cs typeface="Times New Roman" panose="02020603050405020304" pitchFamily="18" charset="0"/>
                        </a:rPr>
                        <a:t>4</a:t>
                      </a:r>
                      <a:endParaRPr lang="ru-RU" sz="2000" dirty="0">
                        <a:solidFill>
                          <a:srgbClr val="0000FF"/>
                        </a:solidFill>
                        <a:latin typeface="Times New Roman" panose="02020603050405020304" pitchFamily="18"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dirty="0">
                          <a:solidFill>
                            <a:srgbClr val="0000FF"/>
                          </a:solidFill>
                          <a:effectLst/>
                          <a:latin typeface="Times New Roman" panose="02020603050405020304" pitchFamily="18" charset="0"/>
                          <a:cs typeface="Times New Roman" panose="02020603050405020304" pitchFamily="18" charset="0"/>
                        </a:rPr>
                        <a:t>12</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a:solidFill>
                            <a:srgbClr val="0000FF"/>
                          </a:solidFill>
                          <a:effectLst/>
                          <a:latin typeface="Times New Roman" panose="02020603050405020304" pitchFamily="18" charset="0"/>
                          <a:cs typeface="Times New Roman" panose="02020603050405020304" pitchFamily="18" charset="0"/>
                        </a:rPr>
                        <a:t>128</a:t>
                      </a:r>
                      <a:endParaRPr lang="ru-RU" sz="20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extLst>
                  <a:ext uri="{0D108BD9-81ED-4DB2-BD59-A6C34878D82A}">
                    <a16:rowId xmlns:a16="http://schemas.microsoft.com/office/drawing/2014/main" val="3166135356"/>
                  </a:ext>
                </a:extLst>
              </a:tr>
              <a:tr h="693563">
                <a:tc>
                  <a:txBody>
                    <a:bodyPr/>
                    <a:lstStyle/>
                    <a:p>
                      <a:pPr>
                        <a:lnSpc>
                          <a:spcPct val="107000"/>
                        </a:lnSpc>
                        <a:spcAft>
                          <a:spcPts val="0"/>
                        </a:spcAft>
                      </a:pPr>
                      <a:r>
                        <a:rPr lang="ky-KG" sz="1800" dirty="0">
                          <a:effectLst/>
                          <a:latin typeface="Times New Roman" panose="02020603050405020304" pitchFamily="18" charset="0"/>
                          <a:cs typeface="Times New Roman" panose="02020603050405020304" pitchFamily="18" charset="0"/>
                        </a:rPr>
                        <a:t>4</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a:solidFill>
                            <a:srgbClr val="0000FF"/>
                          </a:solidFill>
                          <a:effectLst/>
                          <a:latin typeface="Times New Roman" panose="02020603050405020304" pitchFamily="18" charset="0"/>
                          <a:cs typeface="Times New Roman" panose="02020603050405020304" pitchFamily="18" charset="0"/>
                        </a:rPr>
                        <a:t>Экономикалык – юридикалык факультети</a:t>
                      </a:r>
                      <a:endParaRPr lang="ru-RU" sz="20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r>
                        <a:rPr lang="ky-KG" sz="2000" dirty="0">
                          <a:solidFill>
                            <a:srgbClr val="0000FF"/>
                          </a:solidFill>
                          <a:latin typeface="Times New Roman" panose="02020603050405020304" pitchFamily="18" charset="0"/>
                          <a:cs typeface="Times New Roman" panose="02020603050405020304" pitchFamily="18" charset="0"/>
                        </a:rPr>
                        <a:t>4</a:t>
                      </a:r>
                      <a:endParaRPr lang="ru-RU" sz="2000" dirty="0">
                        <a:solidFill>
                          <a:srgbClr val="0000FF"/>
                        </a:solidFill>
                        <a:latin typeface="Times New Roman" panose="02020603050405020304" pitchFamily="18"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dirty="0">
                          <a:solidFill>
                            <a:srgbClr val="0000FF"/>
                          </a:solidFill>
                          <a:effectLst/>
                          <a:latin typeface="Times New Roman" panose="02020603050405020304" pitchFamily="18" charset="0"/>
                          <a:cs typeface="Times New Roman" panose="02020603050405020304" pitchFamily="18" charset="0"/>
                        </a:rPr>
                        <a:t> 25</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dirty="0">
                          <a:solidFill>
                            <a:srgbClr val="0000FF"/>
                          </a:solidFill>
                          <a:effectLst/>
                          <a:latin typeface="Times New Roman" panose="02020603050405020304" pitchFamily="18" charset="0"/>
                          <a:cs typeface="Times New Roman" panose="02020603050405020304" pitchFamily="18" charset="0"/>
                        </a:rPr>
                        <a:t>12</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extLst>
                  <a:ext uri="{0D108BD9-81ED-4DB2-BD59-A6C34878D82A}">
                    <a16:rowId xmlns:a16="http://schemas.microsoft.com/office/drawing/2014/main" val="2572208804"/>
                  </a:ext>
                </a:extLst>
              </a:tr>
              <a:tr h="530209">
                <a:tc>
                  <a:txBody>
                    <a:bodyPr/>
                    <a:lstStyle/>
                    <a:p>
                      <a:pPr>
                        <a:lnSpc>
                          <a:spcPct val="107000"/>
                        </a:lnSpc>
                        <a:spcAft>
                          <a:spcPts val="0"/>
                        </a:spcAft>
                      </a:pPr>
                      <a:r>
                        <a:rPr lang="ky-KG" sz="1800" dirty="0">
                          <a:effectLst/>
                          <a:latin typeface="Times New Roman" panose="02020603050405020304" pitchFamily="18" charset="0"/>
                          <a:cs typeface="Times New Roman" panose="02020603050405020304" pitchFamily="18" charset="0"/>
                        </a:rPr>
                        <a:t>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a:solidFill>
                            <a:srgbClr val="0000FF"/>
                          </a:solidFill>
                          <a:effectLst/>
                          <a:latin typeface="Times New Roman" panose="02020603050405020304" pitchFamily="18" charset="0"/>
                          <a:cs typeface="Times New Roman" panose="02020603050405020304" pitchFamily="18" charset="0"/>
                        </a:rPr>
                        <a:t>Медициналык факультети</a:t>
                      </a:r>
                      <a:endParaRPr lang="ru-RU" sz="20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r>
                        <a:rPr lang="ky-KG" sz="2000" dirty="0">
                          <a:solidFill>
                            <a:srgbClr val="0000FF"/>
                          </a:solidFill>
                          <a:latin typeface="Times New Roman" panose="02020603050405020304" pitchFamily="18" charset="0"/>
                          <a:cs typeface="Times New Roman" panose="02020603050405020304" pitchFamily="18" charset="0"/>
                        </a:rPr>
                        <a:t>10</a:t>
                      </a:r>
                      <a:endParaRPr lang="ru-RU" sz="2000" dirty="0">
                        <a:solidFill>
                          <a:srgbClr val="0000FF"/>
                        </a:solidFill>
                        <a:latin typeface="Times New Roman" panose="02020603050405020304" pitchFamily="18"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dirty="0">
                          <a:solidFill>
                            <a:srgbClr val="0000FF"/>
                          </a:solidFill>
                          <a:effectLst/>
                          <a:latin typeface="Times New Roman" panose="02020603050405020304" pitchFamily="18" charset="0"/>
                          <a:cs typeface="Times New Roman" panose="02020603050405020304" pitchFamily="18" charset="0"/>
                        </a:rPr>
                        <a:t>210</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dirty="0">
                          <a:solidFill>
                            <a:srgbClr val="0000FF"/>
                          </a:solidFill>
                          <a:effectLst/>
                          <a:latin typeface="Times New Roman" panose="02020603050405020304" pitchFamily="18" charset="0"/>
                          <a:cs typeface="Times New Roman" panose="02020603050405020304" pitchFamily="18" charset="0"/>
                        </a:rPr>
                        <a:t>25</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extLst>
                  <a:ext uri="{0D108BD9-81ED-4DB2-BD59-A6C34878D82A}">
                    <a16:rowId xmlns:a16="http://schemas.microsoft.com/office/drawing/2014/main" val="2337488700"/>
                  </a:ext>
                </a:extLst>
              </a:tr>
              <a:tr h="636251">
                <a:tc>
                  <a:txBody>
                    <a:bodyPr/>
                    <a:lstStyle/>
                    <a:p>
                      <a:pPr>
                        <a:lnSpc>
                          <a:spcPct val="107000"/>
                        </a:lnSpc>
                        <a:spcAft>
                          <a:spcPts val="0"/>
                        </a:spcAft>
                      </a:pPr>
                      <a:r>
                        <a:rPr lang="ky-KG" sz="1800" dirty="0">
                          <a:effectLst/>
                          <a:latin typeface="Times New Roman" panose="02020603050405020304" pitchFamily="18" charset="0"/>
                          <a:cs typeface="Times New Roman" panose="02020603050405020304" pitchFamily="18" charset="0"/>
                        </a:rPr>
                        <a:t>6</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a:solidFill>
                            <a:srgbClr val="0000FF"/>
                          </a:solidFill>
                          <a:effectLst/>
                          <a:latin typeface="Times New Roman" panose="02020603050405020304" pitchFamily="18" charset="0"/>
                          <a:cs typeface="Times New Roman" panose="02020603050405020304" pitchFamily="18" charset="0"/>
                        </a:rPr>
                        <a:t>Жалал-Абад колледжи</a:t>
                      </a:r>
                      <a:endParaRPr lang="ru-RU" sz="20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r>
                        <a:rPr lang="ky-KG" sz="2000" dirty="0">
                          <a:solidFill>
                            <a:srgbClr val="0000FF"/>
                          </a:solidFill>
                          <a:latin typeface="Times New Roman" panose="02020603050405020304" pitchFamily="18" charset="0"/>
                          <a:cs typeface="Times New Roman" panose="02020603050405020304" pitchFamily="18" charset="0"/>
                        </a:rPr>
                        <a:t>11</a:t>
                      </a:r>
                      <a:endParaRPr lang="ru-RU" sz="2000" dirty="0">
                        <a:solidFill>
                          <a:srgbClr val="0000FF"/>
                        </a:solidFill>
                        <a:latin typeface="Times New Roman" panose="02020603050405020304" pitchFamily="18"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dirty="0">
                          <a:solidFill>
                            <a:srgbClr val="0000FF"/>
                          </a:solidFill>
                          <a:effectLst/>
                          <a:latin typeface="Times New Roman" panose="02020603050405020304" pitchFamily="18" charset="0"/>
                          <a:cs typeface="Times New Roman" panose="02020603050405020304" pitchFamily="18" charset="0"/>
                        </a:rPr>
                        <a:t>174</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dirty="0">
                          <a:solidFill>
                            <a:srgbClr val="0000FF"/>
                          </a:solidFill>
                          <a:effectLst/>
                          <a:latin typeface="Times New Roman" panose="02020603050405020304" pitchFamily="18" charset="0"/>
                          <a:cs typeface="Times New Roman" panose="02020603050405020304" pitchFamily="18" charset="0"/>
                        </a:rPr>
                        <a:t>203</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extLst>
                  <a:ext uri="{0D108BD9-81ED-4DB2-BD59-A6C34878D82A}">
                    <a16:rowId xmlns:a16="http://schemas.microsoft.com/office/drawing/2014/main" val="3409775878"/>
                  </a:ext>
                </a:extLst>
              </a:tr>
              <a:tr h="693563">
                <a:tc>
                  <a:txBody>
                    <a:bodyPr/>
                    <a:lstStyle/>
                    <a:p>
                      <a:pPr>
                        <a:lnSpc>
                          <a:spcPct val="107000"/>
                        </a:lnSpc>
                        <a:spcAft>
                          <a:spcPts val="0"/>
                        </a:spcAft>
                      </a:pPr>
                      <a:r>
                        <a:rPr lang="ky-KG" sz="1800" dirty="0">
                          <a:effectLst/>
                          <a:latin typeface="Times New Roman" panose="02020603050405020304" pitchFamily="18" charset="0"/>
                          <a:cs typeface="Times New Roman" panose="02020603050405020304" pitchFamily="18" charset="0"/>
                        </a:rPr>
                        <a:t>7</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dirty="0">
                          <a:solidFill>
                            <a:srgbClr val="0000FF"/>
                          </a:solidFill>
                          <a:effectLst/>
                          <a:latin typeface="Times New Roman" panose="02020603050405020304" pitchFamily="18" charset="0"/>
                          <a:cs typeface="Times New Roman" panose="02020603050405020304" pitchFamily="18" charset="0"/>
                        </a:rPr>
                        <a:t>Экономикалык – юридикалык колледжи</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r>
                        <a:rPr lang="ky-KG" sz="2000" dirty="0">
                          <a:solidFill>
                            <a:srgbClr val="0000FF"/>
                          </a:solidFill>
                          <a:latin typeface="Times New Roman" panose="02020603050405020304" pitchFamily="18" charset="0"/>
                          <a:cs typeface="Times New Roman" panose="02020603050405020304" pitchFamily="18" charset="0"/>
                        </a:rPr>
                        <a:t>3</a:t>
                      </a:r>
                      <a:endParaRPr lang="ru-RU" sz="2000" dirty="0">
                        <a:solidFill>
                          <a:srgbClr val="0000FF"/>
                        </a:solidFill>
                        <a:latin typeface="Times New Roman" panose="02020603050405020304" pitchFamily="18"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dirty="0">
                          <a:solidFill>
                            <a:srgbClr val="0000FF"/>
                          </a:solidFill>
                          <a:effectLst/>
                          <a:latin typeface="Times New Roman" panose="02020603050405020304" pitchFamily="18" charset="0"/>
                          <a:cs typeface="Times New Roman" panose="02020603050405020304" pitchFamily="18" charset="0"/>
                        </a:rPr>
                        <a:t>25</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dirty="0">
                          <a:solidFill>
                            <a:srgbClr val="0000FF"/>
                          </a:solidFill>
                          <a:effectLst/>
                          <a:latin typeface="Times New Roman" panose="02020603050405020304" pitchFamily="18" charset="0"/>
                          <a:cs typeface="Times New Roman" panose="02020603050405020304" pitchFamily="18" charset="0"/>
                        </a:rPr>
                        <a:t>20</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extLst>
                  <a:ext uri="{0D108BD9-81ED-4DB2-BD59-A6C34878D82A}">
                    <a16:rowId xmlns:a16="http://schemas.microsoft.com/office/drawing/2014/main" val="1795772553"/>
                  </a:ext>
                </a:extLst>
              </a:tr>
              <a:tr h="335426">
                <a:tc>
                  <a:txBody>
                    <a:bodyPr/>
                    <a:lstStyle/>
                    <a:p>
                      <a:pPr>
                        <a:lnSpc>
                          <a:spcPct val="107000"/>
                        </a:lnSpc>
                        <a:spcAft>
                          <a:spcPts val="0"/>
                        </a:spcAft>
                      </a:pPr>
                      <a:r>
                        <a:rPr lang="ky-KG" sz="1800" dirty="0">
                          <a:effectLst/>
                          <a:latin typeface="Times New Roman" panose="02020603050405020304" pitchFamily="18" charset="0"/>
                          <a:cs typeface="Times New Roman" panose="02020603050405020304" pitchFamily="18" charset="0"/>
                        </a:rPr>
                        <a:t>8</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a:solidFill>
                            <a:srgbClr val="0000FF"/>
                          </a:solidFill>
                          <a:effectLst/>
                          <a:latin typeface="Times New Roman" panose="02020603050405020304" pitchFamily="18" charset="0"/>
                          <a:cs typeface="Times New Roman" panose="02020603050405020304" pitchFamily="18" charset="0"/>
                        </a:rPr>
                        <a:t>Медициналык колледжи</a:t>
                      </a:r>
                      <a:endParaRPr lang="ru-RU" sz="20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r>
                        <a:rPr lang="ky-KG" sz="2000" dirty="0">
                          <a:solidFill>
                            <a:srgbClr val="0000FF"/>
                          </a:solidFill>
                          <a:latin typeface="Times New Roman" panose="02020603050405020304" pitchFamily="18" charset="0"/>
                          <a:cs typeface="Times New Roman" panose="02020603050405020304" pitchFamily="18" charset="0"/>
                        </a:rPr>
                        <a:t>5</a:t>
                      </a:r>
                      <a:endParaRPr lang="ru-RU" sz="2000" dirty="0">
                        <a:solidFill>
                          <a:srgbClr val="0000FF"/>
                        </a:solidFill>
                        <a:latin typeface="Times New Roman" panose="02020603050405020304" pitchFamily="18"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dirty="0">
                          <a:solidFill>
                            <a:srgbClr val="0000FF"/>
                          </a:solidFill>
                          <a:effectLst/>
                          <a:latin typeface="Times New Roman" panose="02020603050405020304" pitchFamily="18" charset="0"/>
                          <a:cs typeface="Times New Roman" panose="02020603050405020304" pitchFamily="18" charset="0"/>
                        </a:rPr>
                        <a:t>50</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dirty="0">
                          <a:solidFill>
                            <a:srgbClr val="0000FF"/>
                          </a:solidFill>
                          <a:effectLst/>
                          <a:latin typeface="Times New Roman" panose="02020603050405020304" pitchFamily="18" charset="0"/>
                          <a:cs typeface="Times New Roman" panose="02020603050405020304" pitchFamily="18" charset="0"/>
                        </a:rPr>
                        <a:t>25</a:t>
                      </a:r>
                      <a:endParaRPr lang="ru-RU"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extLst>
                  <a:ext uri="{0D108BD9-81ED-4DB2-BD59-A6C34878D82A}">
                    <a16:rowId xmlns:a16="http://schemas.microsoft.com/office/drawing/2014/main" val="3579618100"/>
                  </a:ext>
                </a:extLst>
              </a:tr>
              <a:tr h="334657">
                <a:tc>
                  <a:txBody>
                    <a:bodyPr/>
                    <a:lstStyle/>
                    <a:p>
                      <a:pPr>
                        <a:lnSpc>
                          <a:spcPct val="107000"/>
                        </a:lnSpc>
                        <a:spcAft>
                          <a:spcPts val="0"/>
                        </a:spcAft>
                      </a:pPr>
                      <a:r>
                        <a:rPr lang="ky-KG" sz="1800" dirty="0">
                          <a:effectLst/>
                          <a:latin typeface="Times New Roman" panose="02020603050405020304" pitchFamily="18" charset="0"/>
                          <a:cs typeface="Times New Roman" panose="02020603050405020304" pitchFamily="18" charset="0"/>
                        </a:rPr>
                        <a:t>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b="1" dirty="0">
                          <a:solidFill>
                            <a:srgbClr val="0000FF"/>
                          </a:solidFill>
                          <a:effectLst/>
                          <a:latin typeface="Times New Roman" panose="02020603050405020304" pitchFamily="18" charset="0"/>
                          <a:cs typeface="Times New Roman" panose="02020603050405020304" pitchFamily="18" charset="0"/>
                        </a:rPr>
                        <a:t> жалпы</a:t>
                      </a:r>
                      <a:endParaRPr lang="ru-RU" sz="20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b="1" dirty="0">
                          <a:solidFill>
                            <a:srgbClr val="0000FF"/>
                          </a:solidFill>
                          <a:effectLst/>
                          <a:latin typeface="Times New Roman" panose="02020603050405020304" pitchFamily="18" charset="0"/>
                          <a:cs typeface="Times New Roman" panose="02020603050405020304" pitchFamily="18" charset="0"/>
                        </a:rPr>
                        <a:t> 48</a:t>
                      </a:r>
                      <a:endParaRPr lang="ru-RU" sz="20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b="1" dirty="0">
                          <a:solidFill>
                            <a:srgbClr val="0000FF"/>
                          </a:solidFill>
                          <a:effectLst/>
                          <a:latin typeface="Times New Roman" panose="02020603050405020304" pitchFamily="18" charset="0"/>
                          <a:cs typeface="Times New Roman" panose="02020603050405020304" pitchFamily="18" charset="0"/>
                        </a:rPr>
                        <a:t>497</a:t>
                      </a:r>
                      <a:endParaRPr lang="ru-RU" sz="20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tc>
                  <a:txBody>
                    <a:bodyPr/>
                    <a:lstStyle/>
                    <a:p>
                      <a:pPr>
                        <a:lnSpc>
                          <a:spcPct val="107000"/>
                        </a:lnSpc>
                        <a:spcAft>
                          <a:spcPts val="0"/>
                        </a:spcAft>
                      </a:pPr>
                      <a:r>
                        <a:rPr lang="ky-KG" sz="2000" b="1" dirty="0">
                          <a:solidFill>
                            <a:srgbClr val="0000FF"/>
                          </a:solidFill>
                          <a:effectLst/>
                          <a:latin typeface="Times New Roman" panose="02020603050405020304" pitchFamily="18" charset="0"/>
                          <a:cs typeface="Times New Roman" panose="02020603050405020304" pitchFamily="18" charset="0"/>
                        </a:rPr>
                        <a:t>671</a:t>
                      </a:r>
                      <a:endParaRPr lang="ru-RU" sz="20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829" marR="34829" marT="0" marB="0"/>
                </a:tc>
                <a:extLst>
                  <a:ext uri="{0D108BD9-81ED-4DB2-BD59-A6C34878D82A}">
                    <a16:rowId xmlns:a16="http://schemas.microsoft.com/office/drawing/2014/main" val="578319699"/>
                  </a:ext>
                </a:extLst>
              </a:tr>
            </a:tbl>
          </a:graphicData>
        </a:graphic>
      </p:graphicFrame>
      <p:pic>
        <p:nvPicPr>
          <p:cNvPr id="3" name="Рисунок 2">
            <a:extLst>
              <a:ext uri="{FF2B5EF4-FFF2-40B4-BE49-F238E27FC236}">
                <a16:creationId xmlns:a16="http://schemas.microsoft.com/office/drawing/2014/main" id="{DED38620-615C-0530-6AFF-5BB5F249120B}"/>
              </a:ext>
            </a:extLst>
          </p:cNvPr>
          <p:cNvPicPr>
            <a:picLocks noChangeAspect="1"/>
          </p:cNvPicPr>
          <p:nvPr/>
        </p:nvPicPr>
        <p:blipFill>
          <a:blip r:embed="rId2" cstate="print"/>
          <a:stretch>
            <a:fillRect/>
          </a:stretch>
        </p:blipFill>
        <p:spPr>
          <a:xfrm>
            <a:off x="551384" y="69007"/>
            <a:ext cx="771525" cy="767705"/>
          </a:xfrm>
          <a:prstGeom prst="rect">
            <a:avLst/>
          </a:prstGeom>
        </p:spPr>
      </p:pic>
      <p:pic>
        <p:nvPicPr>
          <p:cNvPr id="5" name="Рисунок 4"/>
          <p:cNvPicPr>
            <a:picLocks noChangeAspect="1"/>
          </p:cNvPicPr>
          <p:nvPr/>
        </p:nvPicPr>
        <p:blipFill>
          <a:blip r:embed="rId3" cstate="print"/>
          <a:stretch>
            <a:fillRect/>
          </a:stretch>
        </p:blipFill>
        <p:spPr>
          <a:xfrm>
            <a:off x="11096660" y="214290"/>
            <a:ext cx="961086" cy="579965"/>
          </a:xfrm>
          <a:prstGeom prst="rect">
            <a:avLst/>
          </a:prstGeom>
        </p:spPr>
      </p:pic>
    </p:spTree>
    <p:extLst>
      <p:ext uri="{BB962C8B-B14F-4D97-AF65-F5344CB8AC3E}">
        <p14:creationId xmlns:p14="http://schemas.microsoft.com/office/powerpoint/2010/main" val="3185577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49297"/>
          </a:xfrm>
        </p:spPr>
        <p:txBody>
          <a:bodyPr>
            <a:normAutofit/>
          </a:bodyPr>
          <a:lstStyle/>
          <a:p>
            <a:pPr algn="ctr"/>
            <a:r>
              <a:rPr lang="ky-KG" sz="3600" b="1" dirty="0">
                <a:latin typeface="Times New Roman" panose="02020603050405020304" pitchFamily="18" charset="0"/>
                <a:cs typeface="Times New Roman" panose="02020603050405020304" pitchFamily="18" charset="0"/>
              </a:rPr>
              <a:t>Карьера боюнча жүргүзүлгөн иш чаралар</a:t>
            </a:r>
            <a:endParaRPr lang="ru-RU" sz="3600" b="1" dirty="0"/>
          </a:p>
        </p:txBody>
      </p:sp>
      <p:sp>
        <p:nvSpPr>
          <p:cNvPr id="3" name="Объект 2"/>
          <p:cNvSpPr>
            <a:spLocks noGrp="1"/>
          </p:cNvSpPr>
          <p:nvPr>
            <p:ph idx="1"/>
          </p:nvPr>
        </p:nvSpPr>
        <p:spPr>
          <a:xfrm>
            <a:off x="838200" y="1071546"/>
            <a:ext cx="10901402" cy="5500726"/>
          </a:xfrm>
        </p:spPr>
        <p:txBody>
          <a:bodyPr>
            <a:normAutofit fontScale="47500" lnSpcReduction="20000"/>
          </a:bodyPr>
          <a:lstStyle/>
          <a:p>
            <a:pPr marL="0" indent="0" algn="just">
              <a:buNone/>
            </a:pPr>
            <a:r>
              <a:rPr lang="ky-KG" sz="3800" dirty="0">
                <a:latin typeface="Times New Roman" panose="02020603050405020304" pitchFamily="18" charset="0"/>
                <a:cs typeface="Times New Roman" panose="02020603050405020304" pitchFamily="18" charset="0"/>
              </a:rPr>
              <a:t>2022-2023-окуу жылы жалпы  </a:t>
            </a:r>
            <a:r>
              <a:rPr lang="ky-KG" sz="3800" b="1" dirty="0" smtClean="0">
                <a:latin typeface="Times New Roman" panose="02020603050405020304" pitchFamily="18" charset="0"/>
                <a:cs typeface="Times New Roman" panose="02020603050405020304" pitchFamily="18" charset="0"/>
              </a:rPr>
              <a:t>2455</a:t>
            </a:r>
            <a:r>
              <a:rPr lang="ky-KG" sz="3800" dirty="0" smtClean="0">
                <a:latin typeface="Times New Roman" panose="02020603050405020304" pitchFamily="18" charset="0"/>
                <a:cs typeface="Times New Roman" panose="02020603050405020304" pitchFamily="18" charset="0"/>
              </a:rPr>
              <a:t> </a:t>
            </a:r>
            <a:r>
              <a:rPr lang="ky-KG" sz="3800" b="1" dirty="0">
                <a:solidFill>
                  <a:srgbClr val="0000FF"/>
                </a:solidFill>
                <a:latin typeface="Times New Roman" panose="02020603050405020304" pitchFamily="18" charset="0"/>
                <a:cs typeface="Times New Roman" panose="02020603050405020304" pitchFamily="18" charset="0"/>
              </a:rPr>
              <a:t>бүтүрүүчү окуу </a:t>
            </a:r>
            <a:r>
              <a:rPr lang="ky-KG" sz="3800" b="1" u="sng" dirty="0">
                <a:solidFill>
                  <a:srgbClr val="0000FF"/>
                </a:solidFill>
                <a:latin typeface="Times New Roman" panose="02020603050405020304" pitchFamily="18" charset="0"/>
                <a:cs typeface="Times New Roman" panose="02020603050405020304" pitchFamily="18" charset="0"/>
                <a:hlinkClick r:id="rId2"/>
              </a:rPr>
              <a:t>жайды аяктады</a:t>
            </a:r>
            <a:r>
              <a:rPr lang="ky-KG" sz="3800" dirty="0">
                <a:latin typeface="Times New Roman" panose="02020603050405020304" pitchFamily="18" charset="0"/>
                <a:cs typeface="Times New Roman" panose="02020603050405020304" pitchFamily="18" charset="0"/>
              </a:rPr>
              <a:t>. </a:t>
            </a:r>
          </a:p>
          <a:p>
            <a:pPr marL="0" indent="0" algn="just">
              <a:lnSpc>
                <a:spcPct val="120000"/>
              </a:lnSpc>
              <a:spcAft>
                <a:spcPts val="600"/>
              </a:spcAft>
              <a:buNone/>
            </a:pPr>
            <a:r>
              <a:rPr lang="ky-KG" sz="3800" dirty="0">
                <a:latin typeface="Times New Roman" panose="02020603050405020304" pitchFamily="18" charset="0"/>
                <a:cs typeface="Times New Roman" panose="02020603050405020304" pitchFamily="18" charset="0"/>
              </a:rPr>
              <a:t>Бүтүрүүчүлөрдун жумушка жайгашуусу ЖАМУнун сайтына жарыяланып турат: П</a:t>
            </a:r>
            <a:r>
              <a:rPr lang="ky-KG" sz="3800" u="sng" dirty="0">
                <a:latin typeface="Times New Roman" panose="02020603050405020304" pitchFamily="18" charset="0"/>
                <a:cs typeface="Times New Roman" panose="02020603050405020304" pitchFamily="18" charset="0"/>
                <a:hlinkClick r:id="rId3"/>
              </a:rPr>
              <a:t>едагогикалык багыт</a:t>
            </a:r>
            <a:r>
              <a:rPr lang="ky-KG" sz="3800" dirty="0">
                <a:latin typeface="Times New Roman" panose="02020603050405020304" pitchFamily="18" charset="0"/>
                <a:cs typeface="Times New Roman" panose="02020603050405020304" pitchFamily="18" charset="0"/>
              </a:rPr>
              <a:t> боюнча жана </a:t>
            </a:r>
            <a:r>
              <a:rPr lang="ky-KG" sz="3800" u="sng" dirty="0">
                <a:latin typeface="Times New Roman" panose="02020603050405020304" pitchFamily="18" charset="0"/>
                <a:cs typeface="Times New Roman" panose="02020603050405020304" pitchFamily="18" charset="0"/>
                <a:hlinkClick r:id="rId4"/>
              </a:rPr>
              <a:t>педагогикалык эмес багыт</a:t>
            </a:r>
            <a:r>
              <a:rPr lang="ky-KG" sz="3800" dirty="0">
                <a:latin typeface="Times New Roman" panose="02020603050405020304" pitchFamily="18" charset="0"/>
                <a:cs typeface="Times New Roman" panose="02020603050405020304" pitchFamily="18" charset="0"/>
              </a:rPr>
              <a:t> боюнча Жалал-Абад шаардык Эмгек, Миграция жана Жаштар бөлүмү менен бирге иш алып барылып, бош орундар такталып ЖАМУнун сайтынын бүтүрүүчүлөр </a:t>
            </a:r>
            <a:r>
              <a:rPr lang="ky-KG" sz="3800" u="sng" dirty="0">
                <a:latin typeface="Times New Roman" panose="02020603050405020304" pitchFamily="18" charset="0"/>
                <a:cs typeface="Times New Roman" panose="02020603050405020304" pitchFamily="18" charset="0"/>
                <a:hlinkClick r:id="rId5"/>
              </a:rPr>
              <a:t>бурчуна жайгаштырылды</a:t>
            </a:r>
            <a:r>
              <a:rPr lang="ky-KG" sz="3800" dirty="0">
                <a:latin typeface="Times New Roman" panose="02020603050405020304" pitchFamily="18" charset="0"/>
                <a:cs typeface="Times New Roman" panose="02020603050405020304" pitchFamily="18" charset="0"/>
              </a:rPr>
              <a:t>. </a:t>
            </a:r>
          </a:p>
          <a:p>
            <a:pPr marL="0" indent="0" algn="just">
              <a:lnSpc>
                <a:spcPct val="120000"/>
              </a:lnSpc>
              <a:spcAft>
                <a:spcPts val="600"/>
              </a:spcAft>
              <a:buNone/>
            </a:pPr>
            <a:r>
              <a:rPr lang="ky-KG" sz="3800" b="1" dirty="0">
                <a:solidFill>
                  <a:srgbClr val="0000FF"/>
                </a:solidFill>
                <a:latin typeface="Times New Roman" panose="02020603050405020304" pitchFamily="18" charset="0"/>
                <a:cs typeface="Times New Roman" panose="02020603050405020304" pitchFamily="18" charset="0"/>
              </a:rPr>
              <a:t>Педагогикалык багыттагы </a:t>
            </a:r>
            <a:r>
              <a:rPr lang="ky-KG" sz="3800" dirty="0">
                <a:latin typeface="Times New Roman" panose="02020603050405020304" pitchFamily="18" charset="0"/>
                <a:cs typeface="Times New Roman" panose="02020603050405020304" pitchFamily="18" charset="0"/>
              </a:rPr>
              <a:t>бүтүрүүчүлөр үчүн Жалал-Абад областынын билим берүү мекемелериндеги 2023-2024-окуу жылына карата  бош орундар боюнча маалымат дагы </a:t>
            </a:r>
            <a:r>
              <a:rPr lang="ky-KG" sz="3800" u="sng" dirty="0">
                <a:latin typeface="Times New Roman" panose="02020603050405020304" pitchFamily="18" charset="0"/>
                <a:cs typeface="Times New Roman" panose="02020603050405020304" pitchFamily="18" charset="0"/>
                <a:hlinkClick r:id="rId6"/>
              </a:rPr>
              <a:t>сайтка жайгаштырылды</a:t>
            </a:r>
            <a:r>
              <a:rPr lang="ky-KG" sz="3800" dirty="0">
                <a:latin typeface="Times New Roman" panose="02020603050405020304" pitchFamily="18" charset="0"/>
                <a:cs typeface="Times New Roman" panose="02020603050405020304" pitchFamily="18" charset="0"/>
              </a:rPr>
              <a:t>. </a:t>
            </a:r>
          </a:p>
          <a:p>
            <a:pPr marL="0" indent="0" algn="just">
              <a:lnSpc>
                <a:spcPct val="120000"/>
              </a:lnSpc>
              <a:spcAft>
                <a:spcPts val="600"/>
              </a:spcAft>
              <a:buNone/>
            </a:pPr>
            <a:r>
              <a:rPr lang="ky-KG" sz="3800" dirty="0">
                <a:latin typeface="Times New Roman" panose="02020603050405020304" pitchFamily="18" charset="0"/>
                <a:cs typeface="Times New Roman" panose="02020603050405020304" pitchFamily="18" charset="0"/>
              </a:rPr>
              <a:t>Педагогикалык багытта бюджеттик негизде окууну аяктап жаткан бүтүрүүчүлөрдү окуу жылдын аягында атайын комиссиянын катышуусунда </a:t>
            </a:r>
            <a:r>
              <a:rPr lang="ky-KG" sz="3800" u="sng" dirty="0">
                <a:latin typeface="Times New Roman" panose="02020603050405020304" pitchFamily="18" charset="0"/>
                <a:cs typeface="Times New Roman" panose="02020603050405020304" pitchFamily="18" charset="0"/>
                <a:hlinkClick r:id="rId7"/>
              </a:rPr>
              <a:t>жумуш орундарына</a:t>
            </a:r>
            <a:r>
              <a:rPr lang="ky-KG" sz="3800" dirty="0">
                <a:latin typeface="Times New Roman" panose="02020603050405020304" pitchFamily="18" charset="0"/>
                <a:cs typeface="Times New Roman" panose="02020603050405020304" pitchFamily="18" charset="0"/>
              </a:rPr>
              <a:t> бөлүштүрүлдү. </a:t>
            </a:r>
            <a:r>
              <a:rPr lang="ky-KG" sz="3800" b="1" dirty="0">
                <a:solidFill>
                  <a:srgbClr val="0000FF"/>
                </a:solidFill>
                <a:latin typeface="Times New Roman" panose="02020603050405020304" pitchFamily="18" charset="0"/>
                <a:cs typeface="Times New Roman" panose="02020603050405020304" pitchFamily="18" charset="0"/>
              </a:rPr>
              <a:t>Педагогикалык эмес багыттагы </a:t>
            </a:r>
            <a:r>
              <a:rPr lang="ky-KG" sz="3800" dirty="0">
                <a:latin typeface="Times New Roman" panose="02020603050405020304" pitchFamily="18" charset="0"/>
                <a:cs typeface="Times New Roman" panose="02020603050405020304" pitchFamily="18" charset="0"/>
              </a:rPr>
              <a:t>бүтүрүүчүлөр үчүн да бош жумуш орундарга бөлүштүрүү карьера бөлүмүнүн адистери тарабынан уюштурулду. Буга чейин болгон эмес.</a:t>
            </a:r>
          </a:p>
          <a:p>
            <a:pPr marL="0" indent="0" algn="just">
              <a:lnSpc>
                <a:spcPct val="120000"/>
              </a:lnSpc>
              <a:spcAft>
                <a:spcPts val="600"/>
              </a:spcAft>
              <a:buNone/>
            </a:pPr>
            <a:r>
              <a:rPr lang="ky-KG" sz="3800" dirty="0">
                <a:latin typeface="Times New Roman" panose="02020603050405020304" pitchFamily="18" charset="0"/>
                <a:cs typeface="Times New Roman" panose="02020603050405020304" pitchFamily="18" charset="0"/>
              </a:rPr>
              <a:t>Окуу жылынын башталышында бош орундардын ярмаркасын өткөрүү боюнча </a:t>
            </a:r>
            <a:r>
              <a:rPr lang="ky-KG" sz="3800" dirty="0">
                <a:latin typeface="Times New Roman" panose="02020603050405020304" pitchFamily="18" charset="0"/>
                <a:cs typeface="Times New Roman" panose="02020603050405020304" pitchFamily="18" charset="0"/>
                <a:hlinkClick r:id="rId8"/>
              </a:rPr>
              <a:t>план түзүлүп</a:t>
            </a:r>
            <a:r>
              <a:rPr lang="ky-KG" sz="3800" dirty="0">
                <a:latin typeface="Times New Roman" panose="02020603050405020304" pitchFamily="18" charset="0"/>
                <a:cs typeface="Times New Roman" panose="02020603050405020304" pitchFamily="18" charset="0"/>
              </a:rPr>
              <a:t> бекитилет.  Ошондой эле  Жалал-Абад шаардык эмгек, социалдык камсыздоо жана миграция башкармалыгы тарабынан ЖАМУнун бүтүрүүчүлөрү катышкан бош орундардын ярмаркасы ар жыл сайын өткөрүлүп турат.  Аталган ярмаркадан мамлекеттик кызматтын бош орундарына конкурстарга катышуу жөнүндө кенен маалымат ала алышат </a:t>
            </a:r>
            <a:r>
              <a:rPr lang="ky-KG" sz="3800" u="sng" dirty="0">
                <a:latin typeface="Times New Roman" panose="02020603050405020304" pitchFamily="18" charset="0"/>
                <a:cs typeface="Times New Roman" panose="02020603050405020304" pitchFamily="18" charset="0"/>
                <a:hlinkClick r:id="rId9"/>
              </a:rPr>
              <a:t>http://jagu.kg/view/news/id_news/2861</a:t>
            </a:r>
            <a:r>
              <a:rPr lang="ky-KG" sz="3800" dirty="0">
                <a:latin typeface="Times New Roman" panose="02020603050405020304" pitchFamily="18" charset="0"/>
                <a:cs typeface="Times New Roman" panose="02020603050405020304" pitchFamily="18" charset="0"/>
              </a:rPr>
              <a:t>.</a:t>
            </a:r>
            <a:endParaRPr lang="ru-RU" sz="3800" dirty="0">
              <a:latin typeface="Times New Roman" panose="02020603050405020304" pitchFamily="18" charset="0"/>
              <a:cs typeface="Times New Roman" panose="02020603050405020304" pitchFamily="18" charset="0"/>
            </a:endParaRPr>
          </a:p>
          <a:p>
            <a:pPr marL="0" indent="0">
              <a:buNone/>
            </a:pPr>
            <a:endParaRPr lang="ru-RU" dirty="0"/>
          </a:p>
        </p:txBody>
      </p:sp>
      <p:pic>
        <p:nvPicPr>
          <p:cNvPr id="4" name="Рисунок 3">
            <a:extLst>
              <a:ext uri="{FF2B5EF4-FFF2-40B4-BE49-F238E27FC236}">
                <a16:creationId xmlns:a16="http://schemas.microsoft.com/office/drawing/2014/main" id="{0405A6B3-8075-29DA-8747-18BB2C2CC3D9}"/>
              </a:ext>
            </a:extLst>
          </p:cNvPr>
          <p:cNvPicPr>
            <a:picLocks noChangeAspect="1"/>
          </p:cNvPicPr>
          <p:nvPr/>
        </p:nvPicPr>
        <p:blipFill>
          <a:blip r:embed="rId10" cstate="print"/>
          <a:stretch>
            <a:fillRect/>
          </a:stretch>
        </p:blipFill>
        <p:spPr>
          <a:xfrm>
            <a:off x="571947" y="69007"/>
            <a:ext cx="771525" cy="767705"/>
          </a:xfrm>
          <a:prstGeom prst="rect">
            <a:avLst/>
          </a:prstGeom>
        </p:spPr>
      </p:pic>
      <p:pic>
        <p:nvPicPr>
          <p:cNvPr id="5" name="Рисунок 4"/>
          <p:cNvPicPr>
            <a:picLocks noChangeAspect="1"/>
          </p:cNvPicPr>
          <p:nvPr/>
        </p:nvPicPr>
        <p:blipFill>
          <a:blip r:embed="rId11" cstate="print"/>
          <a:stretch>
            <a:fillRect/>
          </a:stretch>
        </p:blipFill>
        <p:spPr>
          <a:xfrm>
            <a:off x="11096660" y="214290"/>
            <a:ext cx="961086" cy="579965"/>
          </a:xfrm>
          <a:prstGeom prst="rect">
            <a:avLst/>
          </a:prstGeom>
        </p:spPr>
      </p:pic>
    </p:spTree>
    <p:extLst>
      <p:ext uri="{BB962C8B-B14F-4D97-AF65-F5344CB8AC3E}">
        <p14:creationId xmlns:p14="http://schemas.microsoft.com/office/powerpoint/2010/main" val="248015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Прямая соединительная линия 19"/>
          <p:cNvCxnSpPr/>
          <p:nvPr/>
        </p:nvCxnSpPr>
        <p:spPr>
          <a:xfrm>
            <a:off x="0" y="596900"/>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0" y="29368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Овал 2"/>
          <p:cNvSpPr/>
          <p:nvPr/>
        </p:nvSpPr>
        <p:spPr>
          <a:xfrm>
            <a:off x="673100" y="144463"/>
            <a:ext cx="600075" cy="587375"/>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a:off x="0" y="6516688"/>
            <a:ext cx="12192000" cy="3413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76" name="TextBox 7"/>
          <p:cNvSpPr txBox="1">
            <a:spLocks noChangeArrowheads="1"/>
          </p:cNvSpPr>
          <p:nvPr/>
        </p:nvSpPr>
        <p:spPr bwMode="auto">
          <a:xfrm>
            <a:off x="5865813" y="6513513"/>
            <a:ext cx="1309687" cy="338137"/>
          </a:xfrm>
          <a:prstGeom prst="rect">
            <a:avLst/>
          </a:prstGeom>
          <a:noFill/>
          <a:ln w="9525">
            <a:noFill/>
            <a:miter lim="800000"/>
            <a:headEnd/>
            <a:tailEnd/>
          </a:ln>
        </p:spPr>
        <p:txBody>
          <a:bodyPr>
            <a:spAutoFit/>
          </a:bodyPr>
          <a:lstStyle/>
          <a:p>
            <a:r>
              <a:rPr lang="ru-RU" sz="1600" dirty="0" smtClean="0">
                <a:solidFill>
                  <a:schemeClr val="bg1"/>
                </a:solidFill>
                <a:latin typeface="Calibri" pitchFamily="34" charset="0"/>
              </a:rPr>
              <a:t>2023</a:t>
            </a:r>
            <a:endParaRPr lang="en-US" sz="1600" dirty="0">
              <a:solidFill>
                <a:schemeClr val="bg1"/>
              </a:solidFill>
              <a:latin typeface="Calibri" pitchFamily="34" charset="0"/>
            </a:endParaRPr>
          </a:p>
        </p:txBody>
      </p:sp>
      <p:sp>
        <p:nvSpPr>
          <p:cNvPr id="13" name="Заголовок 2"/>
          <p:cNvSpPr txBox="1">
            <a:spLocks/>
          </p:cNvSpPr>
          <p:nvPr/>
        </p:nvSpPr>
        <p:spPr>
          <a:xfrm>
            <a:off x="551384" y="188640"/>
            <a:ext cx="11017224" cy="454848"/>
          </a:xfrm>
          <a:prstGeom prst="rect">
            <a:avLst/>
          </a:prstGeom>
          <a:effectLst/>
        </p:spPr>
        <p:txBody>
          <a:bodyPr vert="horz" lIns="91440" tIns="45720" rIns="91440" bIns="45720" rtlCol="0" anchor="t" anchorCtr="0">
            <a:norm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Font typeface="Georgia" pitchFamily="18" charset="0"/>
              <a:buNone/>
            </a:pPr>
            <a:r>
              <a:rPr lang="ru-RU" sz="18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ЖАМУ боюнча </a:t>
            </a:r>
            <a:r>
              <a:rPr lang="en-US" sz="18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ky-KG" sz="18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жылдарга </a:t>
            </a:r>
            <a:r>
              <a:rPr lang="ru-RU" sz="18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салыштырмалуу окуу ж</a:t>
            </a:r>
            <a:r>
              <a:rPr lang="ky-KG" sz="18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үктөмдөрүнүн к</a:t>
            </a:r>
            <a:r>
              <a:rPr lang="en-US" sz="18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өлөмүнүн</a:t>
            </a:r>
            <a:r>
              <a:rPr lang="en-US" sz="18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8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өзгөрүлүшү</a:t>
            </a:r>
            <a:endParaRPr lang="ru-RU" sz="18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065931244"/>
              </p:ext>
            </p:extLst>
          </p:nvPr>
        </p:nvGraphicFramePr>
        <p:xfrm>
          <a:off x="263353" y="1048750"/>
          <a:ext cx="11536534" cy="2138827"/>
        </p:xfrm>
        <a:graphic>
          <a:graphicData uri="http://schemas.openxmlformats.org/drawingml/2006/table">
            <a:tbl>
              <a:tblPr/>
              <a:tblGrid>
                <a:gridCol w="576063">
                  <a:extLst>
                    <a:ext uri="{9D8B030D-6E8A-4147-A177-3AD203B41FA5}">
                      <a16:colId xmlns:a16="http://schemas.microsoft.com/office/drawing/2014/main" val="734782156"/>
                    </a:ext>
                  </a:extLst>
                </a:gridCol>
                <a:gridCol w="1584176">
                  <a:extLst>
                    <a:ext uri="{9D8B030D-6E8A-4147-A177-3AD203B41FA5}">
                      <a16:colId xmlns:a16="http://schemas.microsoft.com/office/drawing/2014/main" val="3389356178"/>
                    </a:ext>
                  </a:extLst>
                </a:gridCol>
                <a:gridCol w="936104">
                  <a:extLst>
                    <a:ext uri="{9D8B030D-6E8A-4147-A177-3AD203B41FA5}">
                      <a16:colId xmlns:a16="http://schemas.microsoft.com/office/drawing/2014/main" val="2207094952"/>
                    </a:ext>
                  </a:extLst>
                </a:gridCol>
                <a:gridCol w="1296144">
                  <a:extLst>
                    <a:ext uri="{9D8B030D-6E8A-4147-A177-3AD203B41FA5}">
                      <a16:colId xmlns:a16="http://schemas.microsoft.com/office/drawing/2014/main" val="2680779999"/>
                    </a:ext>
                  </a:extLst>
                </a:gridCol>
                <a:gridCol w="809118">
                  <a:extLst>
                    <a:ext uri="{9D8B030D-6E8A-4147-A177-3AD203B41FA5}">
                      <a16:colId xmlns:a16="http://schemas.microsoft.com/office/drawing/2014/main" val="4043438527"/>
                    </a:ext>
                  </a:extLst>
                </a:gridCol>
                <a:gridCol w="1022457">
                  <a:extLst>
                    <a:ext uri="{9D8B030D-6E8A-4147-A177-3AD203B41FA5}">
                      <a16:colId xmlns:a16="http://schemas.microsoft.com/office/drawing/2014/main" val="643738983"/>
                    </a:ext>
                  </a:extLst>
                </a:gridCol>
                <a:gridCol w="1264769">
                  <a:extLst>
                    <a:ext uri="{9D8B030D-6E8A-4147-A177-3AD203B41FA5}">
                      <a16:colId xmlns:a16="http://schemas.microsoft.com/office/drawing/2014/main" val="2299923313"/>
                    </a:ext>
                  </a:extLst>
                </a:gridCol>
                <a:gridCol w="931052">
                  <a:extLst>
                    <a:ext uri="{9D8B030D-6E8A-4147-A177-3AD203B41FA5}">
                      <a16:colId xmlns:a16="http://schemas.microsoft.com/office/drawing/2014/main" val="3936491010"/>
                    </a:ext>
                  </a:extLst>
                </a:gridCol>
                <a:gridCol w="1022457">
                  <a:extLst>
                    <a:ext uri="{9D8B030D-6E8A-4147-A177-3AD203B41FA5}">
                      <a16:colId xmlns:a16="http://schemas.microsoft.com/office/drawing/2014/main" val="2272722589"/>
                    </a:ext>
                  </a:extLst>
                </a:gridCol>
                <a:gridCol w="1214843">
                  <a:extLst>
                    <a:ext uri="{9D8B030D-6E8A-4147-A177-3AD203B41FA5}">
                      <a16:colId xmlns:a16="http://schemas.microsoft.com/office/drawing/2014/main" val="3141421522"/>
                    </a:ext>
                  </a:extLst>
                </a:gridCol>
                <a:gridCol w="879351">
                  <a:extLst>
                    <a:ext uri="{9D8B030D-6E8A-4147-A177-3AD203B41FA5}">
                      <a16:colId xmlns:a16="http://schemas.microsoft.com/office/drawing/2014/main" val="1793452802"/>
                    </a:ext>
                  </a:extLst>
                </a:gridCol>
              </a:tblGrid>
              <a:tr h="177626">
                <a:tc rowSpan="2">
                  <a:txBody>
                    <a:bodyPr/>
                    <a:lstStyle/>
                    <a:p>
                      <a:pPr algn="ctr" rtl="0" fontAlgn="ctr"/>
                      <a:r>
                        <a:rPr lang="ru-RU" sz="1600" b="1" i="0" u="none" strike="noStrike" dirty="0">
                          <a:solidFill>
                            <a:srgbClr val="000000"/>
                          </a:solidFill>
                          <a:effectLst/>
                          <a:latin typeface="Times New Roman" panose="02020603050405020304" pitchFamily="18" charset="0"/>
                        </a:rPr>
                        <a:t>№</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rtl="0" fontAlgn="ctr"/>
                      <a:r>
                        <a:rPr lang="ru-RU" sz="1600" b="1" i="0" u="none" strike="noStrike" dirty="0">
                          <a:solidFill>
                            <a:srgbClr val="000000"/>
                          </a:solidFill>
                          <a:effectLst/>
                          <a:latin typeface="Times New Roman" panose="02020603050405020304" pitchFamily="18" charset="0"/>
                        </a:rPr>
                        <a:t>Окуу </a:t>
                      </a:r>
                      <a:r>
                        <a:rPr lang="ru-RU" sz="1600" b="1" i="0" u="none" strike="noStrike" dirty="0" err="1">
                          <a:solidFill>
                            <a:srgbClr val="000000"/>
                          </a:solidFill>
                          <a:effectLst/>
                          <a:latin typeface="Times New Roman" panose="02020603050405020304" pitchFamily="18" charset="0"/>
                        </a:rPr>
                        <a:t>жылдары</a:t>
                      </a:r>
                      <a:endParaRPr lang="ru-RU" sz="1600" b="1" i="0" u="none" strike="noStrike" dirty="0">
                        <a:solidFill>
                          <a:srgbClr val="000000"/>
                        </a:solidFill>
                        <a:effectLst/>
                        <a:latin typeface="Times New Roman" panose="02020603050405020304" pitchFamily="18" charset="0"/>
                      </a:endParaRP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3">
                  <a:txBody>
                    <a:bodyPr/>
                    <a:lstStyle/>
                    <a:p>
                      <a:pPr algn="ctr" rtl="0" fontAlgn="ctr"/>
                      <a:r>
                        <a:rPr lang="ru-RU" sz="1600" b="1" i="0" u="none" strike="noStrike" dirty="0">
                          <a:solidFill>
                            <a:srgbClr val="000000"/>
                          </a:solidFill>
                          <a:effectLst/>
                          <a:latin typeface="Times New Roman" panose="02020603050405020304" pitchFamily="18" charset="0"/>
                        </a:rPr>
                        <a:t>Бюджет</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gridSpan="3">
                  <a:txBody>
                    <a:bodyPr/>
                    <a:lstStyle/>
                    <a:p>
                      <a:pPr algn="ctr" rtl="0" fontAlgn="ctr"/>
                      <a:r>
                        <a:rPr lang="ru-RU" sz="1600" b="1" i="0" u="none" strike="noStrike" dirty="0">
                          <a:solidFill>
                            <a:srgbClr val="000000"/>
                          </a:solidFill>
                          <a:effectLst/>
                          <a:latin typeface="Times New Roman" panose="02020603050405020304" pitchFamily="18" charset="0"/>
                        </a:rPr>
                        <a:t>Контракт</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gridSpan="3">
                  <a:txBody>
                    <a:bodyPr/>
                    <a:lstStyle/>
                    <a:p>
                      <a:pPr algn="ctr" rtl="0" fontAlgn="ctr"/>
                      <a:r>
                        <a:rPr lang="ru-RU" sz="1600" b="1" i="0" u="none" strike="noStrike" dirty="0">
                          <a:solidFill>
                            <a:srgbClr val="000000"/>
                          </a:solidFill>
                          <a:effectLst/>
                          <a:latin typeface="Times New Roman" panose="02020603050405020304" pitchFamily="18" charset="0"/>
                        </a:rPr>
                        <a:t>Жалпы (Б+К)</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49950128"/>
                  </a:ext>
                </a:extLst>
              </a:tr>
              <a:tr h="479593">
                <a:tc vMerge="1">
                  <a:txBody>
                    <a:bodyPr/>
                    <a:lstStyle/>
                    <a:p>
                      <a:endParaRPr lang="ru-RU"/>
                    </a:p>
                  </a:txBody>
                  <a:tcPr/>
                </a:tc>
                <a:tc vMerge="1">
                  <a:txBody>
                    <a:bodyPr/>
                    <a:lstStyle/>
                    <a:p>
                      <a:endParaRPr lang="ru-RU"/>
                    </a:p>
                  </a:txBody>
                  <a:tcPr/>
                </a:tc>
                <a:tc>
                  <a:txBody>
                    <a:bodyPr/>
                    <a:lstStyle/>
                    <a:p>
                      <a:pPr algn="ctr" rtl="0" fontAlgn="ctr"/>
                      <a:r>
                        <a:rPr lang="ru-RU" sz="1600" b="1" i="0" u="none" strike="noStrike" dirty="0">
                          <a:solidFill>
                            <a:srgbClr val="000000"/>
                          </a:solidFill>
                          <a:effectLst/>
                          <a:latin typeface="Times New Roman" panose="02020603050405020304" pitchFamily="18" charset="0"/>
                        </a:rPr>
                        <a:t>План</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600" b="1" i="0" u="none" strike="noStrike" dirty="0">
                          <a:solidFill>
                            <a:srgbClr val="000000"/>
                          </a:solidFill>
                          <a:effectLst/>
                          <a:latin typeface="Times New Roman" panose="02020603050405020304" pitchFamily="18" charset="0"/>
                        </a:rPr>
                        <a:t>Аткарылды</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600" b="1" i="0" u="none" strike="noStrike" dirty="0">
                          <a:solidFill>
                            <a:srgbClr val="000000"/>
                          </a:solidFill>
                          <a:effectLst/>
                          <a:latin typeface="Times New Roman" panose="02020603050405020304" pitchFamily="18" charset="0"/>
                        </a:rPr>
                        <a:t>Айырма</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600" b="1" i="0" u="none" strike="noStrike" dirty="0">
                          <a:solidFill>
                            <a:srgbClr val="000000"/>
                          </a:solidFill>
                          <a:effectLst/>
                          <a:latin typeface="Times New Roman" panose="02020603050405020304" pitchFamily="18" charset="0"/>
                        </a:rPr>
                        <a:t>План</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600" b="1" i="0" u="none" strike="noStrike" dirty="0">
                          <a:solidFill>
                            <a:srgbClr val="000000"/>
                          </a:solidFill>
                          <a:effectLst/>
                          <a:latin typeface="Times New Roman" panose="02020603050405020304" pitchFamily="18" charset="0"/>
                        </a:rPr>
                        <a:t>Аткарылды</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600" b="1" i="0" u="none" strike="noStrike" dirty="0">
                          <a:solidFill>
                            <a:srgbClr val="000000"/>
                          </a:solidFill>
                          <a:effectLst/>
                          <a:latin typeface="Times New Roman" panose="02020603050405020304" pitchFamily="18" charset="0"/>
                        </a:rPr>
                        <a:t>Айырма</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600" b="1" i="0" u="none" strike="noStrike" dirty="0">
                          <a:solidFill>
                            <a:srgbClr val="000000"/>
                          </a:solidFill>
                          <a:effectLst/>
                          <a:latin typeface="Times New Roman" panose="02020603050405020304" pitchFamily="18" charset="0"/>
                        </a:rPr>
                        <a:t>План</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600" b="1" i="0" u="none" strike="noStrike" dirty="0">
                          <a:solidFill>
                            <a:srgbClr val="000000"/>
                          </a:solidFill>
                          <a:effectLst/>
                          <a:latin typeface="Times New Roman" panose="02020603050405020304" pitchFamily="18" charset="0"/>
                        </a:rPr>
                        <a:t>Аткарылды</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600" b="1" i="0" u="none" strike="noStrike" dirty="0">
                          <a:solidFill>
                            <a:srgbClr val="000000"/>
                          </a:solidFill>
                          <a:effectLst/>
                          <a:latin typeface="Times New Roman" panose="02020603050405020304" pitchFamily="18" charset="0"/>
                        </a:rPr>
                        <a:t>Айырма</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26772540"/>
                  </a:ext>
                </a:extLst>
              </a:tr>
              <a:tr h="275322">
                <a:tc>
                  <a:txBody>
                    <a:bodyPr/>
                    <a:lstStyle/>
                    <a:p>
                      <a:pPr algn="ctr" rtl="0" fontAlgn="ctr"/>
                      <a:r>
                        <a:rPr lang="en-US" sz="1800" b="0" i="0" u="none" strike="noStrike">
                          <a:solidFill>
                            <a:srgbClr val="CC00CC"/>
                          </a:solidFill>
                          <a:effectLst/>
                          <a:latin typeface="Times New Roman" panose="02020603050405020304" pitchFamily="18" charset="0"/>
                        </a:rPr>
                        <a:t>I</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rtl="0" fontAlgn="ctr"/>
                      <a:r>
                        <a:rPr lang="ru-RU" sz="1800" b="1" i="0" u="none" strike="noStrike" dirty="0">
                          <a:solidFill>
                            <a:srgbClr val="CC00CC"/>
                          </a:solidFill>
                          <a:effectLst/>
                          <a:latin typeface="Times New Roman" panose="02020603050405020304" pitchFamily="18" charset="0"/>
                        </a:rPr>
                        <a:t>2018-2019</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fontAlgn="ctr"/>
                      <a:r>
                        <a:rPr lang="ru-RU" sz="1600" b="1" i="0" u="none" strike="noStrike" dirty="0">
                          <a:solidFill>
                            <a:srgbClr val="000000"/>
                          </a:solidFill>
                          <a:effectLst/>
                          <a:latin typeface="Times New Roman" panose="02020603050405020304" pitchFamily="18" charset="0"/>
                        </a:rPr>
                        <a:t>93872,68</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00"/>
                          </a:solidFill>
                          <a:effectLst/>
                          <a:latin typeface="Times New Roman" panose="02020603050405020304" pitchFamily="18" charset="0"/>
                        </a:rPr>
                        <a:t>93207,96</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00"/>
                          </a:solidFill>
                          <a:effectLst/>
                          <a:latin typeface="Times New Roman" panose="02020603050405020304" pitchFamily="18" charset="0"/>
                        </a:rPr>
                        <a:t>664,72</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00"/>
                          </a:solidFill>
                          <a:effectLst/>
                          <a:latin typeface="Times New Roman" panose="02020603050405020304" pitchFamily="18" charset="0"/>
                        </a:rPr>
                        <a:t>475043,17</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00"/>
                          </a:solidFill>
                          <a:effectLst/>
                          <a:latin typeface="Times New Roman" panose="02020603050405020304" pitchFamily="18" charset="0"/>
                        </a:rPr>
                        <a:t>469917,6</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00"/>
                          </a:solidFill>
                          <a:effectLst/>
                          <a:latin typeface="Times New Roman" panose="02020603050405020304" pitchFamily="18" charset="0"/>
                        </a:rPr>
                        <a:t>5125,59</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00"/>
                          </a:solidFill>
                          <a:effectLst/>
                          <a:latin typeface="Times New Roman" panose="02020603050405020304" pitchFamily="18" charset="0"/>
                        </a:rPr>
                        <a:t>568915,85</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563125,54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5790,31</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834381"/>
                  </a:ext>
                </a:extLst>
              </a:tr>
              <a:tr h="275322">
                <a:tc>
                  <a:txBody>
                    <a:bodyPr/>
                    <a:lstStyle/>
                    <a:p>
                      <a:pPr algn="ctr" rtl="0" fontAlgn="ctr"/>
                      <a:r>
                        <a:rPr lang="en-US" sz="1800" b="0" i="0" u="none" strike="noStrike">
                          <a:solidFill>
                            <a:srgbClr val="CC00CC"/>
                          </a:solidFill>
                          <a:effectLst/>
                          <a:latin typeface="Times New Roman" panose="02020603050405020304" pitchFamily="18" charset="0"/>
                        </a:rPr>
                        <a:t>II</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rtl="0" fontAlgn="ctr"/>
                      <a:r>
                        <a:rPr lang="ru-RU" sz="1800" b="1" i="0" u="none" strike="noStrike" dirty="0">
                          <a:solidFill>
                            <a:srgbClr val="CC00CC"/>
                          </a:solidFill>
                          <a:effectLst/>
                          <a:latin typeface="Times New Roman" panose="02020603050405020304" pitchFamily="18" charset="0"/>
                        </a:rPr>
                        <a:t>2019-2020</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fontAlgn="ctr"/>
                      <a:r>
                        <a:rPr lang="ru-RU" sz="1600" b="1" i="0" u="none" strike="noStrike" dirty="0">
                          <a:solidFill>
                            <a:srgbClr val="000000"/>
                          </a:solidFill>
                          <a:effectLst/>
                          <a:latin typeface="Times New Roman" panose="02020603050405020304" pitchFamily="18" charset="0"/>
                        </a:rPr>
                        <a:t>101785,00</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101271,00</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513,90</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00"/>
                          </a:solidFill>
                          <a:effectLst/>
                          <a:latin typeface="Times New Roman" panose="02020603050405020304" pitchFamily="18" charset="0"/>
                        </a:rPr>
                        <a:t>433027,94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00"/>
                          </a:solidFill>
                          <a:effectLst/>
                          <a:latin typeface="Times New Roman" panose="02020603050405020304" pitchFamily="18" charset="0"/>
                        </a:rPr>
                        <a:t>424995,86</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00"/>
                          </a:solidFill>
                          <a:effectLst/>
                          <a:latin typeface="Times New Roman" panose="02020603050405020304" pitchFamily="18" charset="0"/>
                        </a:rPr>
                        <a:t>8032,08</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00"/>
                          </a:solidFill>
                          <a:effectLst/>
                          <a:latin typeface="Times New Roman" panose="02020603050405020304" pitchFamily="18" charset="0"/>
                        </a:rPr>
                        <a:t>534326,57</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00"/>
                          </a:solidFill>
                          <a:effectLst/>
                          <a:latin typeface="Times New Roman" panose="02020603050405020304" pitchFamily="18" charset="0"/>
                        </a:rPr>
                        <a:t>526752,57</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7574,00</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292007"/>
                  </a:ext>
                </a:extLst>
              </a:tr>
              <a:tr h="275322">
                <a:tc>
                  <a:txBody>
                    <a:bodyPr/>
                    <a:lstStyle/>
                    <a:p>
                      <a:pPr algn="ctr" rtl="0" fontAlgn="ctr"/>
                      <a:r>
                        <a:rPr lang="en-US" sz="1800" b="0" i="0" u="none" strike="noStrike">
                          <a:solidFill>
                            <a:srgbClr val="CC00CC"/>
                          </a:solidFill>
                          <a:effectLst/>
                          <a:latin typeface="Times New Roman" panose="02020603050405020304" pitchFamily="18" charset="0"/>
                        </a:rPr>
                        <a:t>III</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rtl="0" fontAlgn="ctr"/>
                      <a:r>
                        <a:rPr lang="ru-RU" sz="1800" b="1" i="0" u="none" strike="noStrike" dirty="0">
                          <a:solidFill>
                            <a:srgbClr val="CC0099"/>
                          </a:solidFill>
                          <a:effectLst/>
                          <a:latin typeface="Times New Roman" panose="02020603050405020304" pitchFamily="18" charset="0"/>
                        </a:rPr>
                        <a:t>2020-2021</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fontAlgn="ctr"/>
                      <a:r>
                        <a:rPr lang="ru-RU" sz="1600" b="1" i="0" u="none" strike="noStrike" dirty="0">
                          <a:solidFill>
                            <a:srgbClr val="000000"/>
                          </a:solidFill>
                          <a:effectLst/>
                          <a:latin typeface="Times New Roman" panose="02020603050405020304" pitchFamily="18" charset="0"/>
                        </a:rPr>
                        <a:t>82559,14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82015,19</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543,95</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458618,75</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459560,10</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-941,34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541177,89</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541575,29</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-397,39</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922910"/>
                  </a:ext>
                </a:extLst>
              </a:tr>
              <a:tr h="268513">
                <a:tc>
                  <a:txBody>
                    <a:bodyPr/>
                    <a:lstStyle/>
                    <a:p>
                      <a:pPr algn="ctr" rtl="0" fontAlgn="ctr"/>
                      <a:r>
                        <a:rPr lang="en-US" sz="1800" b="1" i="0" u="none" strike="noStrike" dirty="0">
                          <a:solidFill>
                            <a:srgbClr val="CC0099"/>
                          </a:solidFill>
                          <a:effectLst/>
                          <a:latin typeface="Times New Roman" panose="02020603050405020304" pitchFamily="18" charset="0"/>
                        </a:rPr>
                        <a:t>IV</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4FD"/>
                    </a:solidFill>
                  </a:tcPr>
                </a:tc>
                <a:tc>
                  <a:txBody>
                    <a:bodyPr/>
                    <a:lstStyle/>
                    <a:p>
                      <a:pPr algn="ctr" rtl="0" fontAlgn="ctr"/>
                      <a:r>
                        <a:rPr lang="ru-RU" sz="1800" b="1" i="0" u="none" strike="noStrike" dirty="0">
                          <a:solidFill>
                            <a:srgbClr val="CC0099"/>
                          </a:solidFill>
                          <a:effectLst/>
                          <a:latin typeface="Times New Roman" panose="02020603050405020304" pitchFamily="18" charset="0"/>
                        </a:rPr>
                        <a:t>2021-2022</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4FD"/>
                    </a:solidFill>
                  </a:tcPr>
                </a:tc>
                <a:tc>
                  <a:txBody>
                    <a:bodyPr/>
                    <a:lstStyle/>
                    <a:p>
                      <a:pPr algn="ctr" fontAlgn="ctr"/>
                      <a:r>
                        <a:rPr lang="ru-RU" sz="1600" b="1" i="0" u="none" strike="noStrike" dirty="0">
                          <a:solidFill>
                            <a:srgbClr val="000000"/>
                          </a:solidFill>
                          <a:effectLst/>
                          <a:latin typeface="Times New Roman" panose="02020603050405020304" pitchFamily="18" charset="0"/>
                        </a:rPr>
                        <a:t>81454,16</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00"/>
                          </a:solidFill>
                          <a:effectLst/>
                          <a:latin typeface="Times New Roman" panose="02020603050405020304" pitchFamily="18" charset="0"/>
                        </a:rPr>
                        <a:t>80955,55</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a:solidFill>
                            <a:srgbClr val="000000"/>
                          </a:solidFill>
                          <a:effectLst/>
                          <a:latin typeface="Times New Roman" panose="02020603050405020304" pitchFamily="18" charset="0"/>
                        </a:rPr>
                        <a:t>498,61</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417344,98</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406428,28</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10916,70</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498799,14</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487383,83</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rPr>
                        <a:t>11415,31</a:t>
                      </a:r>
                    </a:p>
                  </a:txBody>
                  <a:tcPr marL="7299" marR="7299" marT="72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228809"/>
                  </a:ext>
                </a:extLst>
              </a:tr>
              <a:tr h="268513">
                <a:tc>
                  <a:txBody>
                    <a:bodyPr/>
                    <a:lstStyle/>
                    <a:p>
                      <a:pPr algn="ctr" rtl="0" fontAlgn="ctr"/>
                      <a:r>
                        <a:rPr lang="en-US" sz="1800" b="1" i="0" u="none" strike="noStrike">
                          <a:solidFill>
                            <a:srgbClr val="CC0099"/>
                          </a:solidFill>
                          <a:effectLst/>
                          <a:latin typeface="Times New Roman" panose="02020603050405020304" pitchFamily="18" charset="0"/>
                        </a:rPr>
                        <a:t>V</a:t>
                      </a:r>
                    </a:p>
                  </a:txBody>
                  <a:tcPr marL="7299" marR="7299" marT="72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rtl="0" fontAlgn="ctr"/>
                      <a:r>
                        <a:rPr lang="ru-RU" sz="1800" b="1" i="0" u="none" strike="noStrike" dirty="0">
                          <a:solidFill>
                            <a:srgbClr val="CC0099"/>
                          </a:solidFill>
                          <a:effectLst/>
                          <a:latin typeface="Times New Roman" panose="02020603050405020304" pitchFamily="18" charset="0"/>
                        </a:rPr>
                        <a:t>2022-2023</a:t>
                      </a:r>
                    </a:p>
                  </a:txBody>
                  <a:tcPr marL="7299" marR="7299" marT="72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FEF2"/>
                    </a:solidFill>
                  </a:tcPr>
                </a:tc>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85 341,28</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84 849,55</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491,73</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557 338,12</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556 142,06</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1 196,07</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642 679,40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640 991,61</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1 687,80</a:t>
                      </a:r>
                    </a:p>
                  </a:txBody>
                  <a:tcPr marL="6065" marR="6065" marT="60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312004"/>
                  </a:ext>
                </a:extLst>
              </a:tr>
            </a:tbl>
          </a:graphicData>
        </a:graphic>
      </p:graphicFrame>
      <p:graphicFrame>
        <p:nvGraphicFramePr>
          <p:cNvPr id="16" name="Диаграмма 15"/>
          <p:cNvGraphicFramePr>
            <a:graphicFrameLocks/>
          </p:cNvGraphicFramePr>
          <p:nvPr>
            <p:extLst>
              <p:ext uri="{D42A27DB-BD31-4B8C-83A1-F6EECF244321}">
                <p14:modId xmlns:p14="http://schemas.microsoft.com/office/powerpoint/2010/main" val="226869513"/>
              </p:ext>
            </p:extLst>
          </p:nvPr>
        </p:nvGraphicFramePr>
        <p:xfrm>
          <a:off x="2063552" y="3480319"/>
          <a:ext cx="8208912"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Рисунок 4">
            <a:extLst>
              <a:ext uri="{FF2B5EF4-FFF2-40B4-BE49-F238E27FC236}">
                <a16:creationId xmlns:a16="http://schemas.microsoft.com/office/drawing/2014/main" id="{A0950237-FD8E-EE15-7DBE-7B06EFD846C1}"/>
              </a:ext>
            </a:extLst>
          </p:cNvPr>
          <p:cNvPicPr>
            <a:picLocks noChangeAspect="1"/>
          </p:cNvPicPr>
          <p:nvPr/>
        </p:nvPicPr>
        <p:blipFill>
          <a:blip r:embed="rId3" cstate="print"/>
          <a:stretch>
            <a:fillRect/>
          </a:stretch>
        </p:blipFill>
        <p:spPr>
          <a:xfrm>
            <a:off x="571947" y="69007"/>
            <a:ext cx="771525" cy="767705"/>
          </a:xfrm>
          <a:prstGeom prst="rect">
            <a:avLst/>
          </a:prstGeom>
        </p:spPr>
      </p:pic>
      <p:pic>
        <p:nvPicPr>
          <p:cNvPr id="11" name="Рисунок 10"/>
          <p:cNvPicPr>
            <a:picLocks noChangeAspect="1"/>
          </p:cNvPicPr>
          <p:nvPr/>
        </p:nvPicPr>
        <p:blipFill>
          <a:blip r:embed="rId4" cstate="print"/>
          <a:stretch>
            <a:fillRect/>
          </a:stretch>
        </p:blipFill>
        <p:spPr>
          <a:xfrm>
            <a:off x="11096660" y="142852"/>
            <a:ext cx="961086" cy="579965"/>
          </a:xfrm>
          <a:prstGeom prst="rect">
            <a:avLst/>
          </a:prstGeom>
        </p:spPr>
      </p:pic>
    </p:spTree>
    <p:extLst>
      <p:ext uri="{BB962C8B-B14F-4D97-AF65-F5344CB8AC3E}">
        <p14:creationId xmlns:p14="http://schemas.microsoft.com/office/powerpoint/2010/main" val="2021014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y-KG" sz="4000" dirty="0">
                <a:latin typeface="Times New Roman" panose="02020603050405020304" pitchFamily="18" charset="0"/>
                <a:cs typeface="Times New Roman" panose="02020603050405020304" pitchFamily="18" charset="0"/>
              </a:rPr>
              <a:t>ЖАМУнун акыркы беш жыл ичиндеги бүтүрүүчүлөрүнүн саны </a:t>
            </a:r>
            <a:endParaRPr lang="ru-RU" sz="40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3" name="Рисунок 2">
            <a:extLst>
              <a:ext uri="{FF2B5EF4-FFF2-40B4-BE49-F238E27FC236}">
                <a16:creationId xmlns:a16="http://schemas.microsoft.com/office/drawing/2014/main" id="{085495E3-3940-F7CA-C0DD-A38F671963D9}"/>
              </a:ext>
            </a:extLst>
          </p:cNvPr>
          <p:cNvPicPr>
            <a:picLocks noChangeAspect="1"/>
          </p:cNvPicPr>
          <p:nvPr/>
        </p:nvPicPr>
        <p:blipFill>
          <a:blip r:embed="rId3" cstate="print"/>
          <a:stretch>
            <a:fillRect/>
          </a:stretch>
        </p:blipFill>
        <p:spPr>
          <a:xfrm>
            <a:off x="551384" y="213023"/>
            <a:ext cx="771525" cy="767705"/>
          </a:xfrm>
          <a:prstGeom prst="rect">
            <a:avLst/>
          </a:prstGeom>
        </p:spPr>
      </p:pic>
      <p:pic>
        <p:nvPicPr>
          <p:cNvPr id="5" name="Рисунок 4"/>
          <p:cNvPicPr>
            <a:picLocks noChangeAspect="1"/>
          </p:cNvPicPr>
          <p:nvPr/>
        </p:nvPicPr>
        <p:blipFill>
          <a:blip r:embed="rId4" cstate="print"/>
          <a:stretch>
            <a:fillRect/>
          </a:stretch>
        </p:blipFill>
        <p:spPr>
          <a:xfrm>
            <a:off x="11096660" y="214290"/>
            <a:ext cx="961086" cy="579965"/>
          </a:xfrm>
          <a:prstGeom prst="rect">
            <a:avLst/>
          </a:prstGeom>
        </p:spPr>
      </p:pic>
    </p:spTree>
    <p:extLst>
      <p:ext uri="{BB962C8B-B14F-4D97-AF65-F5344CB8AC3E}">
        <p14:creationId xmlns:p14="http://schemas.microsoft.com/office/powerpoint/2010/main" val="984484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9032" y="365125"/>
            <a:ext cx="10515600" cy="904875"/>
          </a:xfrm>
        </p:spPr>
        <p:txBody>
          <a:bodyPr>
            <a:normAutofit/>
          </a:bodyPr>
          <a:lstStyle/>
          <a:p>
            <a:r>
              <a:rPr lang="ky-KG" sz="2800" b="1" dirty="0">
                <a:solidFill>
                  <a:srgbClr val="0000FF"/>
                </a:solidFill>
                <a:latin typeface="Times New Roman" panose="02020603050405020304" pitchFamily="18" charset="0"/>
                <a:cs typeface="Times New Roman" panose="02020603050405020304" pitchFamily="18" charset="0"/>
              </a:rPr>
              <a:t>Педагогикалык эмес </a:t>
            </a:r>
            <a:r>
              <a:rPr lang="ky-KG" sz="2800" b="1" dirty="0">
                <a:latin typeface="Times New Roman" panose="02020603050405020304" pitchFamily="18" charset="0"/>
                <a:cs typeface="Times New Roman" panose="02020603050405020304" pitchFamily="18" charset="0"/>
              </a:rPr>
              <a:t>багыттагы бүтүрүүчүлөрдүн жумушка жайгашуусу боюнча маалымат (акыркы беш жыл ичинде)</a:t>
            </a:r>
            <a:endParaRPr lang="ru-RU" sz="28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nvPr>
        </p:nvGraphicFramePr>
        <p:xfrm>
          <a:off x="1041400" y="1270003"/>
          <a:ext cx="10007599" cy="5837628"/>
        </p:xfrm>
        <a:graphic>
          <a:graphicData uri="http://schemas.openxmlformats.org/drawingml/2006/table">
            <a:tbl>
              <a:tblPr firstRow="1" firstCol="1" bandRow="1">
                <a:tableStyleId>{5C22544A-7EE6-4342-B048-85BDC9FD1C3A}</a:tableStyleId>
              </a:tblPr>
              <a:tblGrid>
                <a:gridCol w="427995">
                  <a:extLst>
                    <a:ext uri="{9D8B030D-6E8A-4147-A177-3AD203B41FA5}">
                      <a16:colId xmlns:a16="http://schemas.microsoft.com/office/drawing/2014/main" val="1888633287"/>
                    </a:ext>
                  </a:extLst>
                </a:gridCol>
                <a:gridCol w="2767707">
                  <a:extLst>
                    <a:ext uri="{9D8B030D-6E8A-4147-A177-3AD203B41FA5}">
                      <a16:colId xmlns:a16="http://schemas.microsoft.com/office/drawing/2014/main" val="1622765241"/>
                    </a:ext>
                  </a:extLst>
                </a:gridCol>
                <a:gridCol w="1170607">
                  <a:extLst>
                    <a:ext uri="{9D8B030D-6E8A-4147-A177-3AD203B41FA5}">
                      <a16:colId xmlns:a16="http://schemas.microsoft.com/office/drawing/2014/main" val="1702399511"/>
                    </a:ext>
                  </a:extLst>
                </a:gridCol>
                <a:gridCol w="1383855">
                  <a:extLst>
                    <a:ext uri="{9D8B030D-6E8A-4147-A177-3AD203B41FA5}">
                      <a16:colId xmlns:a16="http://schemas.microsoft.com/office/drawing/2014/main" val="3324192760"/>
                    </a:ext>
                  </a:extLst>
                </a:gridCol>
                <a:gridCol w="1383103">
                  <a:extLst>
                    <a:ext uri="{9D8B030D-6E8A-4147-A177-3AD203B41FA5}">
                      <a16:colId xmlns:a16="http://schemas.microsoft.com/office/drawing/2014/main" val="1501634700"/>
                    </a:ext>
                  </a:extLst>
                </a:gridCol>
                <a:gridCol w="1383855">
                  <a:extLst>
                    <a:ext uri="{9D8B030D-6E8A-4147-A177-3AD203B41FA5}">
                      <a16:colId xmlns:a16="http://schemas.microsoft.com/office/drawing/2014/main" val="627304943"/>
                    </a:ext>
                  </a:extLst>
                </a:gridCol>
                <a:gridCol w="1490477">
                  <a:extLst>
                    <a:ext uri="{9D8B030D-6E8A-4147-A177-3AD203B41FA5}">
                      <a16:colId xmlns:a16="http://schemas.microsoft.com/office/drawing/2014/main" val="1730943438"/>
                    </a:ext>
                  </a:extLst>
                </a:gridCol>
              </a:tblGrid>
              <a:tr h="230171">
                <a:tc>
                  <a:txBody>
                    <a:bodyPr/>
                    <a:lstStyle/>
                    <a:p>
                      <a:pPr>
                        <a:lnSpc>
                          <a:spcPct val="107000"/>
                        </a:lnSpc>
                        <a:spcAft>
                          <a:spcPts val="0"/>
                        </a:spcAft>
                      </a:pPr>
                      <a:r>
                        <a:rPr lang="ru-RU" sz="1600" dirty="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ky-KG" sz="1600" dirty="0">
                          <a:effectLst/>
                          <a:latin typeface="Times New Roman" panose="02020603050405020304" pitchFamily="18" charset="0"/>
                          <a:cs typeface="Times New Roman" panose="02020603050405020304" pitchFamily="18" charset="0"/>
                        </a:rPr>
                        <a:t>Адистиктер</a:t>
                      </a:r>
                      <a:endParaRPr lang="ru-RU" sz="16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ru-RU"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800" dirty="0">
                          <a:effectLst/>
                          <a:latin typeface="Times New Roman" panose="02020603050405020304" pitchFamily="18" charset="0"/>
                          <a:cs typeface="Times New Roman" panose="02020603050405020304" pitchFamily="18" charset="0"/>
                        </a:rPr>
                        <a:t> 2018-2019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800" dirty="0">
                          <a:effectLst/>
                          <a:latin typeface="Times New Roman" panose="02020603050405020304" pitchFamily="18" charset="0"/>
                          <a:cs typeface="Times New Roman" panose="02020603050405020304" pitchFamily="18" charset="0"/>
                        </a:rPr>
                        <a:t> 2019-2020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800" dirty="0">
                          <a:effectLst/>
                          <a:latin typeface="Times New Roman" panose="02020603050405020304" pitchFamily="18" charset="0"/>
                          <a:cs typeface="Times New Roman" panose="02020603050405020304" pitchFamily="18" charset="0"/>
                        </a:rPr>
                        <a:t> 2020-2021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800" dirty="0">
                          <a:effectLst/>
                          <a:latin typeface="Times New Roman" panose="02020603050405020304" pitchFamily="18" charset="0"/>
                          <a:cs typeface="Times New Roman" panose="02020603050405020304" pitchFamily="18" charset="0"/>
                        </a:rPr>
                        <a:t> 2021-2022 </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800" dirty="0">
                          <a:effectLst/>
                          <a:latin typeface="Times New Roman" panose="02020603050405020304" pitchFamily="18" charset="0"/>
                          <a:cs typeface="Times New Roman" panose="02020603050405020304" pitchFamily="18" charset="0"/>
                        </a:rPr>
                        <a:t> 2022-2023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3532592132"/>
                  </a:ext>
                </a:extLst>
              </a:tr>
              <a:tr h="190580">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err="1">
                          <a:effectLst/>
                          <a:latin typeface="Times New Roman" panose="02020603050405020304" pitchFamily="18" charset="0"/>
                          <a:cs typeface="Times New Roman" panose="02020603050405020304" pitchFamily="18" charset="0"/>
                        </a:rPr>
                        <a:t>АСОИиУ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79%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72%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55,05%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78,95%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2820329381"/>
                  </a:ext>
                </a:extLst>
              </a:tr>
              <a:tr h="190580">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err="1">
                          <a:effectLst/>
                          <a:latin typeface="Times New Roman" panose="02020603050405020304" pitchFamily="18" charset="0"/>
                          <a:cs typeface="Times New Roman" panose="02020603050405020304" pitchFamily="18" charset="0"/>
                        </a:rPr>
                        <a:t>Социалдык</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иш</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56%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63%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72%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67%</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67%</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2751430905"/>
                  </a:ext>
                </a:extLst>
              </a:tr>
              <a:tr h="190580">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3</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Бухучет жана аудит</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59%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64%</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74%</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70 %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92%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2671068815"/>
                  </a:ext>
                </a:extLst>
              </a:tr>
              <a:tr h="190580">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Финансы кредит</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58%</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67%</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71%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67%</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99%</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1653102363"/>
                  </a:ext>
                </a:extLst>
              </a:tr>
              <a:tr h="190580">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Юриспруденция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57%</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45%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54%</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94%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84</a:t>
                      </a:r>
                      <a:r>
                        <a:rPr lang="ky-KG" sz="14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618352009"/>
                  </a:ext>
                </a:extLst>
              </a:tr>
              <a:tr h="190580">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Электр менен камсыздоо</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58%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67%</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71%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58%</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24841558"/>
                  </a:ext>
                </a:extLst>
              </a:tr>
              <a:tr h="394953">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7</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Электроэнергетикалык система жана электр т</a:t>
                      </a:r>
                      <a:r>
                        <a:rPr lang="ky-KG" sz="1400">
                          <a:effectLst/>
                          <a:latin typeface="Times New Roman" panose="02020603050405020304" pitchFamily="18" charset="0"/>
                          <a:cs typeface="Times New Roman" panose="02020603050405020304" pitchFamily="18" charset="0"/>
                        </a:rPr>
                        <a:t>үйүндөрү</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58%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67%</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71%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64%</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2010976948"/>
                  </a:ext>
                </a:extLst>
              </a:tr>
              <a:tr h="190580">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Ветеринария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58%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67%</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71%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58%</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76%</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440180848"/>
                  </a:ext>
                </a:extLst>
              </a:tr>
              <a:tr h="190580">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9</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ky-KG" sz="1400">
                          <a:effectLst/>
                          <a:latin typeface="Times New Roman" panose="02020603050405020304" pitchFamily="18" charset="0"/>
                          <a:cs typeface="Times New Roman" panose="02020603050405020304" pitchFamily="18" charset="0"/>
                        </a:rPr>
                        <a:t>Дарылоо  иши</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88%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87%</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85%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98%</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97%</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4245133123"/>
                  </a:ext>
                </a:extLst>
              </a:tr>
              <a:tr h="190580">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10</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Фармация</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71,41%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69%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85%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72 %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92 %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658191913"/>
                  </a:ext>
                </a:extLst>
              </a:tr>
              <a:tr h="190580">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11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Лингвистика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58%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67%</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71%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58%</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55%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729994320"/>
                  </a:ext>
                </a:extLst>
              </a:tr>
              <a:tr h="190580">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ky-KG" sz="1400">
                          <a:effectLst/>
                          <a:latin typeface="Times New Roman" panose="02020603050405020304" pitchFamily="18" charset="0"/>
                          <a:cs typeface="Times New Roman" panose="02020603050405020304" pitchFamily="18" charset="0"/>
                        </a:rPr>
                        <a:t>Бардыгы</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70,0%</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73,5%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78,6</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76,1%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ky-KG" sz="1400" dirty="0">
                          <a:effectLst/>
                          <a:latin typeface="Times New Roman" panose="02020603050405020304" pitchFamily="18" charset="0"/>
                          <a:cs typeface="Times New Roman" panose="02020603050405020304" pitchFamily="18" charset="0"/>
                        </a:rPr>
                        <a:t>86,7%</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3017747124"/>
                  </a:ext>
                </a:extLst>
              </a:tr>
              <a:tr h="190580">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ky-KG"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579942114"/>
                  </a:ext>
                </a:extLst>
              </a:tr>
              <a:tr h="190580">
                <a:tc>
                  <a:txBody>
                    <a:bodyPr/>
                    <a:lstStyle/>
                    <a:p>
                      <a:pPr>
                        <a:lnSpc>
                          <a:spcPct val="107000"/>
                        </a:lnSpc>
                        <a:spcAft>
                          <a:spcPts val="0"/>
                        </a:spcAft>
                      </a:pPr>
                      <a:r>
                        <a:rPr lang="ky-KG" sz="1400">
                          <a:effectLst/>
                          <a:latin typeface="Times New Roman" panose="02020603050405020304" pitchFamily="18" charset="0"/>
                          <a:cs typeface="Times New Roman" panose="02020603050405020304" pitchFamily="18" charset="0"/>
                        </a:rPr>
                        <a:t>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ky-KG" sz="1400">
                          <a:effectLst/>
                          <a:latin typeface="Times New Roman" panose="02020603050405020304" pitchFamily="18" charset="0"/>
                          <a:cs typeface="Times New Roman" panose="02020603050405020304" pitchFamily="18" charset="0"/>
                        </a:rPr>
                        <a:t>Медицинский колледж</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1729776221"/>
                  </a:ext>
                </a:extLst>
              </a:tr>
              <a:tr h="190580">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ky-KG" sz="1400">
                          <a:effectLst/>
                          <a:latin typeface="Times New Roman" panose="02020603050405020304" pitchFamily="18" charset="0"/>
                          <a:cs typeface="Times New Roman" panose="02020603050405020304" pitchFamily="18" charset="0"/>
                        </a:rPr>
                        <a:t>Медайымдык иш</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58%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74%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65%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1154385966"/>
                  </a:ext>
                </a:extLst>
              </a:tr>
              <a:tr h="190580">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ky-KG" sz="1400">
                          <a:effectLst/>
                          <a:latin typeface="Times New Roman" panose="02020603050405020304" pitchFamily="18" charset="0"/>
                          <a:cs typeface="Times New Roman" panose="02020603050405020304" pitchFamily="18" charset="0"/>
                        </a:rPr>
                        <a:t>Акушердик иш</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55%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63%</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77%</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67%</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1556350262"/>
                  </a:ext>
                </a:extLst>
              </a:tr>
              <a:tr h="190580">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ky-KG" sz="1400">
                          <a:effectLst/>
                          <a:latin typeface="Times New Roman" panose="02020603050405020304" pitchFamily="18" charset="0"/>
                          <a:cs typeface="Times New Roman" panose="02020603050405020304" pitchFamily="18" charset="0"/>
                        </a:rPr>
                        <a:t>Дарылоо  иши</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53%</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76%</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78%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89%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125179669"/>
                  </a:ext>
                </a:extLst>
              </a:tr>
              <a:tr h="190580">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ky-KG" sz="1400">
                          <a:effectLst/>
                          <a:latin typeface="Times New Roman" panose="02020603050405020304" pitchFamily="18" charset="0"/>
                          <a:cs typeface="Times New Roman" panose="02020603050405020304" pitchFamily="18" charset="0"/>
                        </a:rPr>
                        <a:t>Фармация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58%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79%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85%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92%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2459444454"/>
                  </a:ext>
                </a:extLst>
              </a:tr>
              <a:tr h="190580">
                <a:tc>
                  <a:txBody>
                    <a:bodyPr/>
                    <a:lstStyle/>
                    <a:p>
                      <a:pPr>
                        <a:lnSpc>
                          <a:spcPct val="107000"/>
                        </a:lnSpc>
                        <a:spcAft>
                          <a:spcPts val="0"/>
                        </a:spcAft>
                      </a:pPr>
                      <a:r>
                        <a:rPr lang="ky-KG" sz="1400">
                          <a:effectLst/>
                          <a:latin typeface="Times New Roman" panose="02020603050405020304" pitchFamily="18" charset="0"/>
                          <a:cs typeface="Times New Roman" panose="02020603050405020304" pitchFamily="18" charset="0"/>
                        </a:rPr>
                        <a:t>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ky-KG" sz="1400">
                          <a:effectLst/>
                          <a:latin typeface="Times New Roman" panose="02020603050405020304" pitchFamily="18" charset="0"/>
                          <a:cs typeface="Times New Roman" panose="02020603050405020304" pitchFamily="18" charset="0"/>
                        </a:rPr>
                        <a:t>Жалал-Абадский колледж</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48%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47%</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45%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52%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dirty="0">
                          <a:effectLst/>
                          <a:latin typeface="Times New Roman" panose="02020603050405020304" pitchFamily="18" charset="0"/>
                          <a:cs typeface="Times New Roman" panose="02020603050405020304" pitchFamily="18" charset="0"/>
                        </a:rPr>
                        <a:t>59%</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835404771"/>
                  </a:ext>
                </a:extLst>
              </a:tr>
              <a:tr h="190580">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ky-KG" sz="1400">
                          <a:effectLst/>
                          <a:latin typeface="Times New Roman" panose="02020603050405020304" pitchFamily="18" charset="0"/>
                          <a:cs typeface="Times New Roman" panose="02020603050405020304" pitchFamily="18" charset="0"/>
                        </a:rPr>
                        <a:t>Бардыгы</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54,4%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60,2%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70,2%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400">
                          <a:effectLst/>
                          <a:latin typeface="Times New Roman" panose="02020603050405020304" pitchFamily="18" charset="0"/>
                          <a:cs typeface="Times New Roman" panose="02020603050405020304" pitchFamily="18" charset="0"/>
                        </a:rPr>
                        <a:t>67,6%</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ky-KG" sz="1400" dirty="0">
                          <a:effectLst/>
                          <a:latin typeface="Times New Roman" panose="02020603050405020304" pitchFamily="18" charset="0"/>
                          <a:cs typeface="Times New Roman" panose="02020603050405020304" pitchFamily="18" charset="0"/>
                        </a:rPr>
                        <a:t>74,4 %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1630752563"/>
                  </a:ext>
                </a:extLst>
              </a:tr>
              <a:tr h="19058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ky-KG"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ky-KG"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791579856"/>
                  </a:ext>
                </a:extLst>
              </a:tr>
              <a:tr h="19058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ky-KG" sz="2000" b="1" dirty="0">
                          <a:solidFill>
                            <a:srgbClr val="0000FF"/>
                          </a:solidFill>
                          <a:effectLst/>
                          <a:latin typeface="Times New Roman" panose="02020603050405020304" pitchFamily="18" charset="0"/>
                          <a:cs typeface="Times New Roman" panose="02020603050405020304" pitchFamily="18" charset="0"/>
                        </a:rPr>
                        <a:t>ЖАМУ боюнча</a:t>
                      </a:r>
                      <a:endParaRPr lang="ru-RU" sz="20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2000" b="1" dirty="0">
                          <a:solidFill>
                            <a:srgbClr val="0000FF"/>
                          </a:solidFill>
                          <a:effectLst/>
                          <a:latin typeface="Times New Roman" panose="02020603050405020304" pitchFamily="18" charset="0"/>
                          <a:cs typeface="Times New Roman" panose="02020603050405020304" pitchFamily="18" charset="0"/>
                        </a:rPr>
                        <a:t>62,2%</a:t>
                      </a:r>
                      <a:endParaRPr lang="ru-RU" sz="20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2000" b="1" dirty="0">
                          <a:solidFill>
                            <a:srgbClr val="0000FF"/>
                          </a:solidFill>
                          <a:effectLst/>
                          <a:latin typeface="Times New Roman" panose="02020603050405020304" pitchFamily="18" charset="0"/>
                          <a:cs typeface="Times New Roman" panose="02020603050405020304" pitchFamily="18" charset="0"/>
                        </a:rPr>
                        <a:t>66,8%</a:t>
                      </a:r>
                      <a:endParaRPr lang="ru-RU" sz="20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2000" b="1" dirty="0">
                          <a:solidFill>
                            <a:srgbClr val="0000FF"/>
                          </a:solidFill>
                          <a:effectLst/>
                          <a:latin typeface="Times New Roman" panose="02020603050405020304" pitchFamily="18" charset="0"/>
                          <a:cs typeface="Times New Roman" panose="02020603050405020304" pitchFamily="18" charset="0"/>
                        </a:rPr>
                        <a:t>74,4%</a:t>
                      </a:r>
                      <a:endParaRPr lang="ru-RU" sz="20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ru-RU" sz="2000" b="1" dirty="0">
                          <a:solidFill>
                            <a:srgbClr val="0000FF"/>
                          </a:solidFill>
                          <a:effectLst/>
                          <a:latin typeface="Times New Roman" panose="02020603050405020304" pitchFamily="18" charset="0"/>
                          <a:cs typeface="Times New Roman" panose="02020603050405020304" pitchFamily="18" charset="0"/>
                        </a:rPr>
                        <a:t>71,85</a:t>
                      </a:r>
                      <a:endParaRPr lang="ru-RU" sz="20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tc>
                  <a:txBody>
                    <a:bodyPr/>
                    <a:lstStyle/>
                    <a:p>
                      <a:pPr>
                        <a:lnSpc>
                          <a:spcPct val="107000"/>
                        </a:lnSpc>
                        <a:spcAft>
                          <a:spcPts val="0"/>
                        </a:spcAft>
                      </a:pPr>
                      <a:r>
                        <a:rPr lang="ky-KG" sz="2000" b="1" dirty="0">
                          <a:solidFill>
                            <a:srgbClr val="0000FF"/>
                          </a:solidFill>
                          <a:effectLst/>
                          <a:latin typeface="Times New Roman" panose="02020603050405020304" pitchFamily="18" charset="0"/>
                          <a:cs typeface="Times New Roman" panose="02020603050405020304" pitchFamily="18" charset="0"/>
                        </a:rPr>
                        <a:t>80,55</a:t>
                      </a:r>
                      <a:endParaRPr lang="ru-RU" sz="20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0734" marR="60734" marT="0" marB="0"/>
                </a:tc>
                <a:extLst>
                  <a:ext uri="{0D108BD9-81ED-4DB2-BD59-A6C34878D82A}">
                    <a16:rowId xmlns:a16="http://schemas.microsoft.com/office/drawing/2014/main" val="3324849834"/>
                  </a:ext>
                </a:extLst>
              </a:tr>
            </a:tbl>
          </a:graphicData>
        </a:graphic>
      </p:graphicFrame>
      <p:pic>
        <p:nvPicPr>
          <p:cNvPr id="3" name="Рисунок 2">
            <a:extLst>
              <a:ext uri="{FF2B5EF4-FFF2-40B4-BE49-F238E27FC236}">
                <a16:creationId xmlns:a16="http://schemas.microsoft.com/office/drawing/2014/main" id="{C5902141-C971-7176-1D33-841F60EF4AFA}"/>
              </a:ext>
            </a:extLst>
          </p:cNvPr>
          <p:cNvPicPr>
            <a:picLocks noChangeAspect="1"/>
          </p:cNvPicPr>
          <p:nvPr/>
        </p:nvPicPr>
        <p:blipFill>
          <a:blip r:embed="rId2" cstate="print"/>
          <a:stretch>
            <a:fillRect/>
          </a:stretch>
        </p:blipFill>
        <p:spPr>
          <a:xfrm>
            <a:off x="407368" y="141015"/>
            <a:ext cx="771525" cy="767705"/>
          </a:xfrm>
          <a:prstGeom prst="rect">
            <a:avLst/>
          </a:prstGeom>
        </p:spPr>
      </p:pic>
      <p:pic>
        <p:nvPicPr>
          <p:cNvPr id="5" name="Рисунок 4"/>
          <p:cNvPicPr>
            <a:picLocks noChangeAspect="1"/>
          </p:cNvPicPr>
          <p:nvPr/>
        </p:nvPicPr>
        <p:blipFill>
          <a:blip r:embed="rId3" cstate="print"/>
          <a:stretch>
            <a:fillRect/>
          </a:stretch>
        </p:blipFill>
        <p:spPr>
          <a:xfrm>
            <a:off x="11096660" y="214290"/>
            <a:ext cx="961086" cy="579965"/>
          </a:xfrm>
          <a:prstGeom prst="rect">
            <a:avLst/>
          </a:prstGeom>
        </p:spPr>
      </p:pic>
    </p:spTree>
    <p:extLst>
      <p:ext uri="{BB962C8B-B14F-4D97-AF65-F5344CB8AC3E}">
        <p14:creationId xmlns:p14="http://schemas.microsoft.com/office/powerpoint/2010/main" val="2932844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19175"/>
          </a:xfrm>
        </p:spPr>
        <p:txBody>
          <a:bodyPr>
            <a:normAutofit fontScale="90000"/>
          </a:bodyPr>
          <a:lstStyle/>
          <a:p>
            <a:pPr algn="ctr"/>
            <a:r>
              <a:rPr lang="ky-KG" b="1" dirty="0">
                <a:solidFill>
                  <a:srgbClr val="0000FF"/>
                </a:solidFill>
              </a:rPr>
              <a:t> </a:t>
            </a:r>
            <a:r>
              <a:rPr lang="ky-KG" sz="2700" b="1" dirty="0">
                <a:solidFill>
                  <a:srgbClr val="0000FF"/>
                </a:solidFill>
                <a:latin typeface="Times New Roman" panose="02020603050405020304" pitchFamily="18" charset="0"/>
                <a:cs typeface="Times New Roman" panose="02020603050405020304" pitchFamily="18" charset="0"/>
              </a:rPr>
              <a:t>Педагогикалык  багыттагы </a:t>
            </a:r>
            <a:r>
              <a:rPr lang="ky-KG" sz="2700" b="1" dirty="0">
                <a:latin typeface="Times New Roman" panose="02020603050405020304" pitchFamily="18" charset="0"/>
                <a:cs typeface="Times New Roman" panose="02020603050405020304" pitchFamily="18" charset="0"/>
              </a:rPr>
              <a:t>бүтүрүүчүлөрдүн жумушка жайгашуусу боюнча маалымат (акыркы беш жыл ичинде)</a:t>
            </a:r>
            <a:endParaRPr lang="ru-RU" sz="2700" dirty="0">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nvPr>
        </p:nvGraphicFramePr>
        <p:xfrm>
          <a:off x="838201" y="1600200"/>
          <a:ext cx="10426700" cy="4905947"/>
        </p:xfrm>
        <a:graphic>
          <a:graphicData uri="http://schemas.openxmlformats.org/drawingml/2006/table">
            <a:tbl>
              <a:tblPr firstRow="1" firstCol="1" bandRow="1">
                <a:tableStyleId>{5C22544A-7EE6-4342-B048-85BDC9FD1C3A}</a:tableStyleId>
              </a:tblPr>
              <a:tblGrid>
                <a:gridCol w="441646">
                  <a:extLst>
                    <a:ext uri="{9D8B030D-6E8A-4147-A177-3AD203B41FA5}">
                      <a16:colId xmlns:a16="http://schemas.microsoft.com/office/drawing/2014/main" val="9092405"/>
                    </a:ext>
                  </a:extLst>
                </a:gridCol>
                <a:gridCol w="2745949">
                  <a:extLst>
                    <a:ext uri="{9D8B030D-6E8A-4147-A177-3AD203B41FA5}">
                      <a16:colId xmlns:a16="http://schemas.microsoft.com/office/drawing/2014/main" val="744144298"/>
                    </a:ext>
                  </a:extLst>
                </a:gridCol>
                <a:gridCol w="1313313">
                  <a:extLst>
                    <a:ext uri="{9D8B030D-6E8A-4147-A177-3AD203B41FA5}">
                      <a16:colId xmlns:a16="http://schemas.microsoft.com/office/drawing/2014/main" val="2109386883"/>
                    </a:ext>
                  </a:extLst>
                </a:gridCol>
                <a:gridCol w="1313313">
                  <a:extLst>
                    <a:ext uri="{9D8B030D-6E8A-4147-A177-3AD203B41FA5}">
                      <a16:colId xmlns:a16="http://schemas.microsoft.com/office/drawing/2014/main" val="1791289132"/>
                    </a:ext>
                  </a:extLst>
                </a:gridCol>
                <a:gridCol w="1647259">
                  <a:extLst>
                    <a:ext uri="{9D8B030D-6E8A-4147-A177-3AD203B41FA5}">
                      <a16:colId xmlns:a16="http://schemas.microsoft.com/office/drawing/2014/main" val="4032274034"/>
                    </a:ext>
                  </a:extLst>
                </a:gridCol>
                <a:gridCol w="1538009">
                  <a:extLst>
                    <a:ext uri="{9D8B030D-6E8A-4147-A177-3AD203B41FA5}">
                      <a16:colId xmlns:a16="http://schemas.microsoft.com/office/drawing/2014/main" val="1997194089"/>
                    </a:ext>
                  </a:extLst>
                </a:gridCol>
                <a:gridCol w="1427211">
                  <a:extLst>
                    <a:ext uri="{9D8B030D-6E8A-4147-A177-3AD203B41FA5}">
                      <a16:colId xmlns:a16="http://schemas.microsoft.com/office/drawing/2014/main" val="2670791171"/>
                    </a:ext>
                  </a:extLst>
                </a:gridCol>
              </a:tblGrid>
              <a:tr h="397771">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ky-KG" sz="1600" dirty="0">
                          <a:effectLst/>
                          <a:latin typeface="Times New Roman" panose="02020603050405020304" pitchFamily="18" charset="0"/>
                          <a:cs typeface="Times New Roman" panose="02020603050405020304" pitchFamily="18" charset="0"/>
                        </a:rPr>
                        <a:t>Адистиктер</a:t>
                      </a:r>
                      <a:endParaRPr lang="ru-RU" sz="16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ru-RU"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600" dirty="0">
                          <a:effectLst/>
                          <a:latin typeface="Times New Roman" panose="02020603050405020304" pitchFamily="18" charset="0"/>
                          <a:cs typeface="Times New Roman" panose="02020603050405020304" pitchFamily="18" charset="0"/>
                        </a:rPr>
                        <a:t>  2018-2019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600" dirty="0">
                          <a:effectLst/>
                          <a:latin typeface="Times New Roman" panose="02020603050405020304" pitchFamily="18" charset="0"/>
                          <a:cs typeface="Times New Roman" panose="02020603050405020304" pitchFamily="18" charset="0"/>
                        </a:rPr>
                        <a:t> 2019-2020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600" dirty="0">
                          <a:effectLst/>
                          <a:latin typeface="Times New Roman" panose="02020603050405020304" pitchFamily="18" charset="0"/>
                          <a:cs typeface="Times New Roman" panose="02020603050405020304" pitchFamily="18" charset="0"/>
                        </a:rPr>
                        <a:t> 2020-2021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600" dirty="0">
                          <a:effectLst/>
                          <a:latin typeface="Times New Roman" panose="02020603050405020304" pitchFamily="18" charset="0"/>
                          <a:cs typeface="Times New Roman" panose="02020603050405020304" pitchFamily="18" charset="0"/>
                        </a:rPr>
                        <a:t> 2021-2022</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600" dirty="0">
                          <a:effectLst/>
                          <a:latin typeface="Times New Roman" panose="02020603050405020304" pitchFamily="18" charset="0"/>
                          <a:cs typeface="Times New Roman" panose="02020603050405020304" pitchFamily="18" charset="0"/>
                        </a:rPr>
                        <a:t> 2022-2023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986670378"/>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Педагогика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66%</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90%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90%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3943614575"/>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Физика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100%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104018664"/>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Математика</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100%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100%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95%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80%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988002683"/>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4</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Иформатика</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81%</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100%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86%</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70%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70%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3565610060"/>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Тарых</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91%</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100%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87%</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60%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2019359623"/>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6</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ky-KG" sz="1200">
                          <a:effectLst/>
                          <a:latin typeface="Times New Roman" panose="02020603050405020304" pitchFamily="18" charset="0"/>
                          <a:cs typeface="Times New Roman" panose="02020603050405020304" pitchFamily="18" charset="0"/>
                        </a:rPr>
                        <a:t>Дене тарбия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92%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95%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75%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1959068280"/>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7</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ky-KG" sz="1200">
                          <a:effectLst/>
                          <a:latin typeface="Times New Roman" panose="02020603050405020304" pitchFamily="18" charset="0"/>
                          <a:cs typeface="Times New Roman" panose="02020603050405020304" pitchFamily="18" charset="0"/>
                        </a:rPr>
                        <a:t>А</a:t>
                      </a:r>
                      <a:r>
                        <a:rPr lang="ru-RU" sz="1200">
                          <a:effectLst/>
                          <a:latin typeface="Times New Roman" panose="02020603050405020304" pitchFamily="18" charset="0"/>
                          <a:cs typeface="Times New Roman" panose="02020603050405020304" pitchFamily="18" charset="0"/>
                        </a:rPr>
                        <a:t>нглис тили</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88%</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100%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96%</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90%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1380454928"/>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8</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ky-KG" sz="1200">
                          <a:effectLst/>
                          <a:latin typeface="Times New Roman" panose="02020603050405020304" pitchFamily="18" charset="0"/>
                          <a:cs typeface="Times New Roman" panose="02020603050405020304" pitchFamily="18" charset="0"/>
                        </a:rPr>
                        <a:t>Орус </a:t>
                      </a:r>
                      <a:r>
                        <a:rPr lang="ru-RU" sz="1200">
                          <a:effectLst/>
                          <a:latin typeface="Times New Roman" panose="02020603050405020304" pitchFamily="18" charset="0"/>
                          <a:cs typeface="Times New Roman" panose="02020603050405020304" pitchFamily="18" charset="0"/>
                        </a:rPr>
                        <a:t> тили жана адабияты</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80%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100%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100%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1614991415"/>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9</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Кыргыз тили жана адабияты</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40%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94%</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96%</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94%</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60%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1758888362"/>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Немец тили</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18%</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85%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70%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3448575544"/>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11</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Биология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66%</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73%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82%</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60%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1393801991"/>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Химия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66%</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93%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82%</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75%</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1049349079"/>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География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93%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80%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68%</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1902143166"/>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14</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ky-KG" sz="1200">
                          <a:effectLst/>
                          <a:latin typeface="Times New Roman" panose="02020603050405020304" pitchFamily="18" charset="0"/>
                          <a:cs typeface="Times New Roman" panose="02020603050405020304" pitchFamily="18" charset="0"/>
                        </a:rPr>
                        <a:t>Мектепке чейинки билим берүү</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ky-KG" sz="1200">
                          <a:effectLst/>
                          <a:latin typeface="Times New Roman" panose="02020603050405020304" pitchFamily="18" charset="0"/>
                          <a:cs typeface="Times New Roman" panose="02020603050405020304" pitchFamily="18" charset="0"/>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ky-KG"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ky-KG" sz="1200">
                          <a:effectLst/>
                          <a:latin typeface="Times New Roman" panose="02020603050405020304" pitchFamily="18" charset="0"/>
                          <a:cs typeface="Times New Roman" panose="02020603050405020304" pitchFamily="18" charset="0"/>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ky-KG" sz="1200" dirty="0">
                          <a:effectLst/>
                          <a:latin typeface="Times New Roman" panose="02020603050405020304" pitchFamily="18"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73%</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1489703180"/>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ky-KG" sz="1200">
                          <a:effectLst/>
                          <a:latin typeface="Times New Roman" panose="02020603050405020304" pitchFamily="18" charset="0"/>
                          <a:cs typeface="Times New Roman" panose="02020603050405020304" pitchFamily="18" charset="0"/>
                        </a:rPr>
                        <a:t>Жалпы</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76%</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99%</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93%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87%</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93%</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2300064025"/>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ky-KG"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1512953842"/>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1</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БКМ</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68%</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95%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95%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92%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80%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1746488278"/>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Иностранный язык</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70%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65%%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72%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68%</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75%</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96076318"/>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Физическая культура</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64%%</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60%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73%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68%</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71%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2258186900"/>
                  </a:ext>
                </a:extLst>
              </a:tr>
              <a:tr h="274114">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ky-KG" sz="1200" dirty="0">
                          <a:effectLst/>
                          <a:latin typeface="Times New Roman" panose="02020603050405020304" pitchFamily="18" charset="0"/>
                          <a:cs typeface="Times New Roman" panose="02020603050405020304" pitchFamily="18" charset="0"/>
                        </a:rPr>
                        <a:t>Жалпы</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50000"/>
                        </a:lnSpc>
                        <a:spcAft>
                          <a:spcPts val="0"/>
                        </a:spcAft>
                      </a:pPr>
                      <a:r>
                        <a:rPr lang="ru-RU" sz="1200" dirty="0">
                          <a:effectLst/>
                          <a:latin typeface="Times New Roman" panose="02020603050405020304" pitchFamily="18" charset="0"/>
                          <a:cs typeface="Times New Roman" panose="02020603050405020304" pitchFamily="18" charset="0"/>
                        </a:rPr>
                        <a:t>67%</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73%</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80%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76%</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1200" dirty="0">
                          <a:effectLst/>
                          <a:latin typeface="Times New Roman" panose="02020603050405020304" pitchFamily="18" charset="0"/>
                          <a:cs typeface="Times New Roman" panose="02020603050405020304" pitchFamily="18" charset="0"/>
                        </a:rPr>
                        <a:t>75%</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3426159440"/>
                  </a:ext>
                </a:extLst>
              </a:tr>
              <a:tr h="195560">
                <a:tc>
                  <a:txBody>
                    <a:bodyPr/>
                    <a:lstStyle/>
                    <a:p>
                      <a:pPr>
                        <a:lnSpc>
                          <a:spcPct val="107000"/>
                        </a:lnSpc>
                        <a:spcAft>
                          <a:spcPts val="0"/>
                        </a:spcAft>
                      </a:pPr>
                      <a:r>
                        <a:rPr lang="ru-RU" sz="1200">
                          <a:effectLst/>
                          <a:latin typeface="Times New Roman" panose="02020603050405020304" pitchFamily="18" charset="0"/>
                          <a:cs typeface="Times New Roman" panose="02020603050405020304" pitchFamily="18" charset="0"/>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ky-KG" sz="2400" b="1" dirty="0">
                          <a:solidFill>
                            <a:srgbClr val="0000FF"/>
                          </a:solidFill>
                          <a:effectLst/>
                          <a:latin typeface="Times New Roman" panose="02020603050405020304" pitchFamily="18" charset="0"/>
                          <a:cs typeface="Times New Roman" panose="02020603050405020304" pitchFamily="18" charset="0"/>
                        </a:rPr>
                        <a:t>ЖАМУ боюнча</a:t>
                      </a:r>
                      <a:endParaRPr lang="ru-RU"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2400" b="1">
                          <a:solidFill>
                            <a:srgbClr val="0000FF"/>
                          </a:solidFill>
                          <a:effectLst/>
                          <a:latin typeface="Times New Roman" panose="02020603050405020304" pitchFamily="18" charset="0"/>
                          <a:cs typeface="Times New Roman" panose="02020603050405020304" pitchFamily="18" charset="0"/>
                        </a:rPr>
                        <a:t>71,5%</a:t>
                      </a:r>
                      <a:endParaRPr lang="ru-RU"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2400" b="1">
                          <a:solidFill>
                            <a:srgbClr val="0000FF"/>
                          </a:solidFill>
                          <a:effectLst/>
                          <a:latin typeface="Times New Roman" panose="02020603050405020304" pitchFamily="18" charset="0"/>
                          <a:cs typeface="Times New Roman" panose="02020603050405020304" pitchFamily="18" charset="0"/>
                        </a:rPr>
                        <a:t>86%</a:t>
                      </a:r>
                      <a:endParaRPr lang="ru-RU"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2400" b="1">
                          <a:solidFill>
                            <a:srgbClr val="0000FF"/>
                          </a:solidFill>
                          <a:effectLst/>
                          <a:latin typeface="Times New Roman" panose="02020603050405020304" pitchFamily="18" charset="0"/>
                          <a:cs typeface="Times New Roman" panose="02020603050405020304" pitchFamily="18" charset="0"/>
                        </a:rPr>
                        <a:t>86,5%</a:t>
                      </a:r>
                      <a:endParaRPr lang="ru-RU"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2400" b="1">
                          <a:solidFill>
                            <a:srgbClr val="0000FF"/>
                          </a:solidFill>
                          <a:effectLst/>
                          <a:latin typeface="Times New Roman" panose="02020603050405020304" pitchFamily="18" charset="0"/>
                          <a:cs typeface="Times New Roman" panose="02020603050405020304" pitchFamily="18" charset="0"/>
                        </a:rPr>
                        <a:t>81%</a:t>
                      </a:r>
                      <a:endParaRPr lang="ru-RU" sz="24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tc>
                  <a:txBody>
                    <a:bodyPr/>
                    <a:lstStyle/>
                    <a:p>
                      <a:pPr>
                        <a:lnSpc>
                          <a:spcPct val="107000"/>
                        </a:lnSpc>
                        <a:spcAft>
                          <a:spcPts val="0"/>
                        </a:spcAft>
                      </a:pPr>
                      <a:r>
                        <a:rPr lang="ru-RU" sz="2400" b="1" dirty="0">
                          <a:solidFill>
                            <a:srgbClr val="0000FF"/>
                          </a:solidFill>
                          <a:effectLst/>
                          <a:latin typeface="Times New Roman" panose="02020603050405020304" pitchFamily="18" charset="0"/>
                          <a:cs typeface="Times New Roman" panose="02020603050405020304" pitchFamily="18" charset="0"/>
                        </a:rPr>
                        <a:t>84%</a:t>
                      </a:r>
                      <a:endParaRPr lang="ru-RU"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158" marR="65158" marT="0" marB="0"/>
                </a:tc>
                <a:extLst>
                  <a:ext uri="{0D108BD9-81ED-4DB2-BD59-A6C34878D82A}">
                    <a16:rowId xmlns:a16="http://schemas.microsoft.com/office/drawing/2014/main" val="1287599277"/>
                  </a:ext>
                </a:extLst>
              </a:tr>
            </a:tbl>
          </a:graphicData>
        </a:graphic>
      </p:graphicFrame>
      <p:pic>
        <p:nvPicPr>
          <p:cNvPr id="3" name="Рисунок 2">
            <a:extLst>
              <a:ext uri="{FF2B5EF4-FFF2-40B4-BE49-F238E27FC236}">
                <a16:creationId xmlns:a16="http://schemas.microsoft.com/office/drawing/2014/main" id="{F02A9953-C576-DBFA-D424-79D1607F5C04}"/>
              </a:ext>
            </a:extLst>
          </p:cNvPr>
          <p:cNvPicPr>
            <a:picLocks noChangeAspect="1"/>
          </p:cNvPicPr>
          <p:nvPr/>
        </p:nvPicPr>
        <p:blipFill>
          <a:blip r:embed="rId2" cstate="print"/>
          <a:stretch>
            <a:fillRect/>
          </a:stretch>
        </p:blipFill>
        <p:spPr>
          <a:xfrm>
            <a:off x="407368" y="357039"/>
            <a:ext cx="771525" cy="767705"/>
          </a:xfrm>
          <a:prstGeom prst="rect">
            <a:avLst/>
          </a:prstGeom>
        </p:spPr>
      </p:pic>
      <p:pic>
        <p:nvPicPr>
          <p:cNvPr id="6" name="Рисунок 5"/>
          <p:cNvPicPr>
            <a:picLocks noChangeAspect="1"/>
          </p:cNvPicPr>
          <p:nvPr/>
        </p:nvPicPr>
        <p:blipFill>
          <a:blip r:embed="rId3" cstate="print"/>
          <a:stretch>
            <a:fillRect/>
          </a:stretch>
        </p:blipFill>
        <p:spPr>
          <a:xfrm>
            <a:off x="11096660" y="420143"/>
            <a:ext cx="961086" cy="579965"/>
          </a:xfrm>
          <a:prstGeom prst="rect">
            <a:avLst/>
          </a:prstGeom>
        </p:spPr>
      </p:pic>
    </p:spTree>
    <p:extLst>
      <p:ext uri="{BB962C8B-B14F-4D97-AF65-F5344CB8AC3E}">
        <p14:creationId xmlns:p14="http://schemas.microsoft.com/office/powerpoint/2010/main" val="1291855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4700" y="327025"/>
            <a:ext cx="10515600" cy="828675"/>
          </a:xfrm>
        </p:spPr>
        <p:txBody>
          <a:bodyPr>
            <a:normAutofit/>
          </a:bodyPr>
          <a:lstStyle/>
          <a:p>
            <a:r>
              <a:rPr lang="ky-KG" sz="3600" dirty="0">
                <a:latin typeface="Times New Roman" panose="02020603050405020304" pitchFamily="18" charset="0"/>
                <a:cs typeface="Times New Roman" panose="02020603050405020304" pitchFamily="18" charset="0"/>
              </a:rPr>
              <a:t>    </a:t>
            </a:r>
            <a:endParaRPr lang="ru-RU" sz="36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76300" y="533400"/>
            <a:ext cx="98298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y-KG"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Бүтүрүүчүлөрдү жумуш орундарга бөлүштүрүү</a:t>
            </a:r>
            <a:endParaRPr kumimoji="0" lang="ru-RU"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102" name="Picture 6" descr="БҮТҮРҮҮЧҮЛӨР ЖУМУШ ОРУНДАРГА БӨЛҮШТҮРҮЛД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699" y="1362074"/>
            <a:ext cx="5219701" cy="408622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ПЕДАГОГИКАЛЫК ЭМЕС БАГЫТТАГЫ АДИСТЕРДИН БҮТҮРҮҮЧҮЛӨРҮН ЖУМУШКА ЖАЙГАШТЫРУ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0" y="1386104"/>
            <a:ext cx="5346700" cy="4062195"/>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94BF5F09-04CD-538A-5A0C-DF829A559780}"/>
              </a:ext>
            </a:extLst>
          </p:cNvPr>
          <p:cNvPicPr>
            <a:picLocks noChangeAspect="1"/>
          </p:cNvPicPr>
          <p:nvPr/>
        </p:nvPicPr>
        <p:blipFill>
          <a:blip r:embed="rId4" cstate="print"/>
          <a:stretch>
            <a:fillRect/>
          </a:stretch>
        </p:blipFill>
        <p:spPr>
          <a:xfrm>
            <a:off x="427931" y="429047"/>
            <a:ext cx="771525" cy="767705"/>
          </a:xfrm>
          <a:prstGeom prst="rect">
            <a:avLst/>
          </a:prstGeom>
        </p:spPr>
      </p:pic>
      <p:pic>
        <p:nvPicPr>
          <p:cNvPr id="7" name="Рисунок 6"/>
          <p:cNvPicPr>
            <a:picLocks noChangeAspect="1"/>
          </p:cNvPicPr>
          <p:nvPr/>
        </p:nvPicPr>
        <p:blipFill>
          <a:blip r:embed="rId5" cstate="print"/>
          <a:stretch>
            <a:fillRect/>
          </a:stretch>
        </p:blipFill>
        <p:spPr>
          <a:xfrm>
            <a:off x="11096660" y="491581"/>
            <a:ext cx="961086" cy="579965"/>
          </a:xfrm>
          <a:prstGeom prst="rect">
            <a:avLst/>
          </a:prstGeom>
        </p:spPr>
      </p:pic>
    </p:spTree>
    <p:extLst>
      <p:ext uri="{BB962C8B-B14F-4D97-AF65-F5344CB8AC3E}">
        <p14:creationId xmlns:p14="http://schemas.microsoft.com/office/powerpoint/2010/main" val="6706571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3"/>
          <p:cNvSpPr>
            <a:spLocks noGrp="1"/>
          </p:cNvSpPr>
          <p:nvPr>
            <p:ph type="title"/>
          </p:nvPr>
        </p:nvSpPr>
        <p:spPr>
          <a:xfrm>
            <a:off x="609600" y="704850"/>
            <a:ext cx="10972800" cy="1084263"/>
          </a:xfrm>
        </p:spPr>
        <p:txBody>
          <a:bodyPr/>
          <a:lstStyle/>
          <a:p>
            <a:pPr algn="ctr"/>
            <a:r>
              <a:rPr lang="ru-RU" altLang="ru-RU" sz="3600" b="1" dirty="0" err="1">
                <a:latin typeface="Times New Roman" panose="02020603050405020304" pitchFamily="18" charset="0"/>
                <a:cs typeface="Times New Roman" panose="02020603050405020304" pitchFamily="18" charset="0"/>
              </a:rPr>
              <a:t>Өз </a:t>
            </a:r>
            <a:r>
              <a:rPr lang="ru-RU" altLang="ru-RU" sz="3600" b="1" dirty="0">
                <a:latin typeface="Times New Roman" panose="02020603050405020304" pitchFamily="18" charset="0"/>
                <a:cs typeface="Times New Roman" panose="02020603050405020304" pitchFamily="18" charset="0"/>
              </a:rPr>
              <a:t>ара </a:t>
            </a:r>
            <a:r>
              <a:rPr lang="ru-RU" altLang="ru-RU" sz="3600" b="1" dirty="0" err="1">
                <a:latin typeface="Times New Roman" panose="02020603050405020304" pitchFamily="18" charset="0"/>
                <a:cs typeface="Times New Roman" panose="02020603050405020304" pitchFamily="18" charset="0"/>
              </a:rPr>
              <a:t>кызматташуу</a:t>
            </a:r>
            <a:r>
              <a:rPr lang="ru-RU" altLang="ru-RU" sz="3600" b="1" dirty="0">
                <a:latin typeface="Times New Roman" panose="02020603050405020304" pitchFamily="18" charset="0"/>
                <a:cs typeface="Times New Roman" panose="02020603050405020304" pitchFamily="18" charset="0"/>
              </a:rPr>
              <a:t> </a:t>
            </a:r>
            <a:r>
              <a:rPr lang="ru-RU" altLang="ru-RU" sz="3600" b="1" dirty="0" err="1">
                <a:latin typeface="Times New Roman" panose="02020603050405020304" pitchFamily="18" charset="0"/>
                <a:cs typeface="Times New Roman" panose="02020603050405020304" pitchFamily="18" charset="0"/>
              </a:rPr>
              <a:t>боюнча</a:t>
            </a:r>
            <a:r>
              <a:rPr lang="ru-RU" altLang="ru-RU" sz="3600" b="1" dirty="0">
                <a:latin typeface="Times New Roman" panose="02020603050405020304" pitchFamily="18" charset="0"/>
                <a:cs typeface="Times New Roman" panose="02020603050405020304" pitchFamily="18" charset="0"/>
              </a:rPr>
              <a:t> </a:t>
            </a:r>
            <a:r>
              <a:rPr lang="ru-RU" altLang="ru-RU" sz="3600" b="1" dirty="0" err="1">
                <a:latin typeface="Times New Roman" panose="02020603050405020304" pitchFamily="18" charset="0"/>
                <a:cs typeface="Times New Roman" panose="02020603050405020304" pitchFamily="18" charset="0"/>
              </a:rPr>
              <a:t>түзүлгөн келимшимдер</a:t>
            </a:r>
            <a:endParaRPr lang="ru-RU" altLang="ru-RU" sz="3600" b="1" dirty="0">
              <a:latin typeface="Times New Roman" panose="02020603050405020304" pitchFamily="18" charset="0"/>
              <a:cs typeface="Times New Roman" panose="02020603050405020304" pitchFamily="18" charset="0"/>
            </a:endParaRPr>
          </a:p>
        </p:txBody>
      </p:sp>
      <p:sp>
        <p:nvSpPr>
          <p:cNvPr id="12291" name="Текст 4"/>
          <p:cNvSpPr>
            <a:spLocks noGrp="1"/>
          </p:cNvSpPr>
          <p:nvPr>
            <p:ph type="body" idx="1"/>
          </p:nvPr>
        </p:nvSpPr>
        <p:spPr>
          <a:xfrm>
            <a:off x="666712" y="2285992"/>
            <a:ext cx="5386387" cy="639762"/>
          </a:xfrm>
        </p:spPr>
        <p:txBody>
          <a:bodyPr/>
          <a:lstStyle/>
          <a:p>
            <a:pPr algn="ctr"/>
            <a:r>
              <a:rPr lang="ky-KG" altLang="ru-RU" dirty="0"/>
              <a:t>Жалпы келишимдер - </a:t>
            </a:r>
            <a:r>
              <a:rPr lang="ky-KG" altLang="ru-RU" dirty="0" smtClean="0"/>
              <a:t>91</a:t>
            </a:r>
            <a:endParaRPr lang="ru-RU" altLang="ru-RU" dirty="0"/>
          </a:p>
        </p:txBody>
      </p:sp>
      <p:sp>
        <p:nvSpPr>
          <p:cNvPr id="12292" name="Текст 6"/>
          <p:cNvSpPr>
            <a:spLocks noGrp="1"/>
          </p:cNvSpPr>
          <p:nvPr>
            <p:ph type="body" sz="half" idx="3"/>
          </p:nvPr>
        </p:nvSpPr>
        <p:spPr>
          <a:xfrm>
            <a:off x="6024562" y="2285992"/>
            <a:ext cx="5534025" cy="654050"/>
          </a:xfrm>
        </p:spPr>
        <p:txBody>
          <a:bodyPr/>
          <a:lstStyle/>
          <a:p>
            <a:pPr algn="ctr"/>
            <a:r>
              <a:rPr lang="ky-KG" altLang="ru-RU" dirty="0">
                <a:latin typeface="Times New Roman" panose="02020603050405020304" pitchFamily="18" charset="0"/>
                <a:cs typeface="Times New Roman" panose="02020603050405020304" pitchFamily="18" charset="0"/>
              </a:rPr>
              <a:t>2022 жылдан азыркы күнгө чейин түзүлгөн келимшимдер -26</a:t>
            </a:r>
            <a:endParaRPr lang="ru-RU" altLang="ru-RU" dirty="0">
              <a:latin typeface="Times New Roman" panose="02020603050405020304" pitchFamily="18" charset="0"/>
              <a:cs typeface="Times New Roman" panose="02020603050405020304" pitchFamily="18" charset="0"/>
            </a:endParaRPr>
          </a:p>
        </p:txBody>
      </p:sp>
      <p:sp>
        <p:nvSpPr>
          <p:cNvPr id="12293" name="Содержимое 5"/>
          <p:cNvSpPr>
            <a:spLocks noGrp="1"/>
          </p:cNvSpPr>
          <p:nvPr>
            <p:ph sz="quarter" idx="2"/>
          </p:nvPr>
        </p:nvSpPr>
        <p:spPr>
          <a:xfrm>
            <a:off x="738150" y="2857496"/>
            <a:ext cx="5386388" cy="2928958"/>
          </a:xfrm>
        </p:spPr>
        <p:txBody>
          <a:bodyPr/>
          <a:lstStyle/>
          <a:p>
            <a:r>
              <a:rPr lang="ky-KG" altLang="ru-RU" dirty="0"/>
              <a:t>КМШ мамлекеттери менен </a:t>
            </a:r>
            <a:r>
              <a:rPr lang="ky-KG" altLang="ru-RU" dirty="0" smtClean="0"/>
              <a:t>–34</a:t>
            </a:r>
            <a:endParaRPr lang="ky-KG" altLang="ru-RU" dirty="0"/>
          </a:p>
          <a:p>
            <a:r>
              <a:rPr lang="ky-KG" altLang="ru-RU" dirty="0"/>
              <a:t>Азия мамлекеттери менен –</a:t>
            </a:r>
            <a:r>
              <a:rPr lang="ky-KG" altLang="ru-RU" dirty="0" smtClean="0"/>
              <a:t>13</a:t>
            </a:r>
            <a:endParaRPr lang="ky-KG" altLang="ru-RU" dirty="0"/>
          </a:p>
          <a:p>
            <a:r>
              <a:rPr lang="ky-KG" altLang="ru-RU" dirty="0"/>
              <a:t>Европа мамлекеттери </a:t>
            </a:r>
            <a:r>
              <a:rPr lang="ky-KG" altLang="ru-RU" dirty="0" smtClean="0"/>
              <a:t>-5</a:t>
            </a:r>
            <a:endParaRPr lang="ky-KG" altLang="ru-RU" dirty="0"/>
          </a:p>
          <a:p>
            <a:r>
              <a:rPr lang="ky-KG" altLang="ru-RU" dirty="0"/>
              <a:t>Түндүк Америка мамлекеттери- 1</a:t>
            </a:r>
          </a:p>
          <a:p>
            <a:r>
              <a:rPr lang="ky-KG" altLang="ru-RU" dirty="0"/>
              <a:t>Кыргызстандын </a:t>
            </a:r>
            <a:r>
              <a:rPr lang="ky-KG" altLang="ru-RU" dirty="0" smtClean="0"/>
              <a:t>ичиндеги-27</a:t>
            </a:r>
          </a:p>
          <a:p>
            <a:r>
              <a:rPr lang="ky-KG" altLang="ru-RU" dirty="0" smtClean="0"/>
              <a:t>Түрдүү консорциумдар, ассоциациялар, декларациялар - 11</a:t>
            </a:r>
            <a:endParaRPr lang="ru-RU" altLang="ru-RU" dirty="0"/>
          </a:p>
        </p:txBody>
      </p:sp>
      <p:sp>
        <p:nvSpPr>
          <p:cNvPr id="12294" name="Содержимое 7"/>
          <p:cNvSpPr>
            <a:spLocks noGrp="1"/>
          </p:cNvSpPr>
          <p:nvPr>
            <p:ph sz="quarter" idx="4"/>
          </p:nvPr>
        </p:nvSpPr>
        <p:spPr>
          <a:xfrm>
            <a:off x="6310314" y="3143248"/>
            <a:ext cx="5389562" cy="2000264"/>
          </a:xfrm>
        </p:spPr>
        <p:txBody>
          <a:bodyPr/>
          <a:lstStyle/>
          <a:p>
            <a:r>
              <a:rPr lang="ky-KG" altLang="ru-RU" dirty="0"/>
              <a:t>КМШ мамлекеттери менен –7</a:t>
            </a:r>
          </a:p>
          <a:p>
            <a:r>
              <a:rPr lang="ky-KG" altLang="ru-RU" dirty="0"/>
              <a:t>Азия мамлекеттери менен –5</a:t>
            </a:r>
          </a:p>
          <a:p>
            <a:r>
              <a:rPr lang="ky-KG" altLang="ru-RU" dirty="0"/>
              <a:t>Европа мамлекеттери -4</a:t>
            </a:r>
          </a:p>
          <a:p>
            <a:r>
              <a:rPr lang="ky-KG" altLang="ru-RU" dirty="0"/>
              <a:t>Кыргызстандын ичиндеги -10</a:t>
            </a:r>
            <a:endParaRPr lang="ru-RU" altLang="ru-RU" dirty="0"/>
          </a:p>
        </p:txBody>
      </p:sp>
      <p:pic>
        <p:nvPicPr>
          <p:cNvPr id="7" name="Рисунок 6"/>
          <p:cNvPicPr>
            <a:picLocks noChangeAspect="1"/>
          </p:cNvPicPr>
          <p:nvPr/>
        </p:nvPicPr>
        <p:blipFill>
          <a:blip r:embed="rId2" cstate="print"/>
          <a:stretch>
            <a:fillRect/>
          </a:stretch>
        </p:blipFill>
        <p:spPr>
          <a:xfrm>
            <a:off x="11096660" y="491581"/>
            <a:ext cx="961086" cy="579965"/>
          </a:xfrm>
          <a:prstGeom prst="rect">
            <a:avLst/>
          </a:prstGeom>
        </p:spPr>
      </p:pic>
      <p:pic>
        <p:nvPicPr>
          <p:cNvPr id="8" name="Рисунок 7">
            <a:extLst>
              <a:ext uri="{FF2B5EF4-FFF2-40B4-BE49-F238E27FC236}">
                <a16:creationId xmlns:a16="http://schemas.microsoft.com/office/drawing/2014/main" id="{94BF5F09-04CD-538A-5A0C-DF829A559780}"/>
              </a:ext>
            </a:extLst>
          </p:cNvPr>
          <p:cNvPicPr>
            <a:picLocks noChangeAspect="1"/>
          </p:cNvPicPr>
          <p:nvPr/>
        </p:nvPicPr>
        <p:blipFill>
          <a:blip r:embed="rId3" cstate="print"/>
          <a:stretch>
            <a:fillRect/>
          </a:stretch>
        </p:blipFill>
        <p:spPr>
          <a:xfrm>
            <a:off x="427931" y="429047"/>
            <a:ext cx="771525" cy="767705"/>
          </a:xfrm>
          <a:prstGeom prst="rect">
            <a:avLst/>
          </a:prstGeom>
        </p:spPr>
      </p:pic>
    </p:spTree>
    <p:extLst>
      <p:ext uri="{BB962C8B-B14F-4D97-AF65-F5344CB8AC3E}">
        <p14:creationId xmlns:p14="http://schemas.microsoft.com/office/powerpoint/2010/main" val="4248396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809720" y="1071546"/>
            <a:ext cx="9734872" cy="979488"/>
          </a:xfrm>
        </p:spPr>
        <p:txBody>
          <a:bodyPr/>
          <a:lstStyle/>
          <a:p>
            <a:pPr algn="ctr"/>
            <a:r>
              <a:rPr lang="ky-KG" altLang="ru-RU" sz="3200" b="1" dirty="0">
                <a:latin typeface="Times New Roman" panose="02020603050405020304" pitchFamily="18" charset="0"/>
                <a:cs typeface="Times New Roman" panose="02020603050405020304" pitchFamily="18" charset="0"/>
              </a:rPr>
              <a:t>Эки дипломдуу биргелешкен окуу программалары боюнча түзүлгөн келишимдер</a:t>
            </a:r>
            <a:endParaRPr lang="ru-RU" altLang="ru-RU" sz="3200" b="1" dirty="0">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04E72A06-A746-3402-9C0C-4912410F2869}"/>
              </a:ext>
            </a:extLst>
          </p:cNvPr>
          <p:cNvPicPr>
            <a:picLocks noChangeAspect="1"/>
          </p:cNvPicPr>
          <p:nvPr/>
        </p:nvPicPr>
        <p:blipFill>
          <a:blip r:embed="rId2" cstate="print"/>
          <a:stretch>
            <a:fillRect/>
          </a:stretch>
        </p:blipFill>
        <p:spPr>
          <a:xfrm>
            <a:off x="571947" y="501055"/>
            <a:ext cx="771525" cy="767705"/>
          </a:xfrm>
          <a:prstGeom prst="rect">
            <a:avLst/>
          </a:prstGeom>
        </p:spPr>
      </p:pic>
      <p:sp>
        <p:nvSpPr>
          <p:cNvPr id="5" name="Содержимое 2"/>
          <p:cNvSpPr txBox="1">
            <a:spLocks/>
          </p:cNvSpPr>
          <p:nvPr/>
        </p:nvSpPr>
        <p:spPr bwMode="auto">
          <a:xfrm>
            <a:off x="666712" y="2928934"/>
            <a:ext cx="10972800" cy="214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tabLst/>
              <a:defRPr/>
            </a:pPr>
            <a:r>
              <a:rPr kumimoji="0" lang="ky-KG" altLang="ru-RU" sz="2600" b="0" i="0" u="none" strike="noStrike" kern="1200" cap="none" spc="0" normalizeH="0" baseline="0" noProof="0" smtClean="0">
                <a:ln>
                  <a:noFill/>
                </a:ln>
                <a:solidFill>
                  <a:schemeClr val="tx1"/>
                </a:solidFill>
                <a:effectLst/>
                <a:uLnTx/>
                <a:uFillTx/>
                <a:latin typeface="+mn-lt"/>
                <a:ea typeface="+mn-ea"/>
                <a:cs typeface="+mn-cs"/>
              </a:rPr>
              <a:t>1</a:t>
            </a:r>
            <a:r>
              <a:rPr kumimoji="0" lang="ky-KG" altLang="ru-RU" sz="2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ky-KG" altLang="ru-RU" sz="2200" b="1" i="0" u="none" strike="noStrike" kern="120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Евразийский национальный университет им.Л.Н.Гумилева  </a:t>
            </a:r>
            <a:r>
              <a:rPr kumimoji="0" lang="ky-KG" altLang="ru-RU" sz="2200" b="0" i="0" u="none" strike="noStrike" kern="1200" cap="none" spc="0" normalizeH="0" baseline="0" noProof="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ишке ашырылууда (немец тили )</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tabLst/>
              <a:defRPr/>
            </a:pPr>
            <a:endParaRPr kumimoji="0" lang="ru-RU" alt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Рисунок 6"/>
          <p:cNvPicPr>
            <a:picLocks noChangeAspect="1"/>
          </p:cNvPicPr>
          <p:nvPr/>
        </p:nvPicPr>
        <p:blipFill>
          <a:blip r:embed="rId3" cstate="print"/>
          <a:stretch>
            <a:fillRect/>
          </a:stretch>
        </p:blipFill>
        <p:spPr>
          <a:xfrm>
            <a:off x="11096660" y="491581"/>
            <a:ext cx="961086" cy="579965"/>
          </a:xfrm>
          <a:prstGeom prst="rect">
            <a:avLst/>
          </a:prstGeom>
        </p:spPr>
      </p:pic>
    </p:spTree>
    <p:extLst>
      <p:ext uri="{BB962C8B-B14F-4D97-AF65-F5344CB8AC3E}">
        <p14:creationId xmlns:p14="http://schemas.microsoft.com/office/powerpoint/2010/main" val="2874880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1271464" y="928266"/>
            <a:ext cx="9217024" cy="844550"/>
          </a:xfrm>
        </p:spPr>
        <p:txBody>
          <a:bodyPr/>
          <a:lstStyle/>
          <a:p>
            <a:pPr algn="ctr"/>
            <a:r>
              <a:rPr lang="ky-KG" altLang="ru-RU" sz="2400" dirty="0">
                <a:latin typeface="Times New Roman" panose="02020603050405020304" pitchFamily="18" charset="0"/>
                <a:cs typeface="Times New Roman" panose="02020603050405020304" pitchFamily="18" charset="0"/>
              </a:rPr>
              <a:t/>
            </a:r>
            <a:br>
              <a:rPr lang="ky-KG" altLang="ru-RU" sz="2400" dirty="0">
                <a:latin typeface="Times New Roman" panose="02020603050405020304" pitchFamily="18" charset="0"/>
                <a:cs typeface="Times New Roman" panose="02020603050405020304" pitchFamily="18" charset="0"/>
              </a:rPr>
            </a:br>
            <a:r>
              <a:rPr lang="ky-KG" altLang="ru-RU" sz="2400" dirty="0">
                <a:latin typeface="Times New Roman" panose="02020603050405020304" pitchFamily="18" charset="0"/>
                <a:cs typeface="Times New Roman" panose="02020603050405020304" pitchFamily="18" charset="0"/>
              </a:rPr>
              <a:t/>
            </a:r>
            <a:br>
              <a:rPr lang="ky-KG" altLang="ru-RU" sz="2400" dirty="0">
                <a:latin typeface="Times New Roman" panose="02020603050405020304" pitchFamily="18" charset="0"/>
                <a:cs typeface="Times New Roman" panose="02020603050405020304" pitchFamily="18" charset="0"/>
              </a:rPr>
            </a:br>
            <a:r>
              <a:rPr lang="ky-KG" altLang="ru-RU" sz="2400" dirty="0">
                <a:latin typeface="Times New Roman" panose="02020603050405020304" pitchFamily="18" charset="0"/>
                <a:cs typeface="Times New Roman" panose="02020603050405020304" pitchFamily="18" charset="0"/>
              </a:rPr>
              <a:t/>
            </a:r>
            <a:br>
              <a:rPr lang="ky-KG" altLang="ru-RU" sz="2400" dirty="0">
                <a:latin typeface="Times New Roman" panose="02020603050405020304" pitchFamily="18" charset="0"/>
                <a:cs typeface="Times New Roman" panose="02020603050405020304" pitchFamily="18" charset="0"/>
              </a:rPr>
            </a:br>
            <a:r>
              <a:rPr lang="ky-KG" altLang="ru-RU" sz="2400" dirty="0">
                <a:latin typeface="Times New Roman" panose="02020603050405020304" pitchFamily="18" charset="0"/>
                <a:cs typeface="Times New Roman" panose="02020603050405020304" pitchFamily="18" charset="0"/>
              </a:rPr>
              <a:t/>
            </a:r>
            <a:br>
              <a:rPr lang="ky-KG" altLang="ru-RU" sz="2400" dirty="0">
                <a:latin typeface="Times New Roman" panose="02020603050405020304" pitchFamily="18" charset="0"/>
                <a:cs typeface="Times New Roman" panose="02020603050405020304" pitchFamily="18" charset="0"/>
              </a:rPr>
            </a:br>
            <a:r>
              <a:rPr lang="ky-KG" altLang="ru-RU" sz="2400" dirty="0">
                <a:latin typeface="Times New Roman" panose="02020603050405020304" pitchFamily="18" charset="0"/>
                <a:cs typeface="Times New Roman" panose="02020603050405020304" pitchFamily="18" charset="0"/>
              </a:rPr>
              <a:t/>
            </a:r>
            <a:br>
              <a:rPr lang="ky-KG" altLang="ru-RU" sz="2400" dirty="0">
                <a:latin typeface="Times New Roman" panose="02020603050405020304" pitchFamily="18" charset="0"/>
                <a:cs typeface="Times New Roman" panose="02020603050405020304" pitchFamily="18" charset="0"/>
              </a:rPr>
            </a:br>
            <a:r>
              <a:rPr lang="ky-KG" altLang="ru-RU" sz="2400" b="1" dirty="0">
                <a:latin typeface="Times New Roman" panose="02020603050405020304" pitchFamily="18" charset="0"/>
                <a:cs typeface="Times New Roman" panose="02020603050405020304" pitchFamily="18" charset="0"/>
              </a:rPr>
              <a:t>Академиялык мобилдүүлүк программасына 2022-2023 окуу жылында 48 окутуучу катышышты (Ички жана сырткы офлайн режимде)</a:t>
            </a:r>
            <a:r>
              <a:rPr lang="ru-RU" altLang="ru-RU" sz="2400" dirty="0"/>
              <a:t/>
            </a:r>
            <a:br>
              <a:rPr lang="ru-RU" altLang="ru-RU" sz="2400" dirty="0"/>
            </a:br>
            <a:endParaRPr lang="ru-RU" altLang="ru-RU" sz="2400" dirty="0"/>
          </a:p>
        </p:txBody>
      </p:sp>
      <p:graphicFrame>
        <p:nvGraphicFramePr>
          <p:cNvPr id="3" name="Таблица 2"/>
          <p:cNvGraphicFramePr>
            <a:graphicFrameLocks noGrp="1"/>
          </p:cNvGraphicFramePr>
          <p:nvPr/>
        </p:nvGraphicFramePr>
        <p:xfrm>
          <a:off x="1851025" y="1765300"/>
          <a:ext cx="9105900" cy="4180644"/>
        </p:xfrm>
        <a:graphic>
          <a:graphicData uri="http://schemas.openxmlformats.org/drawingml/2006/table">
            <a:tbl>
              <a:tblPr firstRow="1" bandRow="1">
                <a:tableStyleId>{5C22544A-7EE6-4342-B048-85BDC9FD1C3A}</a:tableStyleId>
              </a:tblPr>
              <a:tblGrid>
                <a:gridCol w="446916">
                  <a:extLst>
                    <a:ext uri="{9D8B030D-6E8A-4147-A177-3AD203B41FA5}">
                      <a16:colId xmlns:a16="http://schemas.microsoft.com/office/drawing/2014/main" val="20000"/>
                    </a:ext>
                  </a:extLst>
                </a:gridCol>
                <a:gridCol w="2918133">
                  <a:extLst>
                    <a:ext uri="{9D8B030D-6E8A-4147-A177-3AD203B41FA5}">
                      <a16:colId xmlns:a16="http://schemas.microsoft.com/office/drawing/2014/main" val="20001"/>
                    </a:ext>
                  </a:extLst>
                </a:gridCol>
                <a:gridCol w="1123430">
                  <a:extLst>
                    <a:ext uri="{9D8B030D-6E8A-4147-A177-3AD203B41FA5}">
                      <a16:colId xmlns:a16="http://schemas.microsoft.com/office/drawing/2014/main" val="20002"/>
                    </a:ext>
                  </a:extLst>
                </a:gridCol>
                <a:gridCol w="848496">
                  <a:extLst>
                    <a:ext uri="{9D8B030D-6E8A-4147-A177-3AD203B41FA5}">
                      <a16:colId xmlns:a16="http://schemas.microsoft.com/office/drawing/2014/main" val="20003"/>
                    </a:ext>
                  </a:extLst>
                </a:gridCol>
                <a:gridCol w="1159166">
                  <a:extLst>
                    <a:ext uri="{9D8B030D-6E8A-4147-A177-3AD203B41FA5}">
                      <a16:colId xmlns:a16="http://schemas.microsoft.com/office/drawing/2014/main" val="20004"/>
                    </a:ext>
                  </a:extLst>
                </a:gridCol>
                <a:gridCol w="2609759">
                  <a:extLst>
                    <a:ext uri="{9D8B030D-6E8A-4147-A177-3AD203B41FA5}">
                      <a16:colId xmlns:a16="http://schemas.microsoft.com/office/drawing/2014/main" val="20005"/>
                    </a:ext>
                  </a:extLst>
                </a:gridCol>
              </a:tblGrid>
              <a:tr h="640058">
                <a:tc>
                  <a:txBody>
                    <a:bodyPr/>
                    <a:lstStyle/>
                    <a:p>
                      <a:pPr algn="ctr"/>
                      <a:r>
                        <a:rPr lang="ru-RU" sz="1800" dirty="0"/>
                        <a:t>№</a:t>
                      </a:r>
                    </a:p>
                  </a:txBody>
                  <a:tcPr marL="91423" marR="91423" marT="45709" marB="45709"/>
                </a:tc>
                <a:tc>
                  <a:txBody>
                    <a:bodyPr/>
                    <a:lstStyle/>
                    <a:p>
                      <a:pPr algn="ctr"/>
                      <a:r>
                        <a:rPr lang="ru-RU" sz="1800" dirty="0"/>
                        <a:t>Факультет </a:t>
                      </a:r>
                    </a:p>
                  </a:txBody>
                  <a:tcPr marL="91423" marR="91423"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err="1"/>
                        <a:t>Сырткы</a:t>
                      </a:r>
                      <a:r>
                        <a:rPr lang="ru-RU" sz="1800" dirty="0"/>
                        <a:t> </a:t>
                      </a:r>
                    </a:p>
                    <a:p>
                      <a:pPr algn="ctr"/>
                      <a:endParaRPr lang="ru-RU" sz="1800" dirty="0"/>
                    </a:p>
                  </a:txBody>
                  <a:tcPr marL="91423" marR="91423" marT="45709" marB="45709"/>
                </a:tc>
                <a:tc>
                  <a:txBody>
                    <a:bodyPr/>
                    <a:lstStyle/>
                    <a:p>
                      <a:pPr algn="ctr"/>
                      <a:r>
                        <a:rPr lang="ru-RU" sz="1800" dirty="0" err="1"/>
                        <a:t>Ички</a:t>
                      </a:r>
                      <a:r>
                        <a:rPr lang="ru-RU" sz="1800" dirty="0"/>
                        <a:t> </a:t>
                      </a:r>
                    </a:p>
                  </a:txBody>
                  <a:tcPr marL="91423" marR="91423" marT="45709" marB="45709"/>
                </a:tc>
                <a:tc>
                  <a:txBody>
                    <a:bodyPr/>
                    <a:lstStyle/>
                    <a:p>
                      <a:pPr algn="ctr"/>
                      <a:r>
                        <a:rPr lang="ru-RU" sz="1800" dirty="0" err="1"/>
                        <a:t>Жалпы</a:t>
                      </a:r>
                      <a:r>
                        <a:rPr lang="ru-RU" sz="1800" dirty="0"/>
                        <a:t> саны </a:t>
                      </a:r>
                    </a:p>
                  </a:txBody>
                  <a:tcPr marL="91423" marR="91423" marT="45709" marB="45709"/>
                </a:tc>
                <a:tc>
                  <a:txBody>
                    <a:bodyPr/>
                    <a:lstStyle/>
                    <a:p>
                      <a:pPr algn="ctr"/>
                      <a:r>
                        <a:rPr lang="ru-RU" sz="1800" dirty="0" err="1"/>
                        <a:t>Мөөнөтү</a:t>
                      </a:r>
                      <a:r>
                        <a:rPr lang="ru-RU" sz="1800" dirty="0"/>
                        <a:t> </a:t>
                      </a:r>
                    </a:p>
                  </a:txBody>
                  <a:tcPr marL="91423" marR="91423" marT="45709" marB="45709"/>
                </a:tc>
                <a:extLst>
                  <a:ext uri="{0D108BD9-81ED-4DB2-BD59-A6C34878D82A}">
                    <a16:rowId xmlns:a16="http://schemas.microsoft.com/office/drawing/2014/main" val="10000"/>
                  </a:ext>
                </a:extLst>
              </a:tr>
              <a:tr h="809328">
                <a:tc>
                  <a:txBody>
                    <a:bodyPr/>
                    <a:lstStyle/>
                    <a:p>
                      <a:r>
                        <a:rPr lang="ky-KG" sz="1800" b="0" dirty="0"/>
                        <a:t>1</a:t>
                      </a:r>
                      <a:endParaRPr lang="ru-RU" sz="1800" b="0" dirty="0"/>
                    </a:p>
                  </a:txBody>
                  <a:tcPr marL="91423" marR="91423" marT="45709" marB="45709"/>
                </a:tc>
                <a:tc>
                  <a:txBody>
                    <a:bodyPr/>
                    <a:lstStyle/>
                    <a:p>
                      <a:r>
                        <a:rPr lang="ru-RU" sz="1800" b="0" dirty="0"/>
                        <a:t>Э. Уметов </a:t>
                      </a:r>
                      <a:r>
                        <a:rPr lang="ru-RU" sz="1800" b="0" dirty="0" err="1"/>
                        <a:t>атындагы</a:t>
                      </a:r>
                      <a:r>
                        <a:rPr lang="ru-RU" sz="1800" b="0" dirty="0"/>
                        <a:t> Педагогика </a:t>
                      </a:r>
                      <a:r>
                        <a:rPr lang="ru-RU" sz="1800" b="0" dirty="0" err="1"/>
                        <a:t>факультети</a:t>
                      </a:r>
                      <a:endParaRPr lang="ru-RU" sz="1800" b="0" dirty="0"/>
                    </a:p>
                  </a:txBody>
                  <a:tcPr marL="91423" marR="91423"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y-KG" sz="1800" b="0" dirty="0">
                          <a:latin typeface="Calibri"/>
                          <a:ea typeface="Calibri"/>
                          <a:cs typeface="Times New Roman"/>
                        </a:rPr>
                        <a:t>4</a:t>
                      </a:r>
                      <a:endParaRPr lang="ru-RU" sz="1800" b="0" dirty="0">
                        <a:latin typeface="Calibri"/>
                        <a:ea typeface="Calibri"/>
                        <a:cs typeface="Times New Roman"/>
                      </a:endParaRPr>
                    </a:p>
                    <a:p>
                      <a:pPr algn="ctr"/>
                      <a:endParaRPr lang="ru-RU" sz="1800" b="0" dirty="0"/>
                    </a:p>
                  </a:txBody>
                  <a:tcPr marL="91423" marR="91423" marT="45709" marB="45709"/>
                </a:tc>
                <a:tc>
                  <a:txBody>
                    <a:bodyPr/>
                    <a:lstStyle/>
                    <a:p>
                      <a:pPr algn="ctr"/>
                      <a:r>
                        <a:rPr lang="ky-KG" sz="1800" b="0" dirty="0"/>
                        <a:t>3</a:t>
                      </a:r>
                      <a:endParaRPr lang="ru-RU" sz="1800" b="0" dirty="0"/>
                    </a:p>
                  </a:txBody>
                  <a:tcPr marL="91423" marR="91423" marT="45709" marB="45709"/>
                </a:tc>
                <a:tc>
                  <a:txBody>
                    <a:bodyPr/>
                    <a:lstStyle/>
                    <a:p>
                      <a:pPr algn="ctr"/>
                      <a:r>
                        <a:rPr lang="ky-KG" sz="1800" b="0" dirty="0"/>
                        <a:t>7</a:t>
                      </a:r>
                      <a:endParaRPr lang="ru-RU" sz="1800" b="0" dirty="0"/>
                    </a:p>
                  </a:txBody>
                  <a:tcPr marL="91423" marR="91423" marT="45709" marB="45709"/>
                </a:tc>
                <a:tc>
                  <a:txBody>
                    <a:bodyPr/>
                    <a:lstStyle/>
                    <a:p>
                      <a:r>
                        <a:rPr lang="ky-KG" sz="1800" b="0" dirty="0"/>
                        <a:t>2022-2023</a:t>
                      </a:r>
                      <a:r>
                        <a:rPr lang="ky-KG" sz="1800" b="0" baseline="0" dirty="0"/>
                        <a:t> окуу жылдары</a:t>
                      </a:r>
                      <a:endParaRPr lang="ru-RU" sz="1800" b="0" dirty="0"/>
                    </a:p>
                  </a:txBody>
                  <a:tcPr marL="91423" marR="91423" marT="45709" marB="45709"/>
                </a:tc>
                <a:extLst>
                  <a:ext uri="{0D108BD9-81ED-4DB2-BD59-A6C34878D82A}">
                    <a16:rowId xmlns:a16="http://schemas.microsoft.com/office/drawing/2014/main" val="10001"/>
                  </a:ext>
                </a:extLst>
              </a:tr>
              <a:tr h="862079">
                <a:tc>
                  <a:txBody>
                    <a:bodyPr/>
                    <a:lstStyle/>
                    <a:p>
                      <a:r>
                        <a:rPr lang="ru-RU" sz="1800" b="0" dirty="0"/>
                        <a:t>2</a:t>
                      </a:r>
                    </a:p>
                  </a:txBody>
                  <a:tcPr marL="91423" marR="91423" marT="45709" marB="45709"/>
                </a:tc>
                <a:tc>
                  <a:txBody>
                    <a:bodyPr/>
                    <a:lstStyle/>
                    <a:p>
                      <a:r>
                        <a:rPr lang="ru-RU" sz="1800" b="0" dirty="0" err="1"/>
                        <a:t>Медициналык</a:t>
                      </a:r>
                      <a:r>
                        <a:rPr lang="ru-RU" sz="1800" b="0" dirty="0"/>
                        <a:t> </a:t>
                      </a:r>
                      <a:r>
                        <a:rPr lang="ru-RU" sz="1800" b="0" dirty="0" err="1"/>
                        <a:t>факультети</a:t>
                      </a:r>
                      <a:r>
                        <a:rPr lang="ru-RU" sz="1800" b="0" baseline="0" dirty="0"/>
                        <a:t> </a:t>
                      </a:r>
                      <a:endParaRPr lang="ru-RU" sz="1800" b="0" dirty="0"/>
                    </a:p>
                    <a:p>
                      <a:endParaRPr lang="ru-RU" sz="1800" b="0" dirty="0"/>
                    </a:p>
                  </a:txBody>
                  <a:tcPr marL="91423" marR="91423" marT="45709" marB="45709"/>
                </a:tc>
                <a:tc>
                  <a:txBody>
                    <a:bodyPr/>
                    <a:lstStyle/>
                    <a:p>
                      <a:pPr algn="ctr"/>
                      <a:endParaRPr lang="ru-RU" sz="1800" b="0" dirty="0"/>
                    </a:p>
                  </a:txBody>
                  <a:tcPr marL="91423" marR="91423" marT="45709" marB="45709"/>
                </a:tc>
                <a:tc>
                  <a:txBody>
                    <a:bodyPr/>
                    <a:lstStyle/>
                    <a:p>
                      <a:pPr algn="ctr"/>
                      <a:r>
                        <a:rPr lang="ky-KG" sz="1800" b="0" dirty="0"/>
                        <a:t>3</a:t>
                      </a:r>
                      <a:endParaRPr lang="ru-RU" sz="1800" b="0" dirty="0"/>
                    </a:p>
                  </a:txBody>
                  <a:tcPr marL="91423" marR="91423" marT="45709" marB="45709"/>
                </a:tc>
                <a:tc>
                  <a:txBody>
                    <a:bodyPr/>
                    <a:lstStyle/>
                    <a:p>
                      <a:pPr algn="ctr"/>
                      <a:r>
                        <a:rPr lang="ky-KG" sz="1800" b="0" dirty="0"/>
                        <a:t>3</a:t>
                      </a:r>
                      <a:endParaRPr lang="ru-RU" sz="1800" b="0" dirty="0"/>
                    </a:p>
                  </a:txBody>
                  <a:tcPr marL="91423" marR="91423" marT="45709" marB="45709"/>
                </a:tc>
                <a:tc>
                  <a:txBody>
                    <a:bodyPr/>
                    <a:lstStyle/>
                    <a:p>
                      <a:r>
                        <a:rPr lang="ky-KG" sz="1800" b="0" dirty="0"/>
                        <a:t>2022-2023</a:t>
                      </a:r>
                      <a:r>
                        <a:rPr lang="ky-KG" sz="1800" b="0" baseline="0" dirty="0"/>
                        <a:t> окуу жылдары</a:t>
                      </a:r>
                      <a:endParaRPr lang="ru-RU" sz="1800" b="0" dirty="0"/>
                    </a:p>
                  </a:txBody>
                  <a:tcPr marL="91423" marR="91423" marT="45709" marB="45709"/>
                </a:tc>
                <a:extLst>
                  <a:ext uri="{0D108BD9-81ED-4DB2-BD59-A6C34878D82A}">
                    <a16:rowId xmlns:a16="http://schemas.microsoft.com/office/drawing/2014/main" val="10002"/>
                  </a:ext>
                </a:extLst>
              </a:tr>
              <a:tr h="566681">
                <a:tc>
                  <a:txBody>
                    <a:bodyPr/>
                    <a:lstStyle/>
                    <a:p>
                      <a:r>
                        <a:rPr lang="ky-KG" sz="1800" b="0" dirty="0"/>
                        <a:t>3</a:t>
                      </a:r>
                      <a:endParaRPr lang="ru-RU" sz="1800" b="0" dirty="0"/>
                    </a:p>
                  </a:txBody>
                  <a:tcPr marL="91423" marR="91423" marT="45709" marB="45709"/>
                </a:tc>
                <a:tc>
                  <a:txBody>
                    <a:bodyPr/>
                    <a:lstStyle/>
                    <a:p>
                      <a:r>
                        <a:rPr lang="ru-RU" sz="1800" b="0" dirty="0"/>
                        <a:t>Филология </a:t>
                      </a:r>
                      <a:r>
                        <a:rPr lang="ru-RU" sz="1800" b="0" dirty="0" err="1"/>
                        <a:t>факультети</a:t>
                      </a:r>
                      <a:endParaRPr lang="ru-RU" sz="1800" b="0" dirty="0"/>
                    </a:p>
                    <a:p>
                      <a:endParaRPr lang="ru-RU" sz="1800" b="0" dirty="0"/>
                    </a:p>
                  </a:txBody>
                  <a:tcPr marL="91423" marR="91423" marT="45709" marB="45709"/>
                </a:tc>
                <a:tc>
                  <a:txBody>
                    <a:bodyPr/>
                    <a:lstStyle/>
                    <a:p>
                      <a:pPr algn="ctr"/>
                      <a:r>
                        <a:rPr lang="ky-KG" sz="1800" b="0" dirty="0"/>
                        <a:t>4</a:t>
                      </a:r>
                      <a:endParaRPr lang="ru-RU" sz="1800" b="0" dirty="0"/>
                    </a:p>
                  </a:txBody>
                  <a:tcPr marL="91423" marR="91423" marT="45709" marB="45709"/>
                </a:tc>
                <a:tc>
                  <a:txBody>
                    <a:bodyPr/>
                    <a:lstStyle/>
                    <a:p>
                      <a:pPr algn="ctr"/>
                      <a:r>
                        <a:rPr lang="ky-KG" sz="1800" b="0" dirty="0"/>
                        <a:t>2</a:t>
                      </a:r>
                      <a:endParaRPr lang="ru-RU" sz="1800" b="0" dirty="0"/>
                    </a:p>
                  </a:txBody>
                  <a:tcPr marL="91423" marR="91423" marT="45709" marB="45709"/>
                </a:tc>
                <a:tc>
                  <a:txBody>
                    <a:bodyPr/>
                    <a:lstStyle/>
                    <a:p>
                      <a:pPr algn="ctr"/>
                      <a:r>
                        <a:rPr lang="ky-KG" sz="1800" b="0" dirty="0"/>
                        <a:t>6</a:t>
                      </a:r>
                      <a:endParaRPr lang="ru-RU" sz="1800" b="0" dirty="0"/>
                    </a:p>
                  </a:txBody>
                  <a:tcPr marL="91423" marR="91423" marT="45709" marB="45709"/>
                </a:tc>
                <a:tc>
                  <a:txBody>
                    <a:bodyPr/>
                    <a:lstStyle/>
                    <a:p>
                      <a:r>
                        <a:rPr lang="ky-KG" sz="1800" b="0" dirty="0"/>
                        <a:t>2022-2023</a:t>
                      </a:r>
                      <a:r>
                        <a:rPr lang="ky-KG" sz="1800" b="0" baseline="0" dirty="0"/>
                        <a:t> окуу жылдары</a:t>
                      </a:r>
                      <a:endParaRPr lang="ru-RU" sz="1800" b="0" dirty="0"/>
                    </a:p>
                    <a:p>
                      <a:endParaRPr lang="ru-RU" sz="1800" b="0" dirty="0"/>
                    </a:p>
                  </a:txBody>
                  <a:tcPr marL="91423" marR="91423" marT="45709" marB="45709"/>
                </a:tc>
                <a:extLst>
                  <a:ext uri="{0D108BD9-81ED-4DB2-BD59-A6C34878D82A}">
                    <a16:rowId xmlns:a16="http://schemas.microsoft.com/office/drawing/2014/main" val="10003"/>
                  </a:ext>
                </a:extLst>
              </a:tr>
              <a:tr h="954801">
                <a:tc>
                  <a:txBody>
                    <a:bodyPr/>
                    <a:lstStyle/>
                    <a:p>
                      <a:r>
                        <a:rPr lang="ru-RU" sz="1800" b="0" dirty="0"/>
                        <a:t>4</a:t>
                      </a:r>
                    </a:p>
                  </a:txBody>
                  <a:tcPr marL="91423" marR="91423" marT="45709" marB="45709"/>
                </a:tc>
                <a:tc>
                  <a:txBody>
                    <a:bodyPr/>
                    <a:lstStyle/>
                    <a:p>
                      <a:r>
                        <a:rPr lang="ru-RU" sz="1800" b="0" dirty="0"/>
                        <a:t>Экономика </a:t>
                      </a:r>
                      <a:r>
                        <a:rPr lang="ru-RU" sz="1800" b="0" dirty="0" err="1"/>
                        <a:t>юридикалык</a:t>
                      </a:r>
                      <a:r>
                        <a:rPr lang="ru-RU" sz="1800" b="0" dirty="0"/>
                        <a:t> </a:t>
                      </a:r>
                      <a:r>
                        <a:rPr lang="ru-RU" sz="1800" b="0" dirty="0" err="1"/>
                        <a:t>факультети</a:t>
                      </a:r>
                      <a:endParaRPr lang="ru-RU" sz="1800" b="0" dirty="0"/>
                    </a:p>
                  </a:txBody>
                  <a:tcPr marL="91423" marR="91423" marT="45709" marB="45709"/>
                </a:tc>
                <a:tc>
                  <a:txBody>
                    <a:bodyPr/>
                    <a:lstStyle/>
                    <a:p>
                      <a:pPr algn="ctr"/>
                      <a:endParaRPr lang="ru-RU" sz="1800" b="0" dirty="0"/>
                    </a:p>
                  </a:txBody>
                  <a:tcPr marL="91423" marR="91423" marT="45709" marB="45709"/>
                </a:tc>
                <a:tc>
                  <a:txBody>
                    <a:bodyPr/>
                    <a:lstStyle/>
                    <a:p>
                      <a:pPr algn="ctr"/>
                      <a:r>
                        <a:rPr lang="ru-RU" sz="1800" b="0" dirty="0"/>
                        <a:t>3</a:t>
                      </a:r>
                    </a:p>
                  </a:txBody>
                  <a:tcPr marL="91423" marR="91423" marT="45709" marB="45709"/>
                </a:tc>
                <a:tc>
                  <a:txBody>
                    <a:bodyPr/>
                    <a:lstStyle/>
                    <a:p>
                      <a:pPr algn="ctr"/>
                      <a:r>
                        <a:rPr lang="ru-RU" sz="1800" b="0" dirty="0"/>
                        <a:t>3</a:t>
                      </a:r>
                    </a:p>
                  </a:txBody>
                  <a:tcPr marL="91423" marR="91423"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y-KG" sz="1800" b="0" dirty="0"/>
                        <a:t>2022-2023</a:t>
                      </a:r>
                      <a:r>
                        <a:rPr lang="ky-KG" sz="1800" b="0" baseline="0" dirty="0"/>
                        <a:t> окуу жылдары</a:t>
                      </a:r>
                      <a:endParaRPr lang="ru-RU" sz="1800" b="0" dirty="0"/>
                    </a:p>
                    <a:p>
                      <a:endParaRPr lang="ru-RU" sz="1800" b="0" dirty="0"/>
                    </a:p>
                  </a:txBody>
                  <a:tcPr marL="91423" marR="91423" marT="45709" marB="45709"/>
                </a:tc>
                <a:extLst>
                  <a:ext uri="{0D108BD9-81ED-4DB2-BD59-A6C34878D82A}">
                    <a16:rowId xmlns:a16="http://schemas.microsoft.com/office/drawing/2014/main" val="10004"/>
                  </a:ext>
                </a:extLst>
              </a:tr>
            </a:tbl>
          </a:graphicData>
        </a:graphic>
      </p:graphicFrame>
      <p:pic>
        <p:nvPicPr>
          <p:cNvPr id="4" name="Рисунок 3">
            <a:extLst>
              <a:ext uri="{FF2B5EF4-FFF2-40B4-BE49-F238E27FC236}">
                <a16:creationId xmlns:a16="http://schemas.microsoft.com/office/drawing/2014/main" id="{04E72A06-A746-3402-9C0C-4912410F2869}"/>
              </a:ext>
            </a:extLst>
          </p:cNvPr>
          <p:cNvPicPr>
            <a:picLocks noChangeAspect="1"/>
          </p:cNvPicPr>
          <p:nvPr/>
        </p:nvPicPr>
        <p:blipFill>
          <a:blip r:embed="rId2" cstate="print"/>
          <a:stretch>
            <a:fillRect/>
          </a:stretch>
        </p:blipFill>
        <p:spPr>
          <a:xfrm>
            <a:off x="355923" y="213023"/>
            <a:ext cx="771525" cy="767705"/>
          </a:xfrm>
          <a:prstGeom prst="rect">
            <a:avLst/>
          </a:prstGeom>
        </p:spPr>
      </p:pic>
      <p:pic>
        <p:nvPicPr>
          <p:cNvPr id="5" name="Рисунок 4"/>
          <p:cNvPicPr>
            <a:picLocks noChangeAspect="1"/>
          </p:cNvPicPr>
          <p:nvPr/>
        </p:nvPicPr>
        <p:blipFill>
          <a:blip r:embed="rId3" cstate="print"/>
          <a:stretch>
            <a:fillRect/>
          </a:stretch>
        </p:blipFill>
        <p:spPr>
          <a:xfrm>
            <a:off x="10992544" y="256747"/>
            <a:ext cx="961086" cy="579965"/>
          </a:xfrm>
          <a:prstGeom prst="rect">
            <a:avLst/>
          </a:prstGeom>
        </p:spPr>
      </p:pic>
    </p:spTree>
    <p:extLst>
      <p:ext uri="{BB962C8B-B14F-4D97-AF65-F5344CB8AC3E}">
        <p14:creationId xmlns:p14="http://schemas.microsoft.com/office/powerpoint/2010/main" val="3492122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9154" name="Заголовок 1"/>
          <p:cNvSpPr>
            <a:spLocks noGrp="1"/>
          </p:cNvSpPr>
          <p:nvPr>
            <p:ph type="title"/>
          </p:nvPr>
        </p:nvSpPr>
        <p:spPr>
          <a:xfrm>
            <a:off x="2222500" y="1243013"/>
            <a:ext cx="7159625" cy="466725"/>
          </a:xfrm>
        </p:spPr>
        <p:txBody>
          <a:bodyPr/>
          <a:lstStyle/>
          <a:p>
            <a:pPr algn="ctr"/>
            <a:r>
              <a:rPr lang="ky-KG" altLang="ru-RU" sz="2800" b="1">
                <a:latin typeface="Times New Roman" panose="02020603050405020304" pitchFamily="18" charset="0"/>
                <a:cs typeface="Times New Roman" panose="02020603050405020304" pitchFamily="18" charset="0"/>
              </a:rPr>
              <a:t>Ички жана сырткы мобилдүүлук онлайн режиминде</a:t>
            </a:r>
            <a:endParaRPr lang="ru-RU" altLang="ru-RU" sz="2800"/>
          </a:p>
        </p:txBody>
      </p:sp>
      <p:graphicFrame>
        <p:nvGraphicFramePr>
          <p:cNvPr id="4" name="Таблица 3"/>
          <p:cNvGraphicFramePr>
            <a:graphicFrameLocks noGrp="1"/>
          </p:cNvGraphicFramePr>
          <p:nvPr/>
        </p:nvGraphicFramePr>
        <p:xfrm>
          <a:off x="1890713" y="2098675"/>
          <a:ext cx="8572499" cy="3853502"/>
        </p:xfrm>
        <a:graphic>
          <a:graphicData uri="http://schemas.openxmlformats.org/drawingml/2006/table">
            <a:tbl>
              <a:tblPr firstRow="1" bandRow="1">
                <a:tableStyleId>{5C22544A-7EE6-4342-B048-85BDC9FD1C3A}</a:tableStyleId>
              </a:tblPr>
              <a:tblGrid>
                <a:gridCol w="633877">
                  <a:extLst>
                    <a:ext uri="{9D8B030D-6E8A-4147-A177-3AD203B41FA5}">
                      <a16:colId xmlns:a16="http://schemas.microsoft.com/office/drawing/2014/main" val="20000"/>
                    </a:ext>
                  </a:extLst>
                </a:gridCol>
                <a:gridCol w="1863220">
                  <a:extLst>
                    <a:ext uri="{9D8B030D-6E8A-4147-A177-3AD203B41FA5}">
                      <a16:colId xmlns:a16="http://schemas.microsoft.com/office/drawing/2014/main" val="20001"/>
                    </a:ext>
                  </a:extLst>
                </a:gridCol>
                <a:gridCol w="1195510">
                  <a:extLst>
                    <a:ext uri="{9D8B030D-6E8A-4147-A177-3AD203B41FA5}">
                      <a16:colId xmlns:a16="http://schemas.microsoft.com/office/drawing/2014/main" val="20002"/>
                    </a:ext>
                  </a:extLst>
                </a:gridCol>
                <a:gridCol w="1301588">
                  <a:extLst>
                    <a:ext uri="{9D8B030D-6E8A-4147-A177-3AD203B41FA5}">
                      <a16:colId xmlns:a16="http://schemas.microsoft.com/office/drawing/2014/main" val="20003"/>
                    </a:ext>
                  </a:extLst>
                </a:gridCol>
                <a:gridCol w="1248549">
                  <a:extLst>
                    <a:ext uri="{9D8B030D-6E8A-4147-A177-3AD203B41FA5}">
                      <a16:colId xmlns:a16="http://schemas.microsoft.com/office/drawing/2014/main" val="20004"/>
                    </a:ext>
                  </a:extLst>
                </a:gridCol>
                <a:gridCol w="2329755">
                  <a:extLst>
                    <a:ext uri="{9D8B030D-6E8A-4147-A177-3AD203B41FA5}">
                      <a16:colId xmlns:a16="http://schemas.microsoft.com/office/drawing/2014/main" val="20005"/>
                    </a:ext>
                  </a:extLst>
                </a:gridCol>
              </a:tblGrid>
              <a:tr h="640099">
                <a:tc>
                  <a:txBody>
                    <a:bodyPr/>
                    <a:lstStyle/>
                    <a:p>
                      <a:r>
                        <a:rPr lang="ru-RU" sz="1800" b="0" dirty="0"/>
                        <a:t>№</a:t>
                      </a:r>
                    </a:p>
                  </a:txBody>
                  <a:tcPr marL="91422" marR="91422" marT="45730" marB="45730"/>
                </a:tc>
                <a:tc>
                  <a:txBody>
                    <a:bodyPr/>
                    <a:lstStyle/>
                    <a:p>
                      <a:r>
                        <a:rPr lang="ru-RU" sz="1800" b="0" dirty="0"/>
                        <a:t>Факультет </a:t>
                      </a:r>
                    </a:p>
                  </a:txBody>
                  <a:tcPr marL="91422" marR="91422" marT="45730" marB="4573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0" dirty="0" err="1"/>
                        <a:t>Сырткы</a:t>
                      </a:r>
                      <a:r>
                        <a:rPr lang="ru-RU" sz="1800" b="0" dirty="0"/>
                        <a:t> </a:t>
                      </a:r>
                    </a:p>
                    <a:p>
                      <a:pPr algn="ctr"/>
                      <a:endParaRPr lang="ru-RU" sz="1800" b="0" dirty="0"/>
                    </a:p>
                  </a:txBody>
                  <a:tcPr marL="91422" marR="91422" marT="45730" marB="45730"/>
                </a:tc>
                <a:tc>
                  <a:txBody>
                    <a:bodyPr/>
                    <a:lstStyle/>
                    <a:p>
                      <a:pPr algn="ctr"/>
                      <a:r>
                        <a:rPr lang="ru-RU" sz="1800" b="0" dirty="0" err="1"/>
                        <a:t>Ички</a:t>
                      </a:r>
                      <a:r>
                        <a:rPr lang="ru-RU" sz="1800" b="0" dirty="0"/>
                        <a:t> </a:t>
                      </a:r>
                    </a:p>
                  </a:txBody>
                  <a:tcPr marL="91422" marR="91422" marT="45730" marB="45730"/>
                </a:tc>
                <a:tc>
                  <a:txBody>
                    <a:bodyPr/>
                    <a:lstStyle/>
                    <a:p>
                      <a:pPr algn="ctr"/>
                      <a:r>
                        <a:rPr lang="ru-RU" sz="1800" b="0" dirty="0" err="1"/>
                        <a:t>Жалпы</a:t>
                      </a:r>
                      <a:r>
                        <a:rPr lang="ru-RU" sz="1800" b="0" dirty="0"/>
                        <a:t> саны </a:t>
                      </a:r>
                    </a:p>
                  </a:txBody>
                  <a:tcPr marL="91422" marR="91422" marT="45730" marB="45730"/>
                </a:tc>
                <a:tc>
                  <a:txBody>
                    <a:bodyPr/>
                    <a:lstStyle/>
                    <a:p>
                      <a:r>
                        <a:rPr lang="ru-RU" sz="1800" b="0" dirty="0"/>
                        <a:t>М</a:t>
                      </a:r>
                      <a:r>
                        <a:rPr lang="ky-KG" sz="1800" b="0" dirty="0"/>
                        <a:t>өө</a:t>
                      </a:r>
                      <a:r>
                        <a:rPr lang="ru-RU" sz="1800" b="0" dirty="0" err="1"/>
                        <a:t>нөтү</a:t>
                      </a:r>
                      <a:r>
                        <a:rPr lang="ru-RU" sz="1800" b="0" dirty="0"/>
                        <a:t> </a:t>
                      </a:r>
                    </a:p>
                  </a:txBody>
                  <a:tcPr marL="91422" marR="91422" marT="45730" marB="45730"/>
                </a:tc>
                <a:extLst>
                  <a:ext uri="{0D108BD9-81ED-4DB2-BD59-A6C34878D82A}">
                    <a16:rowId xmlns:a16="http://schemas.microsoft.com/office/drawing/2014/main" val="10000"/>
                  </a:ext>
                </a:extLst>
              </a:tr>
              <a:tr h="1110242">
                <a:tc>
                  <a:txBody>
                    <a:bodyPr/>
                    <a:lstStyle/>
                    <a:p>
                      <a:r>
                        <a:rPr lang="ky-KG" sz="1800" b="0" dirty="0"/>
                        <a:t>1</a:t>
                      </a:r>
                      <a:endParaRPr lang="ru-RU" sz="1800" b="0" dirty="0"/>
                    </a:p>
                  </a:txBody>
                  <a:tcPr marL="91422" marR="91422" marT="45730" marB="45730"/>
                </a:tc>
                <a:tc>
                  <a:txBody>
                    <a:bodyPr/>
                    <a:lstStyle/>
                    <a:p>
                      <a:r>
                        <a:rPr lang="ru-RU" sz="1800" b="0" dirty="0" err="1"/>
                        <a:t>Экономикалык</a:t>
                      </a:r>
                      <a:r>
                        <a:rPr lang="ru-RU" sz="1800" b="0" dirty="0"/>
                        <a:t> </a:t>
                      </a:r>
                      <a:r>
                        <a:rPr lang="ru-RU" sz="1800" b="0" dirty="0" err="1"/>
                        <a:t>юридикалык</a:t>
                      </a:r>
                      <a:r>
                        <a:rPr lang="ru-RU" sz="1800" b="0" dirty="0"/>
                        <a:t> </a:t>
                      </a:r>
                      <a:r>
                        <a:rPr lang="ru-RU" sz="1800" b="0" dirty="0" err="1"/>
                        <a:t>факультети</a:t>
                      </a:r>
                      <a:endParaRPr lang="ru-RU" sz="1800" b="0" dirty="0"/>
                    </a:p>
                  </a:txBody>
                  <a:tcPr marL="91422" marR="91422" marT="45730" marB="4573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y-KG" sz="1800" b="0" dirty="0">
                          <a:latin typeface="Calibri"/>
                          <a:ea typeface="Calibri"/>
                          <a:cs typeface="Times New Roman"/>
                        </a:rPr>
                        <a:t>13</a:t>
                      </a:r>
                      <a:endParaRPr lang="ru-RU" sz="1800" b="0" dirty="0">
                        <a:latin typeface="Calibri"/>
                        <a:ea typeface="Calibri"/>
                        <a:cs typeface="Times New Roman"/>
                      </a:endParaRPr>
                    </a:p>
                    <a:p>
                      <a:pPr algn="ctr"/>
                      <a:endParaRPr lang="ru-RU" sz="1800" b="0" dirty="0"/>
                    </a:p>
                  </a:txBody>
                  <a:tcPr marL="91422" marR="91422" marT="45730" marB="45730"/>
                </a:tc>
                <a:tc>
                  <a:txBody>
                    <a:bodyPr/>
                    <a:lstStyle/>
                    <a:p>
                      <a:pPr algn="ctr"/>
                      <a:endParaRPr lang="ru-RU" sz="1800" b="0" dirty="0"/>
                    </a:p>
                  </a:txBody>
                  <a:tcPr marL="91422" marR="91422" marT="45730" marB="45730"/>
                </a:tc>
                <a:tc>
                  <a:txBody>
                    <a:bodyPr/>
                    <a:lstStyle/>
                    <a:p>
                      <a:pPr algn="ctr"/>
                      <a:r>
                        <a:rPr lang="ky-KG" sz="1800" b="0" dirty="0"/>
                        <a:t>13</a:t>
                      </a:r>
                      <a:endParaRPr lang="ru-RU" sz="1800" b="0" dirty="0"/>
                    </a:p>
                  </a:txBody>
                  <a:tcPr marL="91422" marR="91422" marT="45730" marB="45730"/>
                </a:tc>
                <a:tc>
                  <a:txBody>
                    <a:bodyPr/>
                    <a:lstStyle/>
                    <a:p>
                      <a:r>
                        <a:rPr lang="ky-KG" sz="1800" b="0" dirty="0"/>
                        <a:t>2022-2023</a:t>
                      </a:r>
                      <a:r>
                        <a:rPr lang="ky-KG" sz="1800" b="0" baseline="0" dirty="0"/>
                        <a:t> окуу жылдары</a:t>
                      </a:r>
                      <a:endParaRPr lang="ru-RU" sz="1800" b="0" dirty="0"/>
                    </a:p>
                  </a:txBody>
                  <a:tcPr marL="91422" marR="91422" marT="45730" marB="45730"/>
                </a:tc>
                <a:extLst>
                  <a:ext uri="{0D108BD9-81ED-4DB2-BD59-A6C34878D82A}">
                    <a16:rowId xmlns:a16="http://schemas.microsoft.com/office/drawing/2014/main" val="10001"/>
                  </a:ext>
                </a:extLst>
              </a:tr>
              <a:tr h="508677">
                <a:tc>
                  <a:txBody>
                    <a:bodyPr/>
                    <a:lstStyle/>
                    <a:p>
                      <a:r>
                        <a:rPr lang="ky-KG" sz="1800" b="0" dirty="0"/>
                        <a:t>2</a:t>
                      </a:r>
                      <a:endParaRPr lang="ru-RU" sz="1800" b="0" dirty="0"/>
                    </a:p>
                  </a:txBody>
                  <a:tcPr marL="91422" marR="91422" marT="45730" marB="45730"/>
                </a:tc>
                <a:tc>
                  <a:txBody>
                    <a:bodyPr/>
                    <a:lstStyle/>
                    <a:p>
                      <a:r>
                        <a:rPr lang="ru-RU" sz="1800" b="0" dirty="0"/>
                        <a:t>Э. Уметов </a:t>
                      </a:r>
                      <a:r>
                        <a:rPr lang="ru-RU" sz="1800" b="0" dirty="0" err="1"/>
                        <a:t>атындагы</a:t>
                      </a:r>
                      <a:r>
                        <a:rPr lang="ru-RU" sz="1800" b="0" dirty="0"/>
                        <a:t> </a:t>
                      </a:r>
                      <a:r>
                        <a:rPr lang="ru-RU" sz="1800" b="0" dirty="0" err="1"/>
                        <a:t>Педагогикалык</a:t>
                      </a:r>
                      <a:endParaRPr lang="ru-RU" sz="1800" b="0" dirty="0"/>
                    </a:p>
                  </a:txBody>
                  <a:tcPr marL="91422" marR="91422" marT="45730" marB="45730"/>
                </a:tc>
                <a:tc>
                  <a:txBody>
                    <a:bodyPr/>
                    <a:lstStyle/>
                    <a:p>
                      <a:pPr algn="ctr"/>
                      <a:r>
                        <a:rPr lang="ky-KG" sz="1800" b="0" dirty="0"/>
                        <a:t>8</a:t>
                      </a:r>
                      <a:endParaRPr lang="ru-RU" sz="1800" b="0" dirty="0"/>
                    </a:p>
                  </a:txBody>
                  <a:tcPr marL="91422" marR="91422" marT="45730" marB="45730"/>
                </a:tc>
                <a:tc>
                  <a:txBody>
                    <a:bodyPr/>
                    <a:lstStyle/>
                    <a:p>
                      <a:pPr algn="ctr"/>
                      <a:endParaRPr lang="ru-RU" sz="1800" b="0" dirty="0"/>
                    </a:p>
                  </a:txBody>
                  <a:tcPr marL="91422" marR="91422" marT="45730" marB="45730"/>
                </a:tc>
                <a:tc>
                  <a:txBody>
                    <a:bodyPr/>
                    <a:lstStyle/>
                    <a:p>
                      <a:pPr algn="ctr"/>
                      <a:r>
                        <a:rPr lang="ky-KG" sz="1800" b="0" dirty="0"/>
                        <a:t>8</a:t>
                      </a:r>
                      <a:endParaRPr lang="ru-RU" sz="1800" b="0" dirty="0"/>
                    </a:p>
                  </a:txBody>
                  <a:tcPr marL="91422" marR="91422" marT="45730" marB="45730"/>
                </a:tc>
                <a:tc>
                  <a:txBody>
                    <a:bodyPr/>
                    <a:lstStyle/>
                    <a:p>
                      <a:r>
                        <a:rPr lang="ky-KG" sz="1800" b="0" dirty="0"/>
                        <a:t>2022-2023</a:t>
                      </a:r>
                      <a:r>
                        <a:rPr lang="ky-KG" sz="1800" b="0" baseline="0" dirty="0"/>
                        <a:t> окуу жылдары</a:t>
                      </a:r>
                      <a:endParaRPr lang="ru-RU" sz="1800" b="0" dirty="0"/>
                    </a:p>
                  </a:txBody>
                  <a:tcPr marL="91422" marR="91422" marT="45730" marB="45730"/>
                </a:tc>
                <a:extLst>
                  <a:ext uri="{0D108BD9-81ED-4DB2-BD59-A6C34878D82A}">
                    <a16:rowId xmlns:a16="http://schemas.microsoft.com/office/drawing/2014/main" val="10002"/>
                  </a:ext>
                </a:extLst>
              </a:tr>
              <a:tr h="1188739">
                <a:tc>
                  <a:txBody>
                    <a:bodyPr/>
                    <a:lstStyle/>
                    <a:p>
                      <a:r>
                        <a:rPr lang="ky-KG" sz="1800" b="0" dirty="0"/>
                        <a:t>3</a:t>
                      </a:r>
                      <a:endParaRPr lang="ru-RU" sz="1800" b="0" dirty="0"/>
                    </a:p>
                  </a:txBody>
                  <a:tcPr marL="91422" marR="91422" marT="45730" marB="45730"/>
                </a:tc>
                <a:tc>
                  <a:txBody>
                    <a:bodyPr/>
                    <a:lstStyle/>
                    <a:p>
                      <a:r>
                        <a:rPr lang="ru-RU" sz="1800" b="0" dirty="0" err="1"/>
                        <a:t>Табигый</a:t>
                      </a:r>
                      <a:r>
                        <a:rPr lang="ru-RU" sz="1800" b="0" dirty="0"/>
                        <a:t> </a:t>
                      </a:r>
                      <a:r>
                        <a:rPr lang="ru-RU" sz="1800" b="0" dirty="0" err="1"/>
                        <a:t>техникалык</a:t>
                      </a:r>
                      <a:r>
                        <a:rPr lang="ru-RU" sz="1800" b="0" dirty="0"/>
                        <a:t> </a:t>
                      </a:r>
                      <a:r>
                        <a:rPr lang="ru-RU" sz="1800" b="0" dirty="0" err="1"/>
                        <a:t>факультети</a:t>
                      </a:r>
                      <a:endParaRPr lang="ru-RU" sz="1800" b="0" dirty="0"/>
                    </a:p>
                    <a:p>
                      <a:endParaRPr lang="ru-RU" sz="1800" b="0" dirty="0"/>
                    </a:p>
                  </a:txBody>
                  <a:tcPr marL="91422" marR="91422" marT="45730" marB="45730"/>
                </a:tc>
                <a:tc>
                  <a:txBody>
                    <a:bodyPr/>
                    <a:lstStyle/>
                    <a:p>
                      <a:pPr algn="ctr"/>
                      <a:r>
                        <a:rPr lang="ky-KG" sz="1800" b="0" dirty="0"/>
                        <a:t>8</a:t>
                      </a:r>
                      <a:endParaRPr lang="ru-RU" sz="1800" b="0" dirty="0"/>
                    </a:p>
                  </a:txBody>
                  <a:tcPr marL="91422" marR="91422" marT="45730" marB="45730"/>
                </a:tc>
                <a:tc>
                  <a:txBody>
                    <a:bodyPr/>
                    <a:lstStyle/>
                    <a:p>
                      <a:pPr algn="ctr"/>
                      <a:endParaRPr lang="ru-RU" sz="1800" b="0" dirty="0"/>
                    </a:p>
                  </a:txBody>
                  <a:tcPr marL="91422" marR="91422" marT="45730" marB="45730"/>
                </a:tc>
                <a:tc>
                  <a:txBody>
                    <a:bodyPr/>
                    <a:lstStyle/>
                    <a:p>
                      <a:pPr algn="ctr"/>
                      <a:r>
                        <a:rPr lang="ky-KG" sz="1800" b="0" dirty="0"/>
                        <a:t>8</a:t>
                      </a:r>
                      <a:endParaRPr lang="ru-RU" sz="1800" b="0" dirty="0"/>
                    </a:p>
                  </a:txBody>
                  <a:tcPr marL="91422" marR="91422" marT="45730" marB="45730"/>
                </a:tc>
                <a:tc>
                  <a:txBody>
                    <a:bodyPr/>
                    <a:lstStyle/>
                    <a:p>
                      <a:r>
                        <a:rPr lang="ky-KG" sz="1800" b="0" dirty="0"/>
                        <a:t>2022-2023</a:t>
                      </a:r>
                      <a:r>
                        <a:rPr lang="ky-KG" sz="1800" b="0" baseline="0" dirty="0"/>
                        <a:t> окуу жылдары</a:t>
                      </a:r>
                      <a:endParaRPr lang="ru-RU" sz="1800" b="0" dirty="0"/>
                    </a:p>
                    <a:p>
                      <a:endParaRPr lang="ru-RU" sz="1800" b="0" dirty="0"/>
                    </a:p>
                  </a:txBody>
                  <a:tcPr marL="91422" marR="91422" marT="45730" marB="45730"/>
                </a:tc>
                <a:extLst>
                  <a:ext uri="{0D108BD9-81ED-4DB2-BD59-A6C34878D82A}">
                    <a16:rowId xmlns:a16="http://schemas.microsoft.com/office/drawing/2014/main" val="10003"/>
                  </a:ext>
                </a:extLst>
              </a:tr>
            </a:tbl>
          </a:graphicData>
        </a:graphic>
      </p:graphicFrame>
      <p:pic>
        <p:nvPicPr>
          <p:cNvPr id="2" name="Рисунок 1">
            <a:extLst>
              <a:ext uri="{FF2B5EF4-FFF2-40B4-BE49-F238E27FC236}">
                <a16:creationId xmlns:a16="http://schemas.microsoft.com/office/drawing/2014/main" id="{6EB58BAE-2074-96C4-2D37-21DE07791B58}"/>
              </a:ext>
            </a:extLst>
          </p:cNvPr>
          <p:cNvPicPr>
            <a:picLocks noChangeAspect="1"/>
          </p:cNvPicPr>
          <p:nvPr/>
        </p:nvPicPr>
        <p:blipFill>
          <a:blip r:embed="rId2" cstate="print"/>
          <a:stretch>
            <a:fillRect/>
          </a:stretch>
        </p:blipFill>
        <p:spPr>
          <a:xfrm>
            <a:off x="571947" y="404664"/>
            <a:ext cx="771525" cy="767705"/>
          </a:xfrm>
          <a:prstGeom prst="rect">
            <a:avLst/>
          </a:prstGeom>
        </p:spPr>
      </p:pic>
      <p:pic>
        <p:nvPicPr>
          <p:cNvPr id="5" name="Рисунок 4"/>
          <p:cNvPicPr>
            <a:picLocks noChangeAspect="1"/>
          </p:cNvPicPr>
          <p:nvPr/>
        </p:nvPicPr>
        <p:blipFill>
          <a:blip r:embed="rId3" cstate="print"/>
          <a:stretch>
            <a:fillRect/>
          </a:stretch>
        </p:blipFill>
        <p:spPr>
          <a:xfrm>
            <a:off x="10739470" y="563019"/>
            <a:ext cx="961086" cy="579965"/>
          </a:xfrm>
          <a:prstGeom prst="rect">
            <a:avLst/>
          </a:prstGeom>
        </p:spPr>
      </p:pic>
    </p:spTree>
    <p:extLst>
      <p:ext uri="{BB962C8B-B14F-4D97-AF65-F5344CB8AC3E}">
        <p14:creationId xmlns:p14="http://schemas.microsoft.com/office/powerpoint/2010/main" val="2447881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3490" name="Заголовок 1"/>
          <p:cNvSpPr>
            <a:spLocks noGrp="1"/>
          </p:cNvSpPr>
          <p:nvPr>
            <p:ph type="title"/>
          </p:nvPr>
        </p:nvSpPr>
        <p:spPr>
          <a:xfrm>
            <a:off x="1487488" y="332656"/>
            <a:ext cx="10094912" cy="1143000"/>
          </a:xfrm>
        </p:spPr>
        <p:txBody>
          <a:bodyPr/>
          <a:lstStyle/>
          <a:p>
            <a:r>
              <a:rPr lang="ky-KG" altLang="ru-RU" dirty="0"/>
              <a:t>Тажрыйба алмашуу программалары</a:t>
            </a:r>
            <a:endParaRPr lang="ru-RU" altLang="ru-RU" dirty="0"/>
          </a:p>
        </p:txBody>
      </p:sp>
      <p:sp>
        <p:nvSpPr>
          <p:cNvPr id="63491" name="Текст 4"/>
          <p:cNvSpPr>
            <a:spLocks noGrp="1"/>
          </p:cNvSpPr>
          <p:nvPr>
            <p:ph type="body" sz="half" idx="3"/>
          </p:nvPr>
        </p:nvSpPr>
        <p:spPr>
          <a:xfrm>
            <a:off x="6192838" y="1860550"/>
            <a:ext cx="5389562" cy="654050"/>
          </a:xfrm>
        </p:spPr>
        <p:txBody>
          <a:bodyPr/>
          <a:lstStyle/>
          <a:p>
            <a:r>
              <a:rPr lang="ru-RU" altLang="ru-RU"/>
              <a:t>Тапшыргандардын саны</a:t>
            </a:r>
          </a:p>
        </p:txBody>
      </p:sp>
      <p:sp>
        <p:nvSpPr>
          <p:cNvPr id="63492" name="Содержимое 2"/>
          <p:cNvSpPr>
            <a:spLocks noGrp="1"/>
          </p:cNvSpPr>
          <p:nvPr>
            <p:ph sz="quarter" idx="2"/>
          </p:nvPr>
        </p:nvSpPr>
        <p:spPr>
          <a:xfrm>
            <a:off x="609600" y="2514600"/>
            <a:ext cx="5386388" cy="3846513"/>
          </a:xfrm>
        </p:spPr>
        <p:txBody>
          <a:bodyPr/>
          <a:lstStyle/>
          <a:p>
            <a:r>
              <a:rPr lang="ky-KG" altLang="ru-RU"/>
              <a:t>Фулбрайт программасы (окутуучулар)</a:t>
            </a:r>
          </a:p>
          <a:p>
            <a:r>
              <a:rPr lang="en-US" altLang="ru-RU"/>
              <a:t>UGRAD</a:t>
            </a:r>
            <a:r>
              <a:rPr lang="ru-RU" altLang="ru-RU"/>
              <a:t> (студенттер </a:t>
            </a:r>
            <a:r>
              <a:rPr lang="ky-KG" altLang="ru-RU"/>
              <a:t>үчүн)</a:t>
            </a:r>
          </a:p>
          <a:p>
            <a:r>
              <a:rPr lang="en-US" altLang="ru-RU"/>
              <a:t>SUSI for Scholar</a:t>
            </a:r>
            <a:r>
              <a:rPr lang="ru-RU" altLang="ru-RU"/>
              <a:t> (окутуучулар үчүн)</a:t>
            </a:r>
          </a:p>
          <a:p>
            <a:r>
              <a:rPr lang="en-US" altLang="ru-RU"/>
              <a:t>ITEC </a:t>
            </a:r>
            <a:r>
              <a:rPr lang="ru-RU" altLang="ru-RU"/>
              <a:t>(Индияга окутуучулар)</a:t>
            </a:r>
            <a:endParaRPr lang="ky-KG" altLang="ru-RU"/>
          </a:p>
          <a:p>
            <a:r>
              <a:rPr lang="en-US" altLang="ru-RU"/>
              <a:t>DAAD (</a:t>
            </a:r>
            <a:r>
              <a:rPr lang="ky-KG" altLang="ru-RU"/>
              <a:t>студенттер жана окутуучулар үчүн)</a:t>
            </a:r>
            <a:endParaRPr lang="ru-RU" altLang="ru-RU"/>
          </a:p>
        </p:txBody>
      </p:sp>
      <p:sp>
        <p:nvSpPr>
          <p:cNvPr id="63493" name="Содержимое 5"/>
          <p:cNvSpPr>
            <a:spLocks noGrp="1"/>
          </p:cNvSpPr>
          <p:nvPr>
            <p:ph sz="quarter" idx="4"/>
          </p:nvPr>
        </p:nvSpPr>
        <p:spPr>
          <a:xfrm>
            <a:off x="6192838" y="2514600"/>
            <a:ext cx="5389562" cy="3846513"/>
          </a:xfrm>
        </p:spPr>
        <p:txBody>
          <a:bodyPr/>
          <a:lstStyle/>
          <a:p>
            <a:r>
              <a:rPr lang="ru-RU" altLang="ru-RU"/>
              <a:t>1 окутуучу</a:t>
            </a:r>
          </a:p>
          <a:p>
            <a:r>
              <a:rPr lang="ru-RU" altLang="ru-RU"/>
              <a:t>4 студент</a:t>
            </a:r>
          </a:p>
          <a:p>
            <a:r>
              <a:rPr lang="ru-RU" altLang="ru-RU"/>
              <a:t>5 окутуучу</a:t>
            </a:r>
          </a:p>
          <a:p>
            <a:r>
              <a:rPr lang="ru-RU" altLang="ru-RU"/>
              <a:t>1 окутуучу</a:t>
            </a:r>
          </a:p>
          <a:p>
            <a:pPr>
              <a:buFont typeface="Wingdings 2" panose="05020102010507070707" pitchFamily="18" charset="2"/>
              <a:buNone/>
            </a:pPr>
            <a:endParaRPr lang="ru-RU" altLang="ru-RU"/>
          </a:p>
        </p:txBody>
      </p:sp>
      <p:sp>
        <p:nvSpPr>
          <p:cNvPr id="63494" name="Текст 6"/>
          <p:cNvSpPr>
            <a:spLocks noGrp="1"/>
          </p:cNvSpPr>
          <p:nvPr>
            <p:ph type="body" idx="1"/>
          </p:nvPr>
        </p:nvSpPr>
        <p:spPr>
          <a:xfrm>
            <a:off x="609600" y="1855788"/>
            <a:ext cx="5386388" cy="658812"/>
          </a:xfrm>
        </p:spPr>
        <p:txBody>
          <a:bodyPr/>
          <a:lstStyle/>
          <a:p>
            <a:r>
              <a:rPr lang="ru-RU" altLang="ru-RU"/>
              <a:t>Программалардын аталышы</a:t>
            </a:r>
          </a:p>
        </p:txBody>
      </p:sp>
      <p:pic>
        <p:nvPicPr>
          <p:cNvPr id="2" name="Рисунок 1">
            <a:extLst>
              <a:ext uri="{FF2B5EF4-FFF2-40B4-BE49-F238E27FC236}">
                <a16:creationId xmlns:a16="http://schemas.microsoft.com/office/drawing/2014/main" id="{080F8B1B-8BAC-84F3-ED80-3DC750AC3674}"/>
              </a:ext>
            </a:extLst>
          </p:cNvPr>
          <p:cNvPicPr>
            <a:picLocks noChangeAspect="1"/>
          </p:cNvPicPr>
          <p:nvPr/>
        </p:nvPicPr>
        <p:blipFill>
          <a:blip r:embed="rId2" cstate="print"/>
          <a:stretch>
            <a:fillRect/>
          </a:stretch>
        </p:blipFill>
        <p:spPr>
          <a:xfrm>
            <a:off x="551384" y="260648"/>
            <a:ext cx="771525" cy="767705"/>
          </a:xfrm>
          <a:prstGeom prst="rect">
            <a:avLst/>
          </a:prstGeom>
        </p:spPr>
      </p:pic>
      <p:pic>
        <p:nvPicPr>
          <p:cNvPr id="8" name="Рисунок 7"/>
          <p:cNvPicPr>
            <a:picLocks noChangeAspect="1"/>
          </p:cNvPicPr>
          <p:nvPr/>
        </p:nvPicPr>
        <p:blipFill>
          <a:blip r:embed="rId3" cstate="print"/>
          <a:stretch>
            <a:fillRect/>
          </a:stretch>
        </p:blipFill>
        <p:spPr>
          <a:xfrm>
            <a:off x="11096660" y="277267"/>
            <a:ext cx="961086" cy="579965"/>
          </a:xfrm>
          <a:prstGeom prst="rect">
            <a:avLst/>
          </a:prstGeom>
        </p:spPr>
      </p:pic>
    </p:spTree>
    <p:extLst>
      <p:ext uri="{BB962C8B-B14F-4D97-AF65-F5344CB8AC3E}">
        <p14:creationId xmlns:p14="http://schemas.microsoft.com/office/powerpoint/2010/main" val="1672962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4514" name="Заголовок 1"/>
          <p:cNvSpPr>
            <a:spLocks noGrp="1"/>
          </p:cNvSpPr>
          <p:nvPr>
            <p:ph type="title"/>
          </p:nvPr>
        </p:nvSpPr>
        <p:spPr>
          <a:xfrm>
            <a:off x="609600" y="482600"/>
            <a:ext cx="10972800" cy="719138"/>
          </a:xfrm>
        </p:spPr>
        <p:txBody>
          <a:bodyPr/>
          <a:lstStyle/>
          <a:p>
            <a:pPr algn="ctr"/>
            <a:r>
              <a:rPr lang="ru-RU" altLang="ru-RU" sz="4000" dirty="0" err="1">
                <a:latin typeface="Times New Roman" panose="02020603050405020304" pitchFamily="18" charset="0"/>
                <a:cs typeface="Times New Roman" panose="02020603050405020304" pitchFamily="18" charset="0"/>
              </a:rPr>
              <a:t>Алдыга</a:t>
            </a:r>
            <a:r>
              <a:rPr lang="ru-RU" altLang="ru-RU" sz="4000" dirty="0">
                <a:latin typeface="Times New Roman" panose="02020603050405020304" pitchFamily="18" charset="0"/>
                <a:cs typeface="Times New Roman" panose="02020603050405020304" pitchFamily="18" charset="0"/>
              </a:rPr>
              <a:t> </a:t>
            </a:r>
            <a:r>
              <a:rPr lang="ru-RU" altLang="ru-RU" sz="4000" dirty="0" err="1">
                <a:latin typeface="Times New Roman" panose="02020603050405020304" pitchFamily="18" charset="0"/>
                <a:cs typeface="Times New Roman" panose="02020603050405020304" pitchFamily="18" charset="0"/>
              </a:rPr>
              <a:t>коюлган</a:t>
            </a:r>
            <a:r>
              <a:rPr lang="ru-RU" altLang="ru-RU" sz="4000" dirty="0">
                <a:latin typeface="Times New Roman" panose="02020603050405020304" pitchFamily="18" charset="0"/>
                <a:cs typeface="Times New Roman" panose="02020603050405020304" pitchFamily="18" charset="0"/>
              </a:rPr>
              <a:t> </a:t>
            </a:r>
            <a:r>
              <a:rPr lang="ru-RU" altLang="ru-RU" sz="4000" dirty="0" err="1">
                <a:latin typeface="Times New Roman" panose="02020603050405020304" pitchFamily="18" charset="0"/>
                <a:cs typeface="Times New Roman" panose="02020603050405020304" pitchFamily="18" charset="0"/>
              </a:rPr>
              <a:t>максаттар</a:t>
            </a:r>
            <a:endParaRPr lang="ru-RU" altLang="ru-RU" sz="4000" dirty="0">
              <a:latin typeface="Times New Roman" panose="02020603050405020304" pitchFamily="18" charset="0"/>
              <a:cs typeface="Times New Roman" panose="02020603050405020304" pitchFamily="18" charset="0"/>
            </a:endParaRPr>
          </a:p>
        </p:txBody>
      </p:sp>
      <p:sp>
        <p:nvSpPr>
          <p:cNvPr id="64515" name="Содержимое 4"/>
          <p:cNvSpPr>
            <a:spLocks noGrp="1"/>
          </p:cNvSpPr>
          <p:nvPr>
            <p:ph sz="quarter" idx="2"/>
          </p:nvPr>
        </p:nvSpPr>
        <p:spPr>
          <a:xfrm>
            <a:off x="404813" y="1293813"/>
            <a:ext cx="5918200" cy="5067300"/>
          </a:xfrm>
        </p:spPr>
        <p:txBody>
          <a:bodyPr/>
          <a:lstStyle/>
          <a:p>
            <a:r>
              <a:rPr lang="ky-KG" altLang="ru-RU" dirty="0">
                <a:latin typeface="Times New Roman" panose="02020603050405020304" pitchFamily="18" charset="0"/>
                <a:cs typeface="Times New Roman" panose="02020603050405020304" pitchFamily="18" charset="0"/>
              </a:rPr>
              <a:t>Европа, Азия жана КМШ мамлекеттериндеги ЖОЖдор менен өз ара кызматташуу боюнча келишимдерди сандык жана сапаттык көрсөткүчтөрүн арттыруу.</a:t>
            </a:r>
            <a:endParaRPr lang="ru-RU" altLang="ru-RU" dirty="0">
              <a:latin typeface="Times New Roman" panose="02020603050405020304" pitchFamily="18" charset="0"/>
              <a:cs typeface="Times New Roman" panose="02020603050405020304" pitchFamily="18" charset="0"/>
            </a:endParaRPr>
          </a:p>
          <a:p>
            <a:r>
              <a:rPr lang="ru-RU" altLang="ru-RU" dirty="0">
                <a:latin typeface="Times New Roman" panose="02020603050405020304" pitchFamily="18" charset="0"/>
                <a:cs typeface="Times New Roman" panose="02020603050405020304" pitchFamily="18" charset="0"/>
              </a:rPr>
              <a:t>Европа, Азия </a:t>
            </a:r>
            <a:r>
              <a:rPr lang="ru-RU" altLang="ru-RU" dirty="0" err="1">
                <a:latin typeface="Times New Roman" panose="02020603050405020304" pitchFamily="18" charset="0"/>
                <a:cs typeface="Times New Roman" panose="02020603050405020304" pitchFamily="18" charset="0"/>
              </a:rPr>
              <a:t>жана</a:t>
            </a:r>
            <a:r>
              <a:rPr lang="ru-RU" altLang="ru-RU" dirty="0">
                <a:latin typeface="Times New Roman" panose="02020603050405020304" pitchFamily="18" charset="0"/>
                <a:cs typeface="Times New Roman" panose="02020603050405020304" pitchFamily="18" charset="0"/>
              </a:rPr>
              <a:t> КМШ </a:t>
            </a:r>
            <a:r>
              <a:rPr lang="ru-RU" altLang="ru-RU" dirty="0" err="1">
                <a:latin typeface="Times New Roman" panose="02020603050405020304" pitchFamily="18" charset="0"/>
                <a:cs typeface="Times New Roman" panose="02020603050405020304" pitchFamily="18" charset="0"/>
              </a:rPr>
              <a:t>мамлекеттериндеги</a:t>
            </a:r>
            <a:r>
              <a:rPr lang="ru-RU" altLang="ru-RU" dirty="0">
                <a:latin typeface="Times New Roman" panose="02020603050405020304" pitchFamily="18" charset="0"/>
                <a:cs typeface="Times New Roman" panose="02020603050405020304" pitchFamily="18" charset="0"/>
              </a:rPr>
              <a:t> </a:t>
            </a:r>
            <a:r>
              <a:rPr lang="ky-KG" altLang="ru-RU" dirty="0">
                <a:latin typeface="Times New Roman" panose="02020603050405020304" pitchFamily="18" charset="0"/>
                <a:cs typeface="Times New Roman" panose="02020603050405020304" pitchFamily="18" charset="0"/>
              </a:rPr>
              <a:t>өнөктөш университеттерге ЖАМУ окутуучуларын, студенттер академиялык мобилдүүлук программасы боюнча сандык көрсөткүчтөрүн жогорулатуу.</a:t>
            </a:r>
          </a:p>
          <a:p>
            <a:r>
              <a:rPr lang="ky-KG" altLang="ru-RU" dirty="0">
                <a:latin typeface="Times New Roman" panose="02020603050405020304" pitchFamily="18" charset="0"/>
                <a:cs typeface="Times New Roman" panose="02020603050405020304" pitchFamily="18" charset="0"/>
              </a:rPr>
              <a:t>АКШ, Япония, Кытай, Германия жана башка өнүккөн өлкөлөргө студенттердин, окутуучулардын үчүн тажрыйба алмашуу программаларына катышуусунун жолго кою.</a:t>
            </a:r>
            <a:endParaRPr lang="ru-RU" altLang="ru-RU" dirty="0">
              <a:latin typeface="Times New Roman" panose="02020603050405020304" pitchFamily="18" charset="0"/>
              <a:cs typeface="Times New Roman" panose="02020603050405020304" pitchFamily="18" charset="0"/>
            </a:endParaRPr>
          </a:p>
        </p:txBody>
      </p:sp>
      <p:sp>
        <p:nvSpPr>
          <p:cNvPr id="64516" name="Содержимое 5"/>
          <p:cNvSpPr>
            <a:spLocks noGrp="1"/>
          </p:cNvSpPr>
          <p:nvPr>
            <p:ph sz="quarter" idx="4"/>
          </p:nvPr>
        </p:nvSpPr>
        <p:spPr>
          <a:xfrm>
            <a:off x="6557963" y="1306513"/>
            <a:ext cx="5251450" cy="5054600"/>
          </a:xfrm>
        </p:spPr>
        <p:txBody>
          <a:bodyPr/>
          <a:lstStyle/>
          <a:p>
            <a:r>
              <a:rPr lang="en-US" altLang="ru-RU" dirty="0" err="1"/>
              <a:t>Eramus</a:t>
            </a:r>
            <a:r>
              <a:rPr lang="ru-RU" altLang="ru-RU" dirty="0"/>
              <a:t> </a:t>
            </a:r>
            <a:r>
              <a:rPr lang="ru-RU" altLang="ru-RU" dirty="0" err="1"/>
              <a:t>программасына</a:t>
            </a:r>
            <a:r>
              <a:rPr lang="ru-RU" altLang="ru-RU" dirty="0"/>
              <a:t> </a:t>
            </a:r>
            <a:r>
              <a:rPr lang="ru-RU" altLang="ru-RU" dirty="0" err="1"/>
              <a:t>илим</a:t>
            </a:r>
            <a:r>
              <a:rPr lang="ru-RU" altLang="ru-RU" dirty="0"/>
              <a:t> </a:t>
            </a:r>
            <a:r>
              <a:rPr lang="ru-RU" altLang="ru-RU" dirty="0" err="1"/>
              <a:t>изилдөө, академиялык</a:t>
            </a:r>
            <a:r>
              <a:rPr lang="ru-RU" altLang="ru-RU" dirty="0"/>
              <a:t> </a:t>
            </a:r>
            <a:r>
              <a:rPr lang="ru-RU" altLang="ru-RU" dirty="0" err="1"/>
              <a:t>мобилд</a:t>
            </a:r>
            <a:r>
              <a:rPr lang="ky-KG" altLang="ru-RU" dirty="0"/>
              <a:t>үүлүк боюнча жылына 4  долбоор иштеп чыгып, тапшыруу.</a:t>
            </a:r>
          </a:p>
          <a:p>
            <a:r>
              <a:rPr lang="ky-KG" altLang="ru-RU" dirty="0"/>
              <a:t>Өнөктөш университеттер менен биргеликте ресурстук борборлорду ачуу. Мисалы: Корей, Венгер, Пакистан  жана башка.</a:t>
            </a:r>
          </a:p>
          <a:p>
            <a:r>
              <a:rPr lang="ky-KG" altLang="ru-RU" dirty="0"/>
              <a:t>Европа, Азия, КМШ, мамлекеттеринен студенттерди жана окутуучуларды ЖАМУга тартуу иштерин жакшыртуу</a:t>
            </a:r>
            <a:r>
              <a:rPr lang="ky-KG" altLang="ru-RU" dirty="0" smtClean="0"/>
              <a:t>.</a:t>
            </a:r>
            <a:endParaRPr lang="ky-KG" altLang="ru-RU" dirty="0"/>
          </a:p>
        </p:txBody>
      </p:sp>
      <p:pic>
        <p:nvPicPr>
          <p:cNvPr id="2" name="Рисунок 1">
            <a:extLst>
              <a:ext uri="{FF2B5EF4-FFF2-40B4-BE49-F238E27FC236}">
                <a16:creationId xmlns:a16="http://schemas.microsoft.com/office/drawing/2014/main" id="{5D2BA91F-0BF3-9604-B41A-1D392D6526BF}"/>
              </a:ext>
            </a:extLst>
          </p:cNvPr>
          <p:cNvPicPr>
            <a:picLocks noChangeAspect="1"/>
          </p:cNvPicPr>
          <p:nvPr/>
        </p:nvPicPr>
        <p:blipFill>
          <a:blip r:embed="rId2" cstate="print"/>
          <a:stretch>
            <a:fillRect/>
          </a:stretch>
        </p:blipFill>
        <p:spPr>
          <a:xfrm>
            <a:off x="571947" y="260648"/>
            <a:ext cx="771525" cy="767705"/>
          </a:xfrm>
          <a:prstGeom prst="rect">
            <a:avLst/>
          </a:prstGeom>
        </p:spPr>
      </p:pic>
      <p:pic>
        <p:nvPicPr>
          <p:cNvPr id="6" name="Рисунок 5"/>
          <p:cNvPicPr>
            <a:picLocks noChangeAspect="1"/>
          </p:cNvPicPr>
          <p:nvPr/>
        </p:nvPicPr>
        <p:blipFill>
          <a:blip r:embed="rId3" cstate="print"/>
          <a:stretch>
            <a:fillRect/>
          </a:stretch>
        </p:blipFill>
        <p:spPr>
          <a:xfrm>
            <a:off x="11096660" y="491581"/>
            <a:ext cx="961086" cy="579965"/>
          </a:xfrm>
          <a:prstGeom prst="rect">
            <a:avLst/>
          </a:prstGeom>
        </p:spPr>
      </p:pic>
    </p:spTree>
    <p:extLst>
      <p:ext uri="{BB962C8B-B14F-4D97-AF65-F5344CB8AC3E}">
        <p14:creationId xmlns:p14="http://schemas.microsoft.com/office/powerpoint/2010/main" val="2394301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Прямая соединительная линия 19"/>
          <p:cNvCxnSpPr/>
          <p:nvPr/>
        </p:nvCxnSpPr>
        <p:spPr>
          <a:xfrm>
            <a:off x="0" y="596900"/>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0" y="29368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Овал 2"/>
          <p:cNvSpPr/>
          <p:nvPr/>
        </p:nvSpPr>
        <p:spPr>
          <a:xfrm>
            <a:off x="673100" y="144463"/>
            <a:ext cx="600075" cy="587375"/>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a:off x="0" y="6516688"/>
            <a:ext cx="12192000" cy="3413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76" name="TextBox 7"/>
          <p:cNvSpPr txBox="1">
            <a:spLocks noChangeArrowheads="1"/>
          </p:cNvSpPr>
          <p:nvPr/>
        </p:nvSpPr>
        <p:spPr bwMode="auto">
          <a:xfrm>
            <a:off x="5865813" y="6513513"/>
            <a:ext cx="1309687" cy="338137"/>
          </a:xfrm>
          <a:prstGeom prst="rect">
            <a:avLst/>
          </a:prstGeom>
          <a:noFill/>
          <a:ln w="9525">
            <a:noFill/>
            <a:miter lim="800000"/>
            <a:headEnd/>
            <a:tailEnd/>
          </a:ln>
        </p:spPr>
        <p:txBody>
          <a:bodyPr>
            <a:spAutoFit/>
          </a:bodyPr>
          <a:lstStyle/>
          <a:p>
            <a:r>
              <a:rPr lang="ru-RU" sz="1600" dirty="0" smtClean="0">
                <a:solidFill>
                  <a:schemeClr val="bg1"/>
                </a:solidFill>
                <a:latin typeface="Calibri" pitchFamily="34" charset="0"/>
              </a:rPr>
              <a:t>2023</a:t>
            </a:r>
            <a:endParaRPr lang="en-US" sz="1600" dirty="0">
              <a:solidFill>
                <a:schemeClr val="bg1"/>
              </a:solidFill>
              <a:latin typeface="Calibri" pitchFamily="34" charset="0"/>
            </a:endParaRPr>
          </a:p>
        </p:txBody>
      </p:sp>
      <p:sp>
        <p:nvSpPr>
          <p:cNvPr id="12" name="Заголовок 2"/>
          <p:cNvSpPr>
            <a:spLocks noGrp="1"/>
          </p:cNvSpPr>
          <p:nvPr>
            <p:ph type="title"/>
          </p:nvPr>
        </p:nvSpPr>
        <p:spPr>
          <a:xfrm>
            <a:off x="952464" y="188641"/>
            <a:ext cx="10644262" cy="570581"/>
          </a:xfrm>
        </p:spPr>
        <p:txBody>
          <a:bodyPr>
            <a:noAutofit/>
          </a:bodyPr>
          <a:lstStyle/>
          <a:p>
            <a:pPr algn="ctr"/>
            <a:r>
              <a:rPr lang="ru-RU" sz="2400" dirty="0">
                <a:solidFill>
                  <a:srgbClr val="0070C0"/>
                </a:solidFill>
                <a:latin typeface="Times New Roman" panose="02020603050405020304" pitchFamily="18" charset="0"/>
                <a:cs typeface="Times New Roman" panose="02020603050405020304" pitchFamily="18" charset="0"/>
              </a:rPr>
              <a:t> </a:t>
            </a:r>
            <a:r>
              <a:rPr lang="ru-RU" sz="24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Факультеттердеги профессордук-окутуучулар </a:t>
            </a:r>
            <a:r>
              <a:rPr lang="ru-RU" sz="24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курамы</a:t>
            </a:r>
            <a:endParaRPr lang="ru-RU" sz="24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1528882085"/>
              </p:ext>
            </p:extLst>
          </p:nvPr>
        </p:nvGraphicFramePr>
        <p:xfrm>
          <a:off x="313305" y="1000108"/>
          <a:ext cx="11640611" cy="4661142"/>
        </p:xfrm>
        <a:graphic>
          <a:graphicData uri="http://schemas.openxmlformats.org/drawingml/2006/table">
            <a:tbl>
              <a:tblPr/>
              <a:tblGrid>
                <a:gridCol w="377943">
                  <a:extLst>
                    <a:ext uri="{9D8B030D-6E8A-4147-A177-3AD203B41FA5}">
                      <a16:colId xmlns:a16="http://schemas.microsoft.com/office/drawing/2014/main" val="20000"/>
                    </a:ext>
                  </a:extLst>
                </a:gridCol>
                <a:gridCol w="1253226">
                  <a:extLst>
                    <a:ext uri="{9D8B030D-6E8A-4147-A177-3AD203B41FA5}">
                      <a16:colId xmlns:a16="http://schemas.microsoft.com/office/drawing/2014/main" val="20001"/>
                    </a:ext>
                  </a:extLst>
                </a:gridCol>
                <a:gridCol w="667297">
                  <a:extLst>
                    <a:ext uri="{9D8B030D-6E8A-4147-A177-3AD203B41FA5}">
                      <a16:colId xmlns:a16="http://schemas.microsoft.com/office/drawing/2014/main" val="20002"/>
                    </a:ext>
                  </a:extLst>
                </a:gridCol>
                <a:gridCol w="519008">
                  <a:extLst>
                    <a:ext uri="{9D8B030D-6E8A-4147-A177-3AD203B41FA5}">
                      <a16:colId xmlns:a16="http://schemas.microsoft.com/office/drawing/2014/main" val="20003"/>
                    </a:ext>
                  </a:extLst>
                </a:gridCol>
                <a:gridCol w="741441">
                  <a:extLst>
                    <a:ext uri="{9D8B030D-6E8A-4147-A177-3AD203B41FA5}">
                      <a16:colId xmlns:a16="http://schemas.microsoft.com/office/drawing/2014/main" val="20004"/>
                    </a:ext>
                  </a:extLst>
                </a:gridCol>
                <a:gridCol w="519008">
                  <a:extLst>
                    <a:ext uri="{9D8B030D-6E8A-4147-A177-3AD203B41FA5}">
                      <a16:colId xmlns:a16="http://schemas.microsoft.com/office/drawing/2014/main" val="20005"/>
                    </a:ext>
                  </a:extLst>
                </a:gridCol>
                <a:gridCol w="444864">
                  <a:extLst>
                    <a:ext uri="{9D8B030D-6E8A-4147-A177-3AD203B41FA5}">
                      <a16:colId xmlns:a16="http://schemas.microsoft.com/office/drawing/2014/main" val="20006"/>
                    </a:ext>
                  </a:extLst>
                </a:gridCol>
                <a:gridCol w="519008">
                  <a:extLst>
                    <a:ext uri="{9D8B030D-6E8A-4147-A177-3AD203B41FA5}">
                      <a16:colId xmlns:a16="http://schemas.microsoft.com/office/drawing/2014/main" val="20007"/>
                    </a:ext>
                  </a:extLst>
                </a:gridCol>
                <a:gridCol w="444864">
                  <a:extLst>
                    <a:ext uri="{9D8B030D-6E8A-4147-A177-3AD203B41FA5}">
                      <a16:colId xmlns:a16="http://schemas.microsoft.com/office/drawing/2014/main" val="20008"/>
                    </a:ext>
                  </a:extLst>
                </a:gridCol>
                <a:gridCol w="519008">
                  <a:extLst>
                    <a:ext uri="{9D8B030D-6E8A-4147-A177-3AD203B41FA5}">
                      <a16:colId xmlns:a16="http://schemas.microsoft.com/office/drawing/2014/main" val="20009"/>
                    </a:ext>
                  </a:extLst>
                </a:gridCol>
                <a:gridCol w="444864">
                  <a:extLst>
                    <a:ext uri="{9D8B030D-6E8A-4147-A177-3AD203B41FA5}">
                      <a16:colId xmlns:a16="http://schemas.microsoft.com/office/drawing/2014/main" val="20010"/>
                    </a:ext>
                  </a:extLst>
                </a:gridCol>
                <a:gridCol w="444864">
                  <a:extLst>
                    <a:ext uri="{9D8B030D-6E8A-4147-A177-3AD203B41FA5}">
                      <a16:colId xmlns:a16="http://schemas.microsoft.com/office/drawing/2014/main" val="20011"/>
                    </a:ext>
                  </a:extLst>
                </a:gridCol>
                <a:gridCol w="444864">
                  <a:extLst>
                    <a:ext uri="{9D8B030D-6E8A-4147-A177-3AD203B41FA5}">
                      <a16:colId xmlns:a16="http://schemas.microsoft.com/office/drawing/2014/main" val="20012"/>
                    </a:ext>
                  </a:extLst>
                </a:gridCol>
                <a:gridCol w="370720">
                  <a:extLst>
                    <a:ext uri="{9D8B030D-6E8A-4147-A177-3AD203B41FA5}">
                      <a16:colId xmlns:a16="http://schemas.microsoft.com/office/drawing/2014/main" val="20013"/>
                    </a:ext>
                  </a:extLst>
                </a:gridCol>
                <a:gridCol w="296576">
                  <a:extLst>
                    <a:ext uri="{9D8B030D-6E8A-4147-A177-3AD203B41FA5}">
                      <a16:colId xmlns:a16="http://schemas.microsoft.com/office/drawing/2014/main" val="20014"/>
                    </a:ext>
                  </a:extLst>
                </a:gridCol>
                <a:gridCol w="444864">
                  <a:extLst>
                    <a:ext uri="{9D8B030D-6E8A-4147-A177-3AD203B41FA5}">
                      <a16:colId xmlns:a16="http://schemas.microsoft.com/office/drawing/2014/main" val="20015"/>
                    </a:ext>
                  </a:extLst>
                </a:gridCol>
                <a:gridCol w="444864">
                  <a:extLst>
                    <a:ext uri="{9D8B030D-6E8A-4147-A177-3AD203B41FA5}">
                      <a16:colId xmlns:a16="http://schemas.microsoft.com/office/drawing/2014/main" val="20016"/>
                    </a:ext>
                  </a:extLst>
                </a:gridCol>
                <a:gridCol w="370720">
                  <a:extLst>
                    <a:ext uri="{9D8B030D-6E8A-4147-A177-3AD203B41FA5}">
                      <a16:colId xmlns:a16="http://schemas.microsoft.com/office/drawing/2014/main" val="20017"/>
                    </a:ext>
                  </a:extLst>
                </a:gridCol>
                <a:gridCol w="370720">
                  <a:extLst>
                    <a:ext uri="{9D8B030D-6E8A-4147-A177-3AD203B41FA5}">
                      <a16:colId xmlns:a16="http://schemas.microsoft.com/office/drawing/2014/main" val="20018"/>
                    </a:ext>
                  </a:extLst>
                </a:gridCol>
                <a:gridCol w="519008">
                  <a:extLst>
                    <a:ext uri="{9D8B030D-6E8A-4147-A177-3AD203B41FA5}">
                      <a16:colId xmlns:a16="http://schemas.microsoft.com/office/drawing/2014/main" val="20019"/>
                    </a:ext>
                  </a:extLst>
                </a:gridCol>
                <a:gridCol w="370720">
                  <a:extLst>
                    <a:ext uri="{9D8B030D-6E8A-4147-A177-3AD203B41FA5}">
                      <a16:colId xmlns:a16="http://schemas.microsoft.com/office/drawing/2014/main" val="20020"/>
                    </a:ext>
                  </a:extLst>
                </a:gridCol>
                <a:gridCol w="1112160">
                  <a:extLst>
                    <a:ext uri="{9D8B030D-6E8A-4147-A177-3AD203B41FA5}">
                      <a16:colId xmlns:a16="http://schemas.microsoft.com/office/drawing/2014/main" val="20021"/>
                    </a:ext>
                  </a:extLst>
                </a:gridCol>
              </a:tblGrid>
              <a:tr h="301925">
                <a:tc rowSpan="4">
                  <a:txBody>
                    <a:bodyPr/>
                    <a:lstStyle/>
                    <a:p>
                      <a:pPr algn="ctr" fontAlgn="ctr"/>
                      <a:r>
                        <a:rPr lang="ru-RU" sz="1400" b="0" i="0" u="none" strike="noStrike" dirty="0">
                          <a:solidFill>
                            <a:srgbClr val="000000"/>
                          </a:solidFill>
                          <a:effectLst/>
                          <a:latin typeface="Times New Roman"/>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rowSpan="4">
                  <a:txBody>
                    <a:bodyPr/>
                    <a:lstStyle/>
                    <a:p>
                      <a:pPr algn="ctr" fontAlgn="ctr"/>
                      <a:r>
                        <a:rPr lang="ru-RU" sz="1400" b="0" i="0" u="none" strike="noStrike" dirty="0">
                          <a:solidFill>
                            <a:srgbClr val="000000"/>
                          </a:solidFill>
                          <a:effectLst/>
                          <a:latin typeface="Times New Roman"/>
                        </a:rPr>
                        <a:t>Факультеттер</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gridSpan="20">
                  <a:txBody>
                    <a:bodyPr/>
                    <a:lstStyle/>
                    <a:p>
                      <a:pPr algn="ctr" fontAlgn="b"/>
                      <a:r>
                        <a:rPr lang="ru-RU" sz="1400" b="1" i="0" u="none" strike="noStrike" dirty="0" err="1">
                          <a:solidFill>
                            <a:srgbClr val="000000"/>
                          </a:solidFill>
                          <a:effectLst/>
                          <a:latin typeface="Times New Roman"/>
                        </a:rPr>
                        <a:t>Профессор-окутуучулар</a:t>
                      </a:r>
                      <a:r>
                        <a:rPr lang="ru-RU" sz="1400" b="1" i="0" u="none" strike="noStrike" dirty="0">
                          <a:solidFill>
                            <a:srgbClr val="000000"/>
                          </a:solidFill>
                          <a:effectLst/>
                          <a:latin typeface="Times New Roman"/>
                        </a:rPr>
                        <a:t> </a:t>
                      </a:r>
                      <a:r>
                        <a:rPr lang="ru-RU" sz="1400" b="1" i="0" u="none" strike="noStrike" dirty="0" err="1">
                          <a:solidFill>
                            <a:srgbClr val="000000"/>
                          </a:solidFill>
                          <a:effectLst/>
                          <a:latin typeface="Times New Roman"/>
                        </a:rPr>
                        <a:t>курамы</a:t>
                      </a:r>
                      <a:endParaRPr lang="ru-RU" sz="1400" b="1" i="0" u="none" strike="noStrike" dirty="0">
                        <a:solidFill>
                          <a:srgbClr val="000000"/>
                        </a:solidFill>
                        <a:effectLst/>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87547">
                <a:tc vMerge="1">
                  <a:txBody>
                    <a:bodyPr/>
                    <a:lstStyle/>
                    <a:p>
                      <a:endParaRPr lang="ru-RU"/>
                    </a:p>
                  </a:txBody>
                  <a:tcPr/>
                </a:tc>
                <a:tc vMerge="1">
                  <a:txBody>
                    <a:bodyPr/>
                    <a:lstStyle/>
                    <a:p>
                      <a:endParaRPr lang="ru-RU"/>
                    </a:p>
                  </a:txBody>
                  <a:tcPr/>
                </a:tc>
                <a:tc rowSpan="3">
                  <a:txBody>
                    <a:bodyPr/>
                    <a:lstStyle/>
                    <a:p>
                      <a:pPr algn="ctr" fontAlgn="ctr"/>
                      <a:r>
                        <a:rPr lang="ru-RU" sz="1400" b="1" i="0" u="none" strike="noStrike" dirty="0">
                          <a:solidFill>
                            <a:srgbClr val="000000"/>
                          </a:solidFill>
                          <a:effectLst/>
                          <a:latin typeface="Times New Roman"/>
                        </a:rPr>
                        <a:t>жалпы саны</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rowSpan="2" gridSpan="4">
                  <a:txBody>
                    <a:bodyPr/>
                    <a:lstStyle/>
                    <a:p>
                      <a:pPr algn="ctr" fontAlgn="ctr"/>
                      <a:r>
                        <a:rPr lang="ru-RU" sz="1400" b="0" i="0" u="none" strike="noStrike" dirty="0">
                          <a:solidFill>
                            <a:srgbClr val="000000"/>
                          </a:solidFill>
                          <a:effectLst/>
                          <a:latin typeface="Times New Roman"/>
                        </a:rPr>
                        <a:t>анын </a:t>
                      </a:r>
                      <a:r>
                        <a:rPr lang="ru-RU" sz="1400" b="0" i="0" u="none" strike="noStrike" dirty="0" err="1">
                          <a:solidFill>
                            <a:srgbClr val="000000"/>
                          </a:solidFill>
                          <a:effectLst/>
                          <a:latin typeface="Times New Roman"/>
                        </a:rPr>
                        <a:t>ичинен</a:t>
                      </a:r>
                      <a:endParaRPr lang="ru-RU" sz="1400" b="0"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FBAF"/>
                    </a:solid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gridSpan="14">
                  <a:txBody>
                    <a:bodyPr/>
                    <a:lstStyle/>
                    <a:p>
                      <a:pPr algn="ctr" fontAlgn="ctr"/>
                      <a:r>
                        <a:rPr lang="ru-RU" sz="1400" b="0" i="0" u="none" strike="noStrike" dirty="0" err="1">
                          <a:solidFill>
                            <a:srgbClr val="000000"/>
                          </a:solidFill>
                          <a:effectLst/>
                          <a:latin typeface="Times New Roman"/>
                        </a:rPr>
                        <a:t>Алардан</a:t>
                      </a:r>
                      <a:r>
                        <a:rPr lang="ru-RU" sz="1400" b="0" i="0" u="none" strike="noStrike" dirty="0">
                          <a:solidFill>
                            <a:srgbClr val="000000"/>
                          </a:solidFill>
                          <a:effectLst/>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FBA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3">
                  <a:txBody>
                    <a:bodyPr/>
                    <a:lstStyle/>
                    <a:p>
                      <a:pPr algn="ctr" fontAlgn="ctr"/>
                      <a:r>
                        <a:rPr lang="ru-RU" sz="1400" b="1" i="0" u="none" strike="noStrike" dirty="0">
                          <a:solidFill>
                            <a:srgbClr val="000000"/>
                          </a:solidFill>
                          <a:effectLst/>
                          <a:latin typeface="Times New Roman"/>
                        </a:rPr>
                        <a:t>илимий даражалуу </a:t>
                      </a:r>
                      <a:r>
                        <a:rPr lang="ru-RU" sz="1400" b="1" i="0" u="none" strike="noStrike" dirty="0" err="1">
                          <a:solidFill>
                            <a:srgbClr val="000000"/>
                          </a:solidFill>
                          <a:effectLst/>
                          <a:latin typeface="Times New Roman"/>
                        </a:rPr>
                        <a:t>окутуучулар</a:t>
                      </a:r>
                      <a:r>
                        <a:rPr lang="ru-RU" sz="1400" b="1" i="0" u="none" strike="noStrike" dirty="0">
                          <a:solidFill>
                            <a:srgbClr val="000000"/>
                          </a:solidFill>
                          <a:effectLst/>
                          <a:latin typeface="Times New Roman"/>
                        </a:rPr>
                        <a:t> % </a:t>
                      </a:r>
                      <a:r>
                        <a:rPr lang="ru-RU" sz="1400" b="1" i="0" u="none" strike="noStrike" dirty="0" err="1">
                          <a:solidFill>
                            <a:srgbClr val="000000"/>
                          </a:solidFill>
                          <a:effectLst/>
                          <a:latin typeface="Times New Roman"/>
                        </a:rPr>
                        <a:t>менен</a:t>
                      </a:r>
                      <a:endParaRPr lang="ru-RU" sz="1400" b="1"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extLst>
                  <a:ext uri="{0D108BD9-81ED-4DB2-BD59-A6C34878D82A}">
                    <a16:rowId xmlns:a16="http://schemas.microsoft.com/office/drawing/2014/main" val="10001"/>
                  </a:ext>
                </a:extLst>
              </a:tr>
              <a:tr h="520460">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2">
                  <a:txBody>
                    <a:bodyPr/>
                    <a:lstStyle/>
                    <a:p>
                      <a:pPr algn="ctr" fontAlgn="ctr"/>
                      <a:r>
                        <a:rPr lang="ru-RU" sz="1400" b="0" i="0" u="none" strike="noStrike" dirty="0" err="1">
                          <a:solidFill>
                            <a:srgbClr val="000000"/>
                          </a:solidFill>
                          <a:effectLst/>
                          <a:latin typeface="Times New Roman"/>
                        </a:rPr>
                        <a:t>илимдин</a:t>
                      </a:r>
                      <a:r>
                        <a:rPr lang="ru-RU" sz="1400" b="0" i="0" u="none" strike="noStrike" dirty="0">
                          <a:solidFill>
                            <a:srgbClr val="000000"/>
                          </a:solidFill>
                          <a:effectLst/>
                          <a:latin typeface="Times New Roman"/>
                        </a:rPr>
                        <a:t> доктору</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FBAF"/>
                    </a:solidFill>
                  </a:tcPr>
                </a:tc>
                <a:tc hMerge="1">
                  <a:txBody>
                    <a:bodyPr/>
                    <a:lstStyle/>
                    <a:p>
                      <a:endParaRPr lang="ru-RU"/>
                    </a:p>
                  </a:txBody>
                  <a:tcPr/>
                </a:tc>
                <a:tc gridSpan="2">
                  <a:txBody>
                    <a:bodyPr/>
                    <a:lstStyle/>
                    <a:p>
                      <a:pPr algn="ctr" fontAlgn="ctr"/>
                      <a:r>
                        <a:rPr lang="ru-RU" sz="1400" b="0" i="0" u="none" strike="noStrike" dirty="0" err="1">
                          <a:solidFill>
                            <a:srgbClr val="000000"/>
                          </a:solidFill>
                          <a:effectLst/>
                          <a:latin typeface="Times New Roman"/>
                        </a:rPr>
                        <a:t>илимдин</a:t>
                      </a:r>
                      <a:r>
                        <a:rPr lang="ru-RU" sz="1400" b="0" i="0" u="none" strike="noStrike" dirty="0">
                          <a:solidFill>
                            <a:srgbClr val="000000"/>
                          </a:solidFill>
                          <a:effectLst/>
                          <a:latin typeface="Times New Roman"/>
                        </a:rPr>
                        <a:t> кандидаты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FBAF"/>
                    </a:solidFill>
                  </a:tcPr>
                </a:tc>
                <a:tc hMerge="1">
                  <a:txBody>
                    <a:bodyPr/>
                    <a:lstStyle/>
                    <a:p>
                      <a:endParaRPr lang="ru-RU"/>
                    </a:p>
                  </a:txBody>
                  <a:tcPr/>
                </a:tc>
                <a:tc gridSpan="2">
                  <a:txBody>
                    <a:bodyPr/>
                    <a:lstStyle/>
                    <a:p>
                      <a:pPr algn="ctr" fontAlgn="ctr"/>
                      <a:r>
                        <a:rPr lang="ru-RU" sz="1400" b="0" i="0" u="none" strike="noStrike" dirty="0">
                          <a:solidFill>
                            <a:srgbClr val="000000"/>
                          </a:solidFill>
                          <a:effectLst/>
                          <a:latin typeface="Times New Roman"/>
                        </a:rPr>
                        <a:t>профессор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FBAF"/>
                    </a:solidFill>
                  </a:tcPr>
                </a:tc>
                <a:tc hMerge="1">
                  <a:txBody>
                    <a:bodyPr/>
                    <a:lstStyle/>
                    <a:p>
                      <a:endParaRPr lang="ru-RU"/>
                    </a:p>
                  </a:txBody>
                  <a:tcPr/>
                </a:tc>
                <a:tc gridSpan="2">
                  <a:txBody>
                    <a:bodyPr/>
                    <a:lstStyle/>
                    <a:p>
                      <a:pPr algn="ctr" fontAlgn="ctr"/>
                      <a:r>
                        <a:rPr lang="ru-RU" sz="1400" b="0" i="0" u="none" strike="noStrike" dirty="0">
                          <a:solidFill>
                            <a:srgbClr val="000000"/>
                          </a:solidFill>
                          <a:effectLst/>
                          <a:latin typeface="Times New Roman"/>
                        </a:rPr>
                        <a:t>доцент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FBAF"/>
                    </a:solidFill>
                  </a:tcPr>
                </a:tc>
                <a:tc hMerge="1">
                  <a:txBody>
                    <a:bodyPr/>
                    <a:lstStyle/>
                    <a:p>
                      <a:endParaRPr lang="ru-RU"/>
                    </a:p>
                  </a:txBody>
                  <a:tcPr/>
                </a:tc>
                <a:tc gridSpan="2">
                  <a:txBody>
                    <a:bodyPr/>
                    <a:lstStyle/>
                    <a:p>
                      <a:pPr algn="ctr" fontAlgn="ctr"/>
                      <a:r>
                        <a:rPr lang="ru-RU" sz="1400" b="0" i="0" u="none" strike="noStrike" dirty="0" err="1">
                          <a:solidFill>
                            <a:srgbClr val="000000"/>
                          </a:solidFill>
                          <a:effectLst/>
                          <a:latin typeface="Times New Roman"/>
                        </a:rPr>
                        <a:t>Улуу</a:t>
                      </a:r>
                      <a:r>
                        <a:rPr lang="ru-RU" sz="1400" b="0" i="0" u="none" strike="noStrike" dirty="0">
                          <a:solidFill>
                            <a:srgbClr val="000000"/>
                          </a:solidFill>
                          <a:effectLst/>
                          <a:latin typeface="Times New Roman"/>
                        </a:rPr>
                        <a:t> </a:t>
                      </a:r>
                      <a:r>
                        <a:rPr lang="ru-RU" sz="1400" b="0" i="0" u="none" strike="noStrike" dirty="0" err="1">
                          <a:solidFill>
                            <a:srgbClr val="000000"/>
                          </a:solidFill>
                          <a:effectLst/>
                          <a:latin typeface="Times New Roman"/>
                        </a:rPr>
                        <a:t>окутуучу</a:t>
                      </a:r>
                      <a:endParaRPr lang="ru-RU" sz="1400" b="0" i="0" u="none" strike="noStrike" dirty="0">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FBAF"/>
                    </a:solidFill>
                  </a:tcPr>
                </a:tc>
                <a:tc hMerge="1">
                  <a:txBody>
                    <a:bodyPr/>
                    <a:lstStyle/>
                    <a:p>
                      <a:endParaRPr lang="ru-RU"/>
                    </a:p>
                  </a:txBody>
                  <a:tcPr/>
                </a:tc>
                <a:tc gridSpan="2">
                  <a:txBody>
                    <a:bodyPr/>
                    <a:lstStyle/>
                    <a:p>
                      <a:pPr algn="ctr" fontAlgn="ctr"/>
                      <a:r>
                        <a:rPr lang="ru-RU" sz="1400" b="0" i="0" u="none" strike="noStrike" dirty="0" err="1">
                          <a:solidFill>
                            <a:srgbClr val="000000"/>
                          </a:solidFill>
                          <a:effectLst/>
                          <a:latin typeface="Times New Roman"/>
                        </a:rPr>
                        <a:t>окутуучу</a:t>
                      </a:r>
                      <a:endParaRPr lang="ru-RU" sz="1400" b="0" i="0" u="none" strike="noStrike" dirty="0">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FBAF"/>
                    </a:solidFill>
                  </a:tcPr>
                </a:tc>
                <a:tc hMerge="1">
                  <a:txBody>
                    <a:bodyPr/>
                    <a:lstStyle/>
                    <a:p>
                      <a:endParaRPr lang="ru-RU"/>
                    </a:p>
                  </a:txBody>
                  <a:tcPr/>
                </a:tc>
                <a:tc gridSpan="2">
                  <a:txBody>
                    <a:bodyPr/>
                    <a:lstStyle/>
                    <a:p>
                      <a:pPr algn="ctr" fontAlgn="ctr"/>
                      <a:r>
                        <a:rPr lang="ru-RU" sz="1400" b="0" i="0" u="none" strike="noStrike" dirty="0">
                          <a:solidFill>
                            <a:srgbClr val="000000"/>
                          </a:solidFill>
                          <a:effectLst/>
                          <a:latin typeface="Times New Roman"/>
                        </a:rPr>
                        <a:t>ассистент-</a:t>
                      </a:r>
                      <a:r>
                        <a:rPr lang="ru-RU" sz="1400" b="0" i="0" u="none" strike="noStrike" dirty="0" err="1">
                          <a:solidFill>
                            <a:srgbClr val="000000"/>
                          </a:solidFill>
                          <a:effectLst/>
                          <a:latin typeface="Times New Roman"/>
                        </a:rPr>
                        <a:t>окутуучу</a:t>
                      </a:r>
                      <a:endParaRPr lang="ru-RU" sz="1400" b="0" i="0" u="none" strike="noStrike" dirty="0">
                        <a:solidFill>
                          <a:srgbClr val="000000"/>
                        </a:solidFill>
                        <a:effectLst/>
                        <a:latin typeface="Times New Roman"/>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FBAF"/>
                    </a:solidFill>
                  </a:tcPr>
                </a:tc>
                <a:tc h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153837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400" b="1" i="0" u="none" strike="noStrike" dirty="0" err="1">
                          <a:solidFill>
                            <a:srgbClr val="000000"/>
                          </a:solidFill>
                          <a:effectLst/>
                          <a:latin typeface="Times New Roman"/>
                        </a:rPr>
                        <a:t>штаттык</a:t>
                      </a:r>
                      <a:endParaRPr lang="ru-RU" sz="1400" b="1" i="0" u="none" strike="noStrike" dirty="0">
                        <a:solidFill>
                          <a:srgbClr val="000000"/>
                        </a:solidFill>
                        <a:effectLst/>
                        <a:latin typeface="Times New Roman"/>
                      </a:endParaRPr>
                    </a:p>
                  </a:txBody>
                  <a:tcPr marL="9525" marR="9525" marT="9525"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400" b="1" i="0" u="none" strike="noStrike" dirty="0">
                          <a:solidFill>
                            <a:srgbClr val="000000"/>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400" b="1" i="0" u="none" strike="noStrike" dirty="0" err="1">
                          <a:solidFill>
                            <a:srgbClr val="000000"/>
                          </a:solidFill>
                          <a:effectLst/>
                          <a:latin typeface="Times New Roman"/>
                        </a:rPr>
                        <a:t>айкалыштыруу</a:t>
                      </a:r>
                      <a:endParaRPr lang="ru-RU" sz="1400" b="1" i="0" u="none" strike="noStrike" dirty="0">
                        <a:solidFill>
                          <a:srgbClr val="000000"/>
                        </a:solidFill>
                        <a:effectLst/>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400" b="1" i="0" u="none" strike="noStrike" dirty="0">
                          <a:solidFill>
                            <a:srgbClr val="000000"/>
                          </a:solidFill>
                          <a:effectLst/>
                          <a:latin typeface="Times New Roman"/>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400" b="1" i="0" u="none" strike="noStrike" dirty="0" err="1">
                          <a:solidFill>
                            <a:srgbClr val="000000"/>
                          </a:solidFill>
                          <a:effectLst/>
                          <a:latin typeface="Times New Roman"/>
                        </a:rPr>
                        <a:t>штаттык</a:t>
                      </a:r>
                      <a:endParaRPr lang="ru-RU" sz="1400" b="1" i="0" u="none" strike="noStrike" dirty="0">
                        <a:solidFill>
                          <a:srgbClr val="000000"/>
                        </a:solidFill>
                        <a:effectLst/>
                        <a:latin typeface="Times New Roman"/>
                      </a:endParaRPr>
                    </a:p>
                  </a:txBody>
                  <a:tcPr marL="9525" marR="9525" marT="9525"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400" b="1" i="0" u="none" strike="noStrike" dirty="0" err="1">
                          <a:solidFill>
                            <a:srgbClr val="000000"/>
                          </a:solidFill>
                          <a:effectLst/>
                          <a:latin typeface="Times New Roman"/>
                        </a:rPr>
                        <a:t>айкалыштыруу</a:t>
                      </a:r>
                      <a:endParaRPr lang="ru-RU" sz="1400" b="1" i="0" u="none" strike="noStrike" dirty="0">
                        <a:solidFill>
                          <a:srgbClr val="000000"/>
                        </a:solidFill>
                        <a:effectLst/>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400" b="1" i="0" u="none" strike="noStrike" dirty="0" err="1">
                          <a:solidFill>
                            <a:srgbClr val="000000"/>
                          </a:solidFill>
                          <a:effectLst/>
                          <a:latin typeface="Times New Roman"/>
                        </a:rPr>
                        <a:t>штаттык</a:t>
                      </a:r>
                      <a:endParaRPr lang="ru-RU" sz="1400" b="1" i="0" u="none" strike="noStrike" dirty="0">
                        <a:solidFill>
                          <a:srgbClr val="000000"/>
                        </a:solidFill>
                        <a:effectLst/>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400" b="1" i="0" u="none" strike="noStrike" dirty="0" err="1">
                          <a:solidFill>
                            <a:srgbClr val="000000"/>
                          </a:solidFill>
                          <a:effectLst/>
                          <a:latin typeface="Times New Roman"/>
                        </a:rPr>
                        <a:t>айкалыштыруу</a:t>
                      </a:r>
                      <a:endParaRPr lang="ru-RU" sz="1400" b="1" i="0" u="none" strike="noStrike" dirty="0">
                        <a:solidFill>
                          <a:srgbClr val="000000"/>
                        </a:solidFill>
                        <a:effectLst/>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400" b="1" i="0" u="none" strike="noStrike" dirty="0" err="1">
                          <a:solidFill>
                            <a:srgbClr val="000000"/>
                          </a:solidFill>
                          <a:effectLst/>
                          <a:latin typeface="Times New Roman"/>
                        </a:rPr>
                        <a:t>штаттык</a:t>
                      </a:r>
                      <a:endParaRPr lang="ru-RU" sz="1400" b="1" i="0" u="none" strike="noStrike" dirty="0">
                        <a:solidFill>
                          <a:srgbClr val="000000"/>
                        </a:solidFill>
                        <a:effectLst/>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400" b="1" i="0" u="none" strike="noStrike" dirty="0" err="1">
                          <a:solidFill>
                            <a:srgbClr val="000000"/>
                          </a:solidFill>
                          <a:effectLst/>
                          <a:latin typeface="Times New Roman"/>
                        </a:rPr>
                        <a:t>айкалыштыруу</a:t>
                      </a:r>
                      <a:endParaRPr lang="ru-RU" sz="1400" b="1" i="0" u="none" strike="noStrike" dirty="0">
                        <a:solidFill>
                          <a:srgbClr val="000000"/>
                        </a:solidFill>
                        <a:effectLst/>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400" b="1" i="0" u="none" strike="noStrike" dirty="0" err="1">
                          <a:solidFill>
                            <a:srgbClr val="000000"/>
                          </a:solidFill>
                          <a:effectLst/>
                          <a:latin typeface="Times New Roman"/>
                        </a:rPr>
                        <a:t>штаттык</a:t>
                      </a:r>
                      <a:endParaRPr lang="ru-RU" sz="1400" b="1" i="0" u="none" strike="noStrike" dirty="0">
                        <a:solidFill>
                          <a:srgbClr val="000000"/>
                        </a:solidFill>
                        <a:effectLst/>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400" b="1" i="0" u="none" strike="noStrike" dirty="0" err="1">
                          <a:solidFill>
                            <a:srgbClr val="000000"/>
                          </a:solidFill>
                          <a:effectLst/>
                          <a:latin typeface="Times New Roman"/>
                        </a:rPr>
                        <a:t>айкалыштыруу</a:t>
                      </a:r>
                      <a:endParaRPr lang="ru-RU" sz="1400" b="1" i="0" u="none" strike="noStrike" dirty="0">
                        <a:solidFill>
                          <a:srgbClr val="000000"/>
                        </a:solidFill>
                        <a:effectLst/>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400" b="1" i="0" u="none" strike="noStrike" dirty="0" err="1">
                          <a:solidFill>
                            <a:srgbClr val="000000"/>
                          </a:solidFill>
                          <a:effectLst/>
                          <a:latin typeface="Times New Roman"/>
                        </a:rPr>
                        <a:t>штаттык</a:t>
                      </a:r>
                      <a:endParaRPr lang="ru-RU" sz="1400" b="1" i="0" u="none" strike="noStrike" dirty="0">
                        <a:solidFill>
                          <a:srgbClr val="000000"/>
                        </a:solidFill>
                        <a:effectLst/>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400" b="1" i="0" u="none" strike="noStrike" dirty="0" err="1">
                          <a:solidFill>
                            <a:srgbClr val="000000"/>
                          </a:solidFill>
                          <a:effectLst/>
                          <a:latin typeface="Times New Roman"/>
                        </a:rPr>
                        <a:t>айкалыштыруу</a:t>
                      </a:r>
                      <a:endParaRPr lang="ru-RU" sz="1400" b="1" i="0" u="none" strike="noStrike" dirty="0">
                        <a:solidFill>
                          <a:srgbClr val="000000"/>
                        </a:solidFill>
                        <a:effectLst/>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400" b="1" i="0" u="none" strike="noStrike" dirty="0" err="1">
                          <a:solidFill>
                            <a:srgbClr val="000000"/>
                          </a:solidFill>
                          <a:effectLst/>
                          <a:latin typeface="Times New Roman"/>
                        </a:rPr>
                        <a:t>штаттык</a:t>
                      </a:r>
                      <a:endParaRPr lang="ru-RU" sz="1400" b="1" i="0" u="none" strike="noStrike" dirty="0">
                        <a:solidFill>
                          <a:srgbClr val="000000"/>
                        </a:solidFill>
                        <a:effectLst/>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400" b="1" i="0" u="none" strike="noStrike" dirty="0" err="1">
                          <a:solidFill>
                            <a:srgbClr val="000000"/>
                          </a:solidFill>
                          <a:effectLst/>
                          <a:latin typeface="Times New Roman"/>
                        </a:rPr>
                        <a:t>айкалыштыруу</a:t>
                      </a:r>
                      <a:endParaRPr lang="ru-RU" sz="1400" b="1" i="0" u="none" strike="noStrike" dirty="0">
                        <a:solidFill>
                          <a:srgbClr val="000000"/>
                        </a:solidFill>
                        <a:effectLst/>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400" b="1" i="0" u="none" strike="noStrike" dirty="0" err="1">
                          <a:solidFill>
                            <a:srgbClr val="000000"/>
                          </a:solidFill>
                          <a:effectLst/>
                          <a:latin typeface="Times New Roman"/>
                        </a:rPr>
                        <a:t>штаттык</a:t>
                      </a:r>
                      <a:endParaRPr lang="ru-RU" sz="1400" b="1" i="0" u="none" strike="noStrike" dirty="0">
                        <a:solidFill>
                          <a:srgbClr val="000000"/>
                        </a:solidFill>
                        <a:effectLst/>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400" b="1" i="0" u="none" strike="noStrike" dirty="0" err="1">
                          <a:solidFill>
                            <a:srgbClr val="000000"/>
                          </a:solidFill>
                          <a:effectLst/>
                          <a:latin typeface="Times New Roman"/>
                        </a:rPr>
                        <a:t>айкалыштыруу</a:t>
                      </a:r>
                      <a:endParaRPr lang="ru-RU" sz="1400" b="1" i="0" u="none" strike="noStrike" dirty="0">
                        <a:solidFill>
                          <a:srgbClr val="000000"/>
                        </a:solidFill>
                        <a:effectLst/>
                        <a:latin typeface="Times New Roman"/>
                      </a:endParaRPr>
                    </a:p>
                  </a:txBody>
                  <a:tcPr marL="9525" marR="9525" marT="9525"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vMerge="1">
                  <a:txBody>
                    <a:bodyPr/>
                    <a:lstStyle/>
                    <a:p>
                      <a:endParaRPr lang="ru-RU"/>
                    </a:p>
                  </a:txBody>
                  <a:tcPr/>
                </a:tc>
                <a:extLst>
                  <a:ext uri="{0D108BD9-81ED-4DB2-BD59-A6C34878D82A}">
                    <a16:rowId xmlns:a16="http://schemas.microsoft.com/office/drawing/2014/main" val="10003"/>
                  </a:ext>
                </a:extLst>
              </a:tr>
              <a:tr h="301925">
                <a:tc>
                  <a:txBody>
                    <a:bodyPr/>
                    <a:lstStyle/>
                    <a:p>
                      <a:pPr algn="ctr" fontAlgn="ctr"/>
                      <a:r>
                        <a:rPr lang="ru-RU" sz="1400" b="1" i="0" u="none" strike="noStrike" dirty="0">
                          <a:solidFill>
                            <a:srgbClr val="9A08C8"/>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auto"/>
                      <a:r>
                        <a:rPr lang="ru-RU" sz="1400" b="1" i="0" u="none" strike="noStrike" dirty="0">
                          <a:solidFill>
                            <a:srgbClr val="7030A0"/>
                          </a:solidFill>
                          <a:effectLst/>
                          <a:latin typeface="Times New Roman" panose="02020603050405020304" pitchFamily="18" charset="0"/>
                          <a:cs typeface="Times New Roman" panose="02020603050405020304" pitchFamily="18" charset="0"/>
                        </a:rPr>
                        <a:t>ТТФ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9A08C8"/>
                          </a:solidFill>
                          <a:effectLst/>
                          <a:latin typeface="Times New Roman" panose="02020603050405020304" pitchFamily="18" charset="0"/>
                          <a:cs typeface="Times New Roman" panose="02020603050405020304" pitchFamily="18" charset="0"/>
                        </a:rPr>
                        <a:t>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9A08C8"/>
                          </a:solidFill>
                          <a:effectLst/>
                          <a:latin typeface="Times New Roman" panose="02020603050405020304" pitchFamily="18" charset="0"/>
                          <a:cs typeface="Times New Roman" panose="02020603050405020304" pitchFamily="18" charset="0"/>
                        </a:rPr>
                        <a:t>55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9A08C8"/>
                          </a:solidFill>
                          <a:effectLst/>
                          <a:latin typeface="Times New Roman" panose="02020603050405020304" pitchFamily="18" charset="0"/>
                          <a:cs typeface="Times New Roman" panose="02020603050405020304" pitchFamily="18"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0" i="0" u="none" strike="noStrike">
                          <a:solidFill>
                            <a:srgbClr val="9A08C8"/>
                          </a:solidFill>
                          <a:effectLst/>
                          <a:latin typeface="Times New Roman" panose="02020603050405020304" pitchFamily="18" charset="0"/>
                          <a:cs typeface="Times New Roman" panose="02020603050405020304" pitchFamily="18"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0" i="0" u="none" strike="noStrike">
                          <a:solidFill>
                            <a:srgbClr val="9A08C8"/>
                          </a:solidFill>
                          <a:effectLst/>
                          <a:latin typeface="Times New Roman" panose="02020603050405020304" pitchFamily="18" charset="0"/>
                          <a:cs typeface="Times New Roman" panose="02020603050405020304" pitchFamily="18" charset="0"/>
                        </a:rPr>
                        <a:t>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0" i="0" u="none" strike="noStrike">
                          <a:solidFill>
                            <a:srgbClr val="9A08C8"/>
                          </a:solidFill>
                          <a:effectLst/>
                          <a:latin typeface="Times New Roman" panose="02020603050405020304" pitchFamily="18" charset="0"/>
                          <a:cs typeface="Times New Roman" panose="02020603050405020304" pitchFamily="18" charset="0"/>
                        </a:rPr>
                        <a:t>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0" i="0" u="none" strike="noStrike">
                          <a:solidFill>
                            <a:srgbClr val="9A08C8"/>
                          </a:solidFill>
                          <a:effectLst/>
                          <a:latin typeface="Times New Roman" panose="02020603050405020304" pitchFamily="18" charset="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0" i="0" u="none" strike="noStrike">
                          <a:solidFill>
                            <a:srgbClr val="9A08C8"/>
                          </a:solidFill>
                          <a:effectLst/>
                          <a:latin typeface="Times New Roman" panose="02020603050405020304" pitchFamily="18" charset="0"/>
                          <a:cs typeface="Times New Roman" panose="02020603050405020304" pitchFamily="18"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0" i="0" u="none" strike="noStrike">
                          <a:solidFill>
                            <a:srgbClr val="9A08C8"/>
                          </a:solidFill>
                          <a:effectLst/>
                          <a:latin typeface="Times New Roman" panose="02020603050405020304" pitchFamily="18" charset="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0" i="0" u="none" strike="noStrike">
                          <a:solidFill>
                            <a:srgbClr val="9A08C8"/>
                          </a:solidFill>
                          <a:effectLst/>
                          <a:latin typeface="Times New Roman" panose="02020603050405020304" pitchFamily="18" charset="0"/>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0" i="0" u="none" strike="noStrike">
                          <a:solidFill>
                            <a:srgbClr val="9A08C8"/>
                          </a:solidFill>
                          <a:effectLst/>
                          <a:latin typeface="Times New Roman" panose="02020603050405020304" pitchFamily="18" charset="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0" i="0" u="none" strike="noStrike">
                          <a:solidFill>
                            <a:srgbClr val="9A08C8"/>
                          </a:solidFill>
                          <a:effectLst/>
                          <a:latin typeface="Times New Roman" panose="02020603050405020304" pitchFamily="18" charset="0"/>
                          <a:cs typeface="Times New Roman" panose="02020603050405020304" pitchFamily="18"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0" i="0" u="none" strike="noStrike" dirty="0">
                          <a:solidFill>
                            <a:srgbClr val="9A08C8"/>
                          </a:solidFill>
                          <a:effectLst/>
                          <a:latin typeface="Times New Roman" panose="02020603050405020304" pitchFamily="18" charset="0"/>
                          <a:cs typeface="Times New Roman" panose="02020603050405020304"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0" i="0" u="none" strike="noStrike" dirty="0">
                          <a:solidFill>
                            <a:srgbClr val="9A08C8"/>
                          </a:solidFill>
                          <a:effectLst/>
                          <a:latin typeface="Times New Roman" panose="02020603050405020304" pitchFamily="18" charset="0"/>
                          <a:cs typeface="Times New Roman" panose="02020603050405020304"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0" i="0" u="none" strike="noStrike">
                          <a:solidFill>
                            <a:srgbClr val="9A08C8"/>
                          </a:solidFill>
                          <a:effectLst/>
                          <a:latin typeface="Times New Roman" panose="02020603050405020304" pitchFamily="18" charset="0"/>
                          <a:cs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0" i="0" u="none" strike="noStrike">
                          <a:solidFill>
                            <a:srgbClr val="9A08C8"/>
                          </a:solidFill>
                          <a:effectLst/>
                          <a:latin typeface="Times New Roman" panose="02020603050405020304" pitchFamily="18" charset="0"/>
                          <a:cs typeface="Times New Roman" panose="02020603050405020304" pitchFamily="18"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0" i="0" u="none" strike="noStrike">
                          <a:solidFill>
                            <a:srgbClr val="9A08C8"/>
                          </a:solidFill>
                          <a:effectLst/>
                          <a:latin typeface="Times New Roman" panose="02020603050405020304" pitchFamily="18" charset="0"/>
                          <a:cs typeface="Times New Roman" panose="02020603050405020304" pitchFamily="18"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0" i="0" u="none" strike="noStrike" dirty="0">
                          <a:solidFill>
                            <a:srgbClr val="9A08C8"/>
                          </a:solidFill>
                          <a:effectLst/>
                          <a:latin typeface="Times New Roman" panose="02020603050405020304" pitchFamily="18" charset="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0" i="0" u="none" strike="noStrike" dirty="0">
                          <a:solidFill>
                            <a:srgbClr val="9A08C8"/>
                          </a:solidFill>
                          <a:effectLst/>
                          <a:latin typeface="Times New Roman" panose="02020603050405020304" pitchFamily="18" charset="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rtl="0" fontAlgn="ctr"/>
                      <a:r>
                        <a:rPr lang="ru-RU" sz="1400" b="1" i="0" u="none" strike="noStrike" dirty="0">
                          <a:solidFill>
                            <a:srgbClr val="7030A0"/>
                          </a:solidFill>
                          <a:effectLst/>
                          <a:latin typeface="Times New Roman" panose="02020603050405020304" pitchFamily="18" charset="0"/>
                        </a:rPr>
                        <a:t>43,89%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301925">
                <a:tc>
                  <a:txBody>
                    <a:bodyPr/>
                    <a:lstStyle/>
                    <a:p>
                      <a:pPr algn="ctr" fontAlgn="ctr"/>
                      <a:r>
                        <a:rPr lang="ru-RU" sz="1400" b="1" i="0" u="none" strike="noStrike" dirty="0">
                          <a:solidFill>
                            <a:srgbClr val="9A08C8"/>
                          </a:solidFill>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auto"/>
                      <a:r>
                        <a:rPr lang="ru-RU" sz="1400" b="1" i="0" u="none" strike="noStrike" dirty="0">
                          <a:solidFill>
                            <a:srgbClr val="9A08C8"/>
                          </a:solidFill>
                          <a:effectLst/>
                          <a:latin typeface="Times New Roman" panose="02020603050405020304" pitchFamily="18" charset="0"/>
                          <a:cs typeface="Times New Roman" panose="02020603050405020304" pitchFamily="18" charset="0"/>
                        </a:rPr>
                        <a:t>ФФ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104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79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0" i="0" u="none" strike="noStrike">
                          <a:solidFill>
                            <a:srgbClr val="9A08C8"/>
                          </a:solidFill>
                          <a:effectLst/>
                          <a:latin typeface="Times New Roman" panose="02020603050405020304" pitchFamily="18" charset="0"/>
                          <a:cs typeface="Times New Roman" panose="02020603050405020304" pitchFamily="18" charset="0"/>
                        </a:rPr>
                        <a:t>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9A08C8"/>
                          </a:solidFill>
                          <a:effectLst/>
                          <a:latin typeface="Times New Roman" panose="02020603050405020304" pitchFamily="18" charset="0"/>
                          <a:cs typeface="Times New Roman" panose="02020603050405020304" pitchFamily="18"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9A08C8"/>
                          </a:solidFill>
                          <a:effectLst/>
                          <a:latin typeface="Times New Roman" panose="02020603050405020304" pitchFamily="18" charset="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7030A0"/>
                          </a:solidFill>
                          <a:effectLst/>
                          <a:latin typeface="Times New Roman" panose="02020603050405020304" pitchFamily="18" charset="0"/>
                        </a:rPr>
                        <a:t>42,46%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301925">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7030A0"/>
                          </a:solidFill>
                          <a:effectLst/>
                          <a:latin typeface="Times New Roman" panose="02020603050405020304" pitchFamily="18" charset="0"/>
                          <a:cs typeface="Times New Roman" panose="02020603050405020304" pitchFamily="18" charset="0"/>
                        </a:rPr>
                        <a:t>ЭЮФ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0" i="0" u="none" strike="noStrike">
                          <a:solidFill>
                            <a:srgbClr val="9A08C8"/>
                          </a:solidFill>
                          <a:effectLst/>
                          <a:latin typeface="Times New Roman" panose="02020603050405020304" pitchFamily="18" charset="0"/>
                          <a:cs typeface="Times New Roman" panose="02020603050405020304" pitchFamily="18" charset="0"/>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a:t>
                      </a:r>
                      <a:endParaRPr lang="ru-RU" sz="1400" b="1" i="0" u="none" strike="noStrike" dirty="0">
                        <a:solidFill>
                          <a:srgbClr val="9A08C8"/>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9A08C8"/>
                          </a:solidFill>
                          <a:effectLst/>
                          <a:latin typeface="Times New Roman" panose="02020603050405020304" pitchFamily="18" charset="0"/>
                          <a:cs typeface="Times New Roman" panose="020206030504050203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9A08C8"/>
                          </a:solidFill>
                          <a:effectLst/>
                          <a:latin typeface="Times New Roman" panose="02020603050405020304" pitchFamily="18" charset="0"/>
                          <a:cs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7030A0"/>
                          </a:solidFill>
                          <a:effectLst/>
                          <a:latin typeface="Times New Roman" panose="02020603050405020304" pitchFamily="18" charset="0"/>
                        </a:rPr>
                        <a:t>46,27%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301925">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7030A0"/>
                          </a:solidFill>
                          <a:effectLst/>
                          <a:latin typeface="Times New Roman" panose="02020603050405020304" pitchFamily="18" charset="0"/>
                          <a:cs typeface="Times New Roman" panose="02020603050405020304" pitchFamily="18" charset="0"/>
                        </a:rPr>
                        <a:t>МФ</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137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114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0" i="0" u="none" strike="noStrike" dirty="0">
                          <a:solidFill>
                            <a:srgbClr val="9A08C8"/>
                          </a:solidFill>
                          <a:effectLst/>
                          <a:latin typeface="Times New Roman" panose="02020603050405020304" pitchFamily="18" charset="0"/>
                          <a:cs typeface="Times New Roman" panose="02020603050405020304" pitchFamily="18" charset="0"/>
                        </a:rPr>
                        <a:t>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7030A0"/>
                          </a:solidFill>
                          <a:effectLst/>
                          <a:latin typeface="Times New Roman" panose="02020603050405020304" pitchFamily="18" charset="0"/>
                          <a:cs typeface="Times New Roman" panose="02020603050405020304" pitchFamily="18" charset="0"/>
                        </a:rPr>
                        <a:t>30,6%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301925">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9A08C8"/>
                          </a:solidFill>
                          <a:effectLst/>
                          <a:latin typeface="Times New Roman" panose="02020603050405020304" pitchFamily="18" charset="0"/>
                          <a:cs typeface="Times New Roman" panose="02020603050405020304" pitchFamily="18" charset="0"/>
                        </a:rPr>
                        <a:t>ПМТФ</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400" b="1" i="0" u="none" strike="noStrike" dirty="0">
                          <a:solidFill>
                            <a:srgbClr val="9A08C8"/>
                          </a:solidFill>
                          <a:effectLst/>
                          <a:latin typeface="Times New Roman" panose="02020603050405020304" pitchFamily="18" charset="0"/>
                          <a:cs typeface="Times New Roman" panose="02020603050405020304" pitchFamily="18" charset="0"/>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84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9A08C8"/>
                          </a:solidFill>
                          <a:effectLst/>
                          <a:latin typeface="Times New Roman" panose="02020603050405020304" pitchFamily="18" charset="0"/>
                          <a:cs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400" b="1" i="0" u="none" strike="noStrike" dirty="0">
                          <a:solidFill>
                            <a:srgbClr val="9A08C8"/>
                          </a:solidFill>
                          <a:effectLst/>
                          <a:latin typeface="Times New Roman" panose="02020603050405020304" pitchFamily="18" charset="0"/>
                          <a:cs typeface="Times New Roman" panose="02020603050405020304" pitchFamily="18" charset="0"/>
                        </a:rPr>
                        <a:t>37,46%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503207">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a:solidFill>
                            <a:srgbClr val="FF0000"/>
                          </a:solidFill>
                          <a:effectLst/>
                          <a:latin typeface="Times New Roman" panose="02020603050405020304" pitchFamily="18" charset="0"/>
                          <a:cs typeface="Times New Roman" panose="02020603050405020304" pitchFamily="18" charset="0"/>
                        </a:rPr>
                        <a:t>ЖАМУ б-ча:</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424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351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400" b="1" i="0" u="none" strike="noStrike" dirty="0" smtClean="0">
                          <a:solidFill>
                            <a:srgbClr val="FF0000"/>
                          </a:solidFill>
                          <a:effectLst/>
                          <a:latin typeface="Times New Roman" panose="02020603050405020304" pitchFamily="18" charset="0"/>
                          <a:cs typeface="Times New Roman" panose="02020603050405020304" pitchFamily="18" charset="0"/>
                        </a:rPr>
                        <a:t>40,16%</a:t>
                      </a:r>
                      <a:endParaRPr lang="ru-RU"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9"/>
                  </a:ext>
                </a:extLst>
              </a:tr>
            </a:tbl>
          </a:graphicData>
        </a:graphic>
      </p:graphicFrame>
      <p:pic>
        <p:nvPicPr>
          <p:cNvPr id="4" name="Рисунок 3">
            <a:extLst>
              <a:ext uri="{FF2B5EF4-FFF2-40B4-BE49-F238E27FC236}">
                <a16:creationId xmlns:a16="http://schemas.microsoft.com/office/drawing/2014/main" id="{860583C5-75E7-054A-061C-843C9378631B}"/>
              </a:ext>
            </a:extLst>
          </p:cNvPr>
          <p:cNvPicPr>
            <a:picLocks noChangeAspect="1"/>
          </p:cNvPicPr>
          <p:nvPr/>
        </p:nvPicPr>
        <p:blipFill>
          <a:blip r:embed="rId2" cstate="print"/>
          <a:stretch>
            <a:fillRect/>
          </a:stretch>
        </p:blipFill>
        <p:spPr>
          <a:xfrm>
            <a:off x="571947" y="69007"/>
            <a:ext cx="771525" cy="767705"/>
          </a:xfrm>
          <a:prstGeom prst="rect">
            <a:avLst/>
          </a:prstGeom>
        </p:spPr>
      </p:pic>
      <p:pic>
        <p:nvPicPr>
          <p:cNvPr id="11" name="Рисунок 10"/>
          <p:cNvPicPr>
            <a:picLocks noChangeAspect="1"/>
          </p:cNvPicPr>
          <p:nvPr/>
        </p:nvPicPr>
        <p:blipFill>
          <a:blip r:embed="rId3" cstate="print"/>
          <a:stretch>
            <a:fillRect/>
          </a:stretch>
        </p:blipFill>
        <p:spPr>
          <a:xfrm>
            <a:off x="11096660" y="214290"/>
            <a:ext cx="961086" cy="579965"/>
          </a:xfrm>
          <a:prstGeom prst="rect">
            <a:avLst/>
          </a:prstGeom>
        </p:spPr>
      </p:pic>
    </p:spTree>
    <p:extLst>
      <p:ext uri="{BB962C8B-B14F-4D97-AF65-F5344CB8AC3E}">
        <p14:creationId xmlns:p14="http://schemas.microsoft.com/office/powerpoint/2010/main" val="3067284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4147710" y="198295"/>
            <a:ext cx="4410887" cy="523220"/>
          </a:xfrm>
          <a:prstGeom prst="rect">
            <a:avLst/>
          </a:prstGeom>
        </p:spPr>
        <p:txBody>
          <a:bodyPr wrap="none">
            <a:spAutoFit/>
          </a:bodyPr>
          <a:lstStyle/>
          <a:p>
            <a:r>
              <a:rPr lang="ru-RU" sz="2800" b="1" dirty="0" err="1">
                <a:latin typeface="Times New Roman" panose="02020603050405020304" pitchFamily="18" charset="0"/>
                <a:ea typeface="Calibri" panose="020F0502020204030204" pitchFamily="34" charset="0"/>
              </a:rPr>
              <a:t>Окуу</a:t>
            </a:r>
            <a:r>
              <a:rPr lang="ru-RU" sz="2800" b="1" dirty="0">
                <a:latin typeface="Times New Roman" panose="02020603050405020304" pitchFamily="18" charset="0"/>
                <a:ea typeface="Calibri" panose="020F0502020204030204" pitchFamily="34" charset="0"/>
              </a:rPr>
              <a:t> - илимий </a:t>
            </a:r>
            <a:r>
              <a:rPr lang="ru-RU" sz="2800" b="1" dirty="0" err="1">
                <a:latin typeface="Times New Roman" panose="02020603050405020304" pitchFamily="18" charset="0"/>
                <a:ea typeface="Calibri" panose="020F0502020204030204" pitchFamily="34" charset="0"/>
              </a:rPr>
              <a:t>китепкана</a:t>
            </a:r>
            <a:endParaRPr lang="ru-RU" sz="4000" dirty="0"/>
          </a:p>
        </p:txBody>
      </p:sp>
      <p:sp>
        <p:nvSpPr>
          <p:cNvPr id="9" name="Прямоугольник 8"/>
          <p:cNvSpPr/>
          <p:nvPr/>
        </p:nvSpPr>
        <p:spPr>
          <a:xfrm>
            <a:off x="335360" y="1000109"/>
            <a:ext cx="11464528" cy="4267835"/>
          </a:xfrm>
          <a:prstGeom prst="rect">
            <a:avLst/>
          </a:prstGeom>
        </p:spPr>
        <p:txBody>
          <a:bodyPr wrap="square">
            <a:spAutoFit/>
          </a:bodyPr>
          <a:lstStyle/>
          <a:p>
            <a:pPr>
              <a:lnSpc>
                <a:spcPct val="115000"/>
              </a:lnSpc>
              <a:spcAft>
                <a:spcPts val="100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 Жалпы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китеп</a:t>
            </a:r>
            <a:r>
              <a:rPr lang="ru-RU" sz="2000" b="1" dirty="0">
                <a:latin typeface="Times New Roman" panose="02020603050405020304" pitchFamily="18" charset="0"/>
                <a:ea typeface="Calibri" panose="020F0502020204030204" pitchFamily="34" charset="0"/>
                <a:cs typeface="Times New Roman" panose="02020603050405020304" pitchFamily="18" charset="0"/>
              </a:rPr>
              <a:t> фонду   -758308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даана</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анын</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err="1">
                <a:latin typeface="Times New Roman" panose="02020603050405020304" pitchFamily="18" charset="0"/>
                <a:ea typeface="Calibri" panose="020F0502020204030204" pitchFamily="34" charset="0"/>
                <a:cs typeface="Times New Roman" panose="02020603050405020304" pitchFamily="18" charset="0"/>
              </a:rPr>
              <a:t>ичинде</a:t>
            </a:r>
            <a:r>
              <a:rPr lang="ru-RU" sz="20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1000"/>
              </a:spcAft>
            </a:pPr>
            <a:r>
              <a:rPr lang="ky-KG" sz="2000" b="1" dirty="0">
                <a:latin typeface="Times New Roman" panose="02020603050405020304" pitchFamily="18" charset="0"/>
                <a:ea typeface="Calibri" panose="020F0502020204030204" pitchFamily="34" charset="0"/>
                <a:cs typeface="Times New Roman" panose="02020603050405020304" pitchFamily="18" charset="0"/>
              </a:rPr>
              <a:t>Окуу-илимий китепкана-маалымат борбору (илимий китепкана)</a:t>
            </a:r>
            <a:r>
              <a:rPr lang="ru-RU" sz="2000" b="1" dirty="0">
                <a:latin typeface="Times New Roman" panose="02020603050405020304" pitchFamily="18" charset="0"/>
                <a:ea typeface="Calibri" panose="020F0502020204030204" pitchFamily="34" charset="0"/>
                <a:cs typeface="Times New Roman" panose="02020603050405020304" pitchFamily="18" charset="0"/>
              </a:rPr>
              <a:t> боюнча  -  </a:t>
            </a:r>
            <a:r>
              <a:rPr lang="ru-RU" sz="2000" b="1" u="sng" dirty="0">
                <a:latin typeface="Times New Roman" panose="02020603050405020304" pitchFamily="18" charset="0"/>
                <a:ea typeface="Calibri" panose="020F0502020204030204" pitchFamily="34" charset="0"/>
                <a:cs typeface="Times New Roman" panose="02020603050405020304" pitchFamily="18" charset="0"/>
              </a:rPr>
              <a:t>623231 </a:t>
            </a:r>
            <a:r>
              <a:rPr lang="ru-RU" sz="2000" b="1" u="sng" dirty="0" err="1">
                <a:latin typeface="Times New Roman" panose="02020603050405020304" pitchFamily="18" charset="0"/>
                <a:ea typeface="Calibri" panose="020F0502020204030204" pitchFamily="34" charset="0"/>
                <a:cs typeface="Times New Roman" panose="02020603050405020304" pitchFamily="18" charset="0"/>
              </a:rPr>
              <a:t>даана</a:t>
            </a:r>
            <a:endParaRPr lang="ru-RU" u="sng"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0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Окуу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адабияттары</a:t>
            </a:r>
            <a:r>
              <a:rPr lang="ru-RU" sz="2000" dirty="0">
                <a:latin typeface="Times New Roman" panose="02020603050405020304" pitchFamily="18" charset="0"/>
                <a:ea typeface="Calibri" panose="020F0502020204030204" pitchFamily="34" charset="0"/>
                <a:cs typeface="Times New Roman" panose="02020603050405020304" pitchFamily="18" charset="0"/>
              </a:rPr>
              <a:t>              - 222914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даана</a:t>
            </a:r>
            <a:r>
              <a:rPr lang="ru-RU" sz="2000" dirty="0">
                <a:latin typeface="Times New Roman" panose="02020603050405020304" pitchFamily="18" charset="0"/>
                <a:ea typeface="Calibri" panose="020F0502020204030204" pitchFamily="34" charset="0"/>
                <a:cs typeface="Times New Roman" panose="02020603050405020304" pitchFamily="18" charset="0"/>
              </a:rPr>
              <a:t/>
            </a:r>
            <a:br>
              <a:rPr lang="ru-RU" sz="2000" dirty="0">
                <a:latin typeface="Times New Roman" panose="02020603050405020304" pitchFamily="18" charset="0"/>
                <a:ea typeface="Calibri" panose="020F0502020204030204" pitchFamily="34" charset="0"/>
                <a:cs typeface="Times New Roman" panose="02020603050405020304" pitchFamily="18" charset="0"/>
              </a:rPr>
            </a:br>
            <a:r>
              <a:rPr lang="ru-RU" sz="2000" dirty="0" err="1">
                <a:latin typeface="Times New Roman" panose="02020603050405020304" pitchFamily="18" charset="0"/>
                <a:ea typeface="Calibri" panose="020F0502020204030204" pitchFamily="34" charset="0"/>
                <a:cs typeface="Times New Roman" panose="02020603050405020304" pitchFamily="18" charset="0"/>
              </a:rPr>
              <a:t>Электрондук</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ресурстар</a:t>
            </a:r>
            <a:r>
              <a:rPr lang="ru-RU" sz="2000" dirty="0">
                <a:latin typeface="Times New Roman" panose="02020603050405020304" pitchFamily="18" charset="0"/>
                <a:ea typeface="Calibri" panose="020F0502020204030204" pitchFamily="34" charset="0"/>
                <a:cs typeface="Times New Roman" panose="02020603050405020304" pitchFamily="18" charset="0"/>
              </a:rPr>
              <a:t>  -  </a:t>
            </a:r>
            <a:r>
              <a:rPr lang="ky-KG" sz="2000" dirty="0">
                <a:latin typeface="Times New Roman" panose="02020603050405020304" pitchFamily="18" charset="0"/>
                <a:ea typeface="Calibri" panose="020F0502020204030204" pitchFamily="34" charset="0"/>
                <a:cs typeface="Times New Roman" panose="02020603050405020304" pitchFamily="18" charset="0"/>
              </a:rPr>
              <a:t>25678</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br>
              <a:rPr lang="ru-RU" sz="2000" dirty="0">
                <a:latin typeface="Times New Roman" panose="02020603050405020304" pitchFamily="18" charset="0"/>
                <a:ea typeface="Calibri" panose="020F0502020204030204" pitchFamily="34" charset="0"/>
                <a:cs typeface="Times New Roman" panose="02020603050405020304" pitchFamily="18" charset="0"/>
              </a:rPr>
            </a:br>
            <a:r>
              <a:rPr lang="ru-RU" sz="2000" dirty="0" err="1">
                <a:latin typeface="Times New Roman" panose="02020603050405020304" pitchFamily="18" charset="0"/>
                <a:ea typeface="Calibri" panose="020F0502020204030204" pitchFamily="34" charset="0"/>
                <a:cs typeface="Times New Roman" panose="02020603050405020304" pitchFamily="18" charset="0"/>
              </a:rPr>
              <a:t>Көркөм адабияттар</a:t>
            </a:r>
            <a:r>
              <a:rPr lang="ky-KG" sz="2000" dirty="0">
                <a:latin typeface="Times New Roman" panose="02020603050405020304" pitchFamily="18" charset="0"/>
                <a:ea typeface="Calibri" panose="020F0502020204030204" pitchFamily="34" charset="0"/>
                <a:cs typeface="Times New Roman" panose="02020603050405020304" pitchFamily="18" charset="0"/>
              </a:rPr>
              <a:t>           -  29647 даана</a:t>
            </a:r>
            <a:r>
              <a:rPr lang="ru-RU" sz="2000" dirty="0">
                <a:latin typeface="Times New Roman" panose="02020603050405020304" pitchFamily="18" charset="0"/>
                <a:ea typeface="Calibri" panose="020F0502020204030204" pitchFamily="34" charset="0"/>
                <a:cs typeface="Times New Roman" panose="02020603050405020304" pitchFamily="18" charset="0"/>
              </a:rPr>
              <a:t/>
            </a:r>
            <a:br>
              <a:rPr lang="ru-RU" sz="2000" dirty="0">
                <a:latin typeface="Times New Roman" panose="02020603050405020304" pitchFamily="18" charset="0"/>
                <a:ea typeface="Calibri" panose="020F0502020204030204" pitchFamily="34" charset="0"/>
                <a:cs typeface="Times New Roman" panose="02020603050405020304" pitchFamily="18" charset="0"/>
              </a:rPr>
            </a:br>
            <a:r>
              <a:rPr lang="ru-RU" sz="2000" dirty="0" err="1">
                <a:latin typeface="Times New Roman" panose="02020603050405020304" pitchFamily="18" charset="0"/>
                <a:ea typeface="Calibri" panose="020F0502020204030204" pitchFamily="34" charset="0"/>
                <a:cs typeface="Times New Roman" panose="02020603050405020304" pitchFamily="18" charset="0"/>
              </a:rPr>
              <a:t>Авторефераттар</a:t>
            </a:r>
            <a:r>
              <a:rPr lang="ru-RU" sz="2000" dirty="0">
                <a:latin typeface="Times New Roman" panose="02020603050405020304" pitchFamily="18" charset="0"/>
                <a:ea typeface="Calibri" panose="020F0502020204030204" pitchFamily="34" charset="0"/>
                <a:cs typeface="Times New Roman" panose="02020603050405020304" pitchFamily="18" charset="0"/>
              </a:rPr>
              <a:t>                 - 13423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даана</a:t>
            </a:r>
            <a:r>
              <a:rPr lang="ru-RU" sz="2000" dirty="0">
                <a:latin typeface="Times New Roman" panose="02020603050405020304" pitchFamily="18" charset="0"/>
                <a:ea typeface="Calibri" panose="020F0502020204030204" pitchFamily="34" charset="0"/>
                <a:cs typeface="Times New Roman" panose="02020603050405020304" pitchFamily="18" charset="0"/>
              </a:rPr>
              <a:t/>
            </a:r>
            <a:br>
              <a:rPr lang="ru-RU" sz="2000" dirty="0">
                <a:latin typeface="Times New Roman" panose="02020603050405020304" pitchFamily="18" charset="0"/>
                <a:ea typeface="Calibri" panose="020F0502020204030204" pitchFamily="34" charset="0"/>
                <a:cs typeface="Times New Roman" panose="02020603050405020304" pitchFamily="18" charset="0"/>
              </a:rPr>
            </a:br>
            <a:r>
              <a:rPr lang="ru-RU" sz="2000" dirty="0" err="1">
                <a:latin typeface="Times New Roman" panose="02020603050405020304" pitchFamily="18" charset="0"/>
                <a:ea typeface="Calibri" panose="020F0502020204030204" pitchFamily="34" charset="0"/>
                <a:cs typeface="Times New Roman" panose="02020603050405020304" pitchFamily="18" charset="0"/>
              </a:rPr>
              <a:t>Илимий-методикалык</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адабияттар</a:t>
            </a:r>
            <a:r>
              <a:rPr lang="ru-RU" sz="2000" dirty="0">
                <a:latin typeface="Times New Roman" panose="02020603050405020304" pitchFamily="18" charset="0"/>
                <a:ea typeface="Calibri" panose="020F0502020204030204" pitchFamily="34" charset="0"/>
                <a:cs typeface="Times New Roman" panose="02020603050405020304" pitchFamily="18" charset="0"/>
              </a:rPr>
              <a:t> жана  башка маалымат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ресурстары</a:t>
            </a:r>
            <a:r>
              <a:rPr lang="ru-RU" sz="2000" dirty="0">
                <a:latin typeface="Times New Roman" panose="02020603050405020304" pitchFamily="18" charset="0"/>
                <a:ea typeface="Calibri" panose="020F0502020204030204" pitchFamily="34" charset="0"/>
                <a:cs typeface="Times New Roman" panose="02020603050405020304" pitchFamily="18" charset="0"/>
              </a:rPr>
              <a:t> –  331569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даана</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ru-RU" sz="2000" dirty="0" err="1">
                <a:latin typeface="Times New Roman" panose="02020603050405020304" pitchFamily="18" charset="0"/>
                <a:ea typeface="Calibri" panose="020F0502020204030204" pitchFamily="34" charset="0"/>
                <a:cs typeface="Times New Roman" panose="02020603050405020304" pitchFamily="18" charset="0"/>
              </a:rPr>
              <a:t>Жылына</a:t>
            </a:r>
            <a:r>
              <a:rPr lang="ru-RU" sz="2000" dirty="0">
                <a:latin typeface="Times New Roman" panose="02020603050405020304" pitchFamily="18" charset="0"/>
                <a:ea typeface="Calibri" panose="020F0502020204030204" pitchFamily="34" charset="0"/>
                <a:cs typeface="Times New Roman" panose="02020603050405020304" pitchFamily="18" charset="0"/>
              </a:rPr>
              <a:t> 1274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нускадан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ашык</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китептер</a:t>
            </a:r>
            <a:r>
              <a:rPr lang="ru-RU" sz="2000" dirty="0">
                <a:latin typeface="Times New Roman" panose="02020603050405020304" pitchFamily="18" charset="0"/>
                <a:ea typeface="Calibri" panose="020F0502020204030204" pitchFamily="34" charset="0"/>
                <a:cs typeface="Times New Roman" panose="02020603050405020304" pitchFamily="18" charset="0"/>
              </a:rPr>
              <a:t>, ар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түрдүү басылмалар</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электрондук</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ресурстар</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сатылып</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алынат</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Анын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ичинен</a:t>
            </a:r>
            <a:r>
              <a:rPr lang="ru-RU" sz="2000" dirty="0">
                <a:latin typeface="Times New Roman" panose="02020603050405020304" pitchFamily="18" charset="0"/>
                <a:ea typeface="Calibri" panose="020F0502020204030204" pitchFamily="34" charset="0"/>
                <a:cs typeface="Times New Roman" panose="02020603050405020304" pitchFamily="18" charset="0"/>
              </a:rPr>
              <a:t> 1041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нускадан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ашык</a:t>
            </a:r>
            <a:r>
              <a:rPr lang="ru-RU" sz="2000" dirty="0">
                <a:latin typeface="Times New Roman" panose="02020603050405020304" pitchFamily="18" charset="0"/>
                <a:ea typeface="Calibri" panose="020F0502020204030204" pitchFamily="34" charset="0"/>
                <a:cs typeface="Times New Roman" panose="02020603050405020304" pitchFamily="18" charset="0"/>
              </a:rPr>
              <a:t>  журнал,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китеп</a:t>
            </a:r>
            <a:r>
              <a:rPr lang="ru-RU" sz="2000" dirty="0">
                <a:latin typeface="Times New Roman" panose="02020603050405020304" pitchFamily="18" charset="0"/>
                <a:ea typeface="Calibri" panose="020F0502020204030204" pitchFamily="34" charset="0"/>
                <a:cs typeface="Times New Roman" panose="02020603050405020304" pitchFamily="18" charset="0"/>
              </a:rPr>
              <a:t> жана башка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электрондук</a:t>
            </a:r>
            <a:r>
              <a:rPr lang="ru-RU" sz="2000" dirty="0">
                <a:latin typeface="Times New Roman" panose="02020603050405020304" pitchFamily="18" charset="0"/>
                <a:ea typeface="Calibri" panose="020F0502020204030204" pitchFamily="34" charset="0"/>
                <a:cs typeface="Times New Roman" panose="02020603050405020304" pitchFamily="18" charset="0"/>
              </a:rPr>
              <a:t> маалымат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басылма-лары</a:t>
            </a:r>
            <a:r>
              <a:rPr lang="ru-RU" sz="2000" dirty="0">
                <a:latin typeface="Times New Roman" panose="02020603050405020304" pitchFamily="18" charset="0"/>
                <a:ea typeface="Calibri" panose="020F0502020204030204" pitchFamily="34" charset="0"/>
                <a:cs typeface="Times New Roman" panose="02020603050405020304" pitchFamily="18" charset="0"/>
              </a:rPr>
              <a:t> жана башка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маалыматтык</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ресурстар</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белекке</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алынат</a:t>
            </a:r>
            <a:r>
              <a:rPr lang="ru-RU" sz="2000" dirty="0">
                <a:latin typeface="Times New Roman" panose="02020603050405020304" pitchFamily="18" charset="0"/>
                <a:ea typeface="Calibri" panose="020F0502020204030204" pitchFamily="34" charset="0"/>
                <a:cs typeface="Times New Roman" panose="02020603050405020304" pitchFamily="18" charset="0"/>
              </a:rPr>
              <a:t>.</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8942250B-4B86-083E-17F0-1AC625754759}"/>
              </a:ext>
            </a:extLst>
          </p:cNvPr>
          <p:cNvPicPr>
            <a:picLocks noChangeAspect="1"/>
          </p:cNvPicPr>
          <p:nvPr/>
        </p:nvPicPr>
        <p:blipFill>
          <a:blip r:embed="rId2" cstate="print"/>
          <a:stretch>
            <a:fillRect/>
          </a:stretch>
        </p:blipFill>
        <p:spPr>
          <a:xfrm>
            <a:off x="571947" y="-27384"/>
            <a:ext cx="771525" cy="767705"/>
          </a:xfrm>
          <a:prstGeom prst="rect">
            <a:avLst/>
          </a:prstGeom>
        </p:spPr>
      </p:pic>
      <p:pic>
        <p:nvPicPr>
          <p:cNvPr id="7" name="Рисунок 6"/>
          <p:cNvPicPr>
            <a:picLocks noChangeAspect="1"/>
          </p:cNvPicPr>
          <p:nvPr/>
        </p:nvPicPr>
        <p:blipFill>
          <a:blip r:embed="rId3" cstate="print"/>
          <a:stretch>
            <a:fillRect/>
          </a:stretch>
        </p:blipFill>
        <p:spPr>
          <a:xfrm>
            <a:off x="11096660" y="71414"/>
            <a:ext cx="961086" cy="579965"/>
          </a:xfrm>
          <a:prstGeom prst="rect">
            <a:avLst/>
          </a:prstGeom>
        </p:spPr>
      </p:pic>
    </p:spTree>
    <p:extLst>
      <p:ext uri="{BB962C8B-B14F-4D97-AF65-F5344CB8AC3E}">
        <p14:creationId xmlns:p14="http://schemas.microsoft.com/office/powerpoint/2010/main" val="34414311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pic>
        <p:nvPicPr>
          <p:cNvPr id="6" name="Рисунок 5">
            <a:extLst>
              <a:ext uri="{FF2B5EF4-FFF2-40B4-BE49-F238E27FC236}">
                <a16:creationId xmlns:a16="http://schemas.microsoft.com/office/drawing/2014/main" id="{F5E2BEA9-2826-3CE3-0C24-655238FF6257}"/>
              </a:ext>
            </a:extLst>
          </p:cNvPr>
          <p:cNvPicPr>
            <a:picLocks noChangeAspect="1"/>
          </p:cNvPicPr>
          <p:nvPr/>
        </p:nvPicPr>
        <p:blipFill>
          <a:blip r:embed="rId2" cstate="print"/>
          <a:stretch>
            <a:fillRect/>
          </a:stretch>
        </p:blipFill>
        <p:spPr>
          <a:xfrm>
            <a:off x="571947" y="-99392"/>
            <a:ext cx="771525" cy="767705"/>
          </a:xfrm>
          <a:prstGeom prst="rect">
            <a:avLst/>
          </a:prstGeom>
        </p:spPr>
      </p:pic>
      <p:sp>
        <p:nvSpPr>
          <p:cNvPr id="3" name="Прямоугольник 2"/>
          <p:cNvSpPr/>
          <p:nvPr/>
        </p:nvSpPr>
        <p:spPr>
          <a:xfrm>
            <a:off x="335360" y="1124744"/>
            <a:ext cx="11521280" cy="5335691"/>
          </a:xfrm>
          <a:prstGeom prst="rect">
            <a:avLst/>
          </a:prstGeom>
        </p:spPr>
        <p:txBody>
          <a:bodyPr wrap="square">
            <a:spAutoFit/>
          </a:bodyPr>
          <a:lstStyle/>
          <a:p>
            <a:pPr indent="228600" algn="just">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2022-2023-окуу </a:t>
            </a:r>
            <a:r>
              <a:rPr lang="ru-RU" dirty="0" err="1">
                <a:latin typeface="Times New Roman" panose="02020603050405020304" pitchFamily="18" charset="0"/>
                <a:ea typeface="Calibri" panose="020F0502020204030204" pitchFamily="34" charset="0"/>
                <a:cs typeface="Times New Roman" panose="02020603050405020304" pitchFamily="18" charset="0"/>
              </a:rPr>
              <a:t>жылында</a:t>
            </a:r>
            <a:r>
              <a:rPr lang="ru-RU" dirty="0">
                <a:latin typeface="Times New Roman" panose="02020603050405020304" pitchFamily="18" charset="0"/>
                <a:ea typeface="Calibri" panose="020F0502020204030204" pitchFamily="34" charset="0"/>
                <a:cs typeface="Times New Roman" panose="02020603050405020304" pitchFamily="18" charset="0"/>
              </a:rPr>
              <a:t>  Кыргыз </a:t>
            </a:r>
            <a:r>
              <a:rPr lang="ru-RU" dirty="0" err="1">
                <a:latin typeface="Times New Roman" panose="02020603050405020304" pitchFamily="18" charset="0"/>
                <a:ea typeface="Calibri" panose="020F0502020204030204" pitchFamily="34" charset="0"/>
                <a:cs typeface="Times New Roman" panose="02020603050405020304" pitchFamily="18" charset="0"/>
              </a:rPr>
              <a:t>Республикасынын</a:t>
            </a:r>
            <a:r>
              <a:rPr lang="ru-RU" dirty="0">
                <a:latin typeface="Times New Roman" panose="02020603050405020304" pitchFamily="18" charset="0"/>
                <a:ea typeface="Calibri" panose="020F0502020204030204" pitchFamily="34" charset="0"/>
                <a:cs typeface="Times New Roman" panose="02020603050405020304" pitchFamily="18" charset="0"/>
              </a:rPr>
              <a:t> Билим </a:t>
            </a:r>
            <a:r>
              <a:rPr lang="ru-RU" dirty="0" err="1">
                <a:latin typeface="Times New Roman" panose="02020603050405020304" pitchFamily="18" charset="0"/>
                <a:ea typeface="Calibri" panose="020F0502020204030204" pitchFamily="34" charset="0"/>
                <a:cs typeface="Times New Roman" panose="02020603050405020304" pitchFamily="18" charset="0"/>
              </a:rPr>
              <a:t>бер</a:t>
            </a:r>
            <a:r>
              <a:rPr lang="ky-KG" dirty="0">
                <a:latin typeface="Times New Roman" panose="02020603050405020304" pitchFamily="18" charset="0"/>
                <a:ea typeface="Calibri" panose="020F0502020204030204" pitchFamily="34" charset="0"/>
                <a:cs typeface="Times New Roman" panose="02020603050405020304" pitchFamily="18" charset="0"/>
              </a:rPr>
              <a:t>үү</a:t>
            </a:r>
            <a:r>
              <a:rPr lang="ru-RU" dirty="0">
                <a:latin typeface="Times New Roman" panose="02020603050405020304" pitchFamily="18" charset="0"/>
                <a:ea typeface="Calibri" panose="020F0502020204030204" pitchFamily="34" charset="0"/>
                <a:cs typeface="Times New Roman" panose="02020603050405020304" pitchFamily="18" charset="0"/>
              </a:rPr>
              <a:t> жана </a:t>
            </a:r>
            <a:r>
              <a:rPr lang="ru-RU" dirty="0" err="1">
                <a:latin typeface="Times New Roman" panose="02020603050405020304" pitchFamily="18" charset="0"/>
                <a:ea typeface="Calibri" panose="020F0502020204030204" pitchFamily="34" charset="0"/>
                <a:cs typeface="Times New Roman" panose="02020603050405020304" pitchFamily="18" charset="0"/>
              </a:rPr>
              <a:t>илим</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министрлигинин</a:t>
            </a:r>
            <a:r>
              <a:rPr lang="ru-RU" dirty="0">
                <a:latin typeface="Times New Roman" panose="02020603050405020304" pitchFamily="18" charset="0"/>
                <a:ea typeface="Calibri" panose="020F0502020204030204" pitchFamily="34" charset="0"/>
                <a:cs typeface="Times New Roman" panose="02020603050405020304" pitchFamily="18" charset="0"/>
              </a:rPr>
              <a:t> 2023-жылдын 16-февралындагы № 557/1 “Кыргыз </a:t>
            </a:r>
            <a:r>
              <a:rPr lang="ru-RU" dirty="0" err="1">
                <a:latin typeface="Times New Roman" panose="02020603050405020304" pitchFamily="18" charset="0"/>
                <a:ea typeface="Calibri" panose="020F0502020204030204" pitchFamily="34" charset="0"/>
                <a:cs typeface="Times New Roman" panose="02020603050405020304" pitchFamily="18" charset="0"/>
              </a:rPr>
              <a:t>Республикасынын</a:t>
            </a:r>
            <a:r>
              <a:rPr lang="ru-RU" dirty="0">
                <a:latin typeface="Times New Roman" panose="02020603050405020304" pitchFamily="18" charset="0"/>
                <a:ea typeface="Calibri" panose="020F0502020204030204" pitchFamily="34" charset="0"/>
                <a:cs typeface="Times New Roman" panose="02020603050405020304" pitchFamily="18" charset="0"/>
              </a:rPr>
              <a:t> Жогорку жана </a:t>
            </a:r>
            <a:r>
              <a:rPr lang="ru-RU" dirty="0" err="1">
                <a:latin typeface="Times New Roman" panose="02020603050405020304" pitchFamily="18" charset="0"/>
                <a:ea typeface="Calibri" panose="020F0502020204030204" pitchFamily="34" charset="0"/>
                <a:cs typeface="Times New Roman" panose="02020603050405020304" pitchFamily="18" charset="0"/>
              </a:rPr>
              <a:t>орто</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кесиптик</a:t>
            </a:r>
            <a:r>
              <a:rPr lang="ru-RU" dirty="0">
                <a:latin typeface="Times New Roman" panose="02020603050405020304" pitchFamily="18" charset="0"/>
                <a:ea typeface="Calibri" panose="020F0502020204030204" pitchFamily="34" charset="0"/>
                <a:cs typeface="Times New Roman" panose="02020603050405020304" pitchFamily="18" charset="0"/>
              </a:rPr>
              <a:t> билим берүү </a:t>
            </a:r>
            <a:r>
              <a:rPr lang="ru-RU" dirty="0" err="1">
                <a:latin typeface="Times New Roman" panose="02020603050405020304" pitchFamily="18" charset="0"/>
                <a:ea typeface="Calibri" panose="020F0502020204030204" pitchFamily="34" charset="0"/>
                <a:cs typeface="Times New Roman" panose="02020603050405020304" pitchFamily="18" charset="0"/>
              </a:rPr>
              <a:t>уюмдарында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окутуунун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кредиттик</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технологиясы</a:t>
            </a:r>
            <a:r>
              <a:rPr lang="ru-RU" dirty="0">
                <a:latin typeface="Times New Roman" panose="02020603050405020304" pitchFamily="18" charset="0"/>
                <a:ea typeface="Calibri" panose="020F0502020204030204" pitchFamily="34" charset="0"/>
                <a:cs typeface="Times New Roman" panose="02020603050405020304" pitchFamily="18" charset="0"/>
              </a:rPr>
              <a:t> боюнча окуу процессии уюштуруу » </a:t>
            </a:r>
            <a:r>
              <a:rPr lang="ky-KG" dirty="0">
                <a:latin typeface="Times New Roman" panose="02020603050405020304" pitchFamily="18" charset="0"/>
                <a:ea typeface="Calibri" panose="020F0502020204030204" pitchFamily="34" charset="0"/>
                <a:cs typeface="Times New Roman" panose="02020603050405020304" pitchFamily="18" charset="0"/>
              </a:rPr>
              <a:t>жөнүндөгү буйругуна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ылайык</a:t>
            </a:r>
            <a:r>
              <a:rPr lang="ky-KG" dirty="0">
                <a:latin typeface="Times New Roman" panose="02020603050405020304" pitchFamily="18" charset="0"/>
                <a:ea typeface="Calibri" panose="020F0502020204030204" pitchFamily="34" charset="0"/>
                <a:cs typeface="Times New Roman" panose="02020603050405020304" pitchFamily="18" charset="0"/>
              </a:rPr>
              <a:t>  </a:t>
            </a:r>
            <a:r>
              <a:rPr lang="ky-KG" b="1" dirty="0">
                <a:latin typeface="Times New Roman" panose="02020603050405020304" pitchFamily="18" charset="0"/>
                <a:ea typeface="Calibri" panose="020F0502020204030204" pitchFamily="34" charset="0"/>
                <a:cs typeface="Times New Roman" panose="02020603050405020304" pitchFamily="18" charset="0"/>
              </a:rPr>
              <a:t>окуу процессине тиешелүү төмөнкү жоболорго ө</a:t>
            </a:r>
            <a:r>
              <a:rPr lang="ru-RU" b="1" dirty="0" err="1">
                <a:latin typeface="Times New Roman" panose="02020603050405020304" pitchFamily="18" charset="0"/>
                <a:ea typeface="Calibri" panose="020F0502020204030204" pitchFamily="34" charset="0"/>
                <a:cs typeface="Times New Roman" panose="02020603050405020304" pitchFamily="18" charset="0"/>
              </a:rPr>
              <a:t>зг</a:t>
            </a:r>
            <a:r>
              <a:rPr lang="ky-KG" b="1" dirty="0">
                <a:latin typeface="Times New Roman" panose="02020603050405020304" pitchFamily="18" charset="0"/>
                <a:ea typeface="Calibri" panose="020F0502020204030204" pitchFamily="34" charset="0"/>
                <a:cs typeface="Times New Roman" panose="02020603050405020304" pitchFamily="18" charset="0"/>
              </a:rPr>
              <a:t>ө</a:t>
            </a:r>
            <a:r>
              <a:rPr lang="ru-RU" b="1" dirty="0" err="1">
                <a:latin typeface="Times New Roman" panose="02020603050405020304" pitchFamily="18" charset="0"/>
                <a:ea typeface="Calibri" panose="020F0502020204030204" pitchFamily="34" charset="0"/>
                <a:cs typeface="Times New Roman" panose="02020603050405020304" pitchFamily="18" charset="0"/>
              </a:rPr>
              <a:t>рт</a:t>
            </a:r>
            <a:r>
              <a:rPr lang="ky-KG" b="1" dirty="0">
                <a:latin typeface="Times New Roman" panose="02020603050405020304" pitchFamily="18" charset="0"/>
                <a:ea typeface="Calibri" panose="020F0502020204030204" pitchFamily="34" charset="0"/>
                <a:cs typeface="Times New Roman" panose="02020603050405020304" pitchFamily="18" charset="0"/>
              </a:rPr>
              <a:t>үү</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киргизилди</a:t>
            </a:r>
            <a:r>
              <a:rPr lang="ky-KG" dirty="0">
                <a:latin typeface="Times New Roman" panose="02020603050405020304" pitchFamily="18" charset="0"/>
                <a:ea typeface="Calibri" panose="020F0502020204030204" pitchFamily="34" charset="0"/>
                <a:cs typeface="Times New Roman" panose="02020603050405020304" pitchFamily="18" charset="0"/>
              </a:rPr>
              <a:t> жана Б.Осмонов атындагы ЖАМУнун сайтынын нормативдик документтер бөлүмүнө жайгаштырылды:</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y-KG" b="1" dirty="0">
                <a:latin typeface="Times New Roman" panose="02020603050405020304" pitchFamily="18" charset="0"/>
                <a:ea typeface="Calibri" panose="020F0502020204030204" pitchFamily="34" charset="0"/>
                <a:cs typeface="Times New Roman" panose="02020603050405020304" pitchFamily="18" charset="0"/>
              </a:rPr>
              <a:t>ЖАМУнун 2026-жылга чейинки өнүгүү стратегиясы</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y-KG" b="1" dirty="0">
                <a:latin typeface="Times New Roman" panose="02020603050405020304" pitchFamily="18" charset="0"/>
                <a:ea typeface="Calibri" panose="020F0502020204030204" pitchFamily="34" charset="0"/>
                <a:cs typeface="Times New Roman" panose="02020603050405020304" pitchFamily="18" charset="0"/>
              </a:rPr>
              <a:t>Жогорку жана орто кесиптик билим берүү уюмдарында окутуунун кредиттик технологиясы боюнча окуу процессии уюштуруу эрежелери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y-KG" b="1" dirty="0">
                <a:latin typeface="Times New Roman" panose="02020603050405020304" pitchFamily="18" charset="0"/>
                <a:ea typeface="Calibri" panose="020F0502020204030204" pitchFamily="34" charset="0"/>
                <a:cs typeface="Times New Roman" panose="02020603050405020304" pitchFamily="18" charset="0"/>
              </a:rPr>
              <a:t>Окуу жүктөмдөрүн пландоо жана эсепке алуу боюнча убакыт ченеми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y-KG" b="1" dirty="0">
                <a:latin typeface="Times New Roman" panose="02020603050405020304" pitchFamily="18" charset="0"/>
                <a:ea typeface="Calibri" panose="020F0502020204030204" pitchFamily="34" charset="0"/>
                <a:cs typeface="Times New Roman" panose="02020603050405020304" pitchFamily="18" charset="0"/>
              </a:rPr>
              <a:t>Студенттердин жетишүүсүн жана билим сапатын баалоочу модулдук-рейтинг системасынын жобосу</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y-KG" b="1" dirty="0">
                <a:latin typeface="Times New Roman" panose="02020603050405020304" pitchFamily="18" charset="0"/>
                <a:ea typeface="Calibri" panose="020F0502020204030204" pitchFamily="34" charset="0"/>
                <a:cs typeface="Times New Roman" panose="02020603050405020304" pitchFamily="18" charset="0"/>
              </a:rPr>
              <a:t>Электрондук журналды колдонуу тартиби жөнүндө жобо</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ky-KG" b="1" dirty="0">
                <a:latin typeface="Times New Roman" panose="02020603050405020304" pitchFamily="18" charset="0"/>
                <a:ea typeface="Calibri" panose="020F0502020204030204" pitchFamily="34" charset="0"/>
                <a:cs typeface="Times New Roman" panose="02020603050405020304" pitchFamily="18" charset="0"/>
              </a:rPr>
              <a:t>Ден соолугунан мүмкүнчүлүктөрү чектелүү студенттер үчүн учурдагы, орто аралык жана жыйынтыктоочу аттестация өткөрүү жөнүндө жобо</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ky-KG" b="1" dirty="0">
                <a:latin typeface="Times New Roman" panose="02020603050405020304" pitchFamily="18" charset="0"/>
                <a:ea typeface="Calibri" panose="020F0502020204030204" pitchFamily="34" charset="0"/>
                <a:cs typeface="Times New Roman" panose="02020603050405020304" pitchFamily="18" charset="0"/>
              </a:rPr>
              <a:t>Кредиттик технология боюнча окуу процессине тиешелүү ведомостторго , баалоо шкалаларына өзгөртүү киргизилди.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228600" indent="220980">
              <a:lnSpc>
                <a:spcPct val="107000"/>
              </a:lnSpc>
              <a:spcAft>
                <a:spcPts val="800"/>
              </a:spcAft>
            </a:pPr>
            <a:r>
              <a:rPr lang="ky-KG" b="1" dirty="0">
                <a:latin typeface="Times New Roman" panose="02020603050405020304" pitchFamily="18" charset="0"/>
                <a:ea typeface="Calibri" panose="020F0502020204030204" pitchFamily="34" charset="0"/>
                <a:cs typeface="Times New Roman" panose="02020603050405020304" pitchFamily="18" charset="0"/>
              </a:rPr>
              <a:t>Калган жоболор Б.Осмонов атындагы ЖАМУнун Окмуштуулар Кеңешинин 2023-жылдын 23-июнундагы №11 протоколу менен өзгөртүүлөр киргизилип, жаңыланды.</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2548330" y="116632"/>
            <a:ext cx="4794261" cy="530594"/>
          </a:xfrm>
          <a:prstGeom prst="rect">
            <a:avLst/>
          </a:prstGeom>
        </p:spPr>
        <p:txBody>
          <a:bodyPr wrap="none">
            <a:spAutoFit/>
          </a:bodyPr>
          <a:lstStyle/>
          <a:p>
            <a:pPr indent="228600" algn="just">
              <a:lnSpc>
                <a:spcPct val="107000"/>
              </a:lnSpc>
              <a:spcAft>
                <a:spcPts val="800"/>
              </a:spcAft>
            </a:pPr>
            <a:r>
              <a:rPr lang="ru-RU"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Нормативдик</a:t>
            </a:r>
            <a:r>
              <a:rPr lang="ru-RU"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документтер</a:t>
            </a:r>
            <a:endParaRPr lang="ru-RU"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3" cstate="print"/>
          <a:stretch>
            <a:fillRect/>
          </a:stretch>
        </p:blipFill>
        <p:spPr>
          <a:xfrm>
            <a:off x="11096660" y="62953"/>
            <a:ext cx="961086" cy="579965"/>
          </a:xfrm>
          <a:prstGeom prst="rect">
            <a:avLst/>
          </a:prstGeom>
        </p:spPr>
      </p:pic>
    </p:spTree>
    <p:extLst>
      <p:ext uri="{BB962C8B-B14F-4D97-AF65-F5344CB8AC3E}">
        <p14:creationId xmlns:p14="http://schemas.microsoft.com/office/powerpoint/2010/main" val="371402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3647728" y="107230"/>
            <a:ext cx="3357586" cy="523220"/>
          </a:xfrm>
          <a:prstGeom prst="rect">
            <a:avLst/>
          </a:prstGeom>
        </p:spPr>
        <p:txBody>
          <a:bodyPr wrap="square">
            <a:spAutoFit/>
          </a:bodyPr>
          <a:lstStyle/>
          <a:p>
            <a:pPr algn="ctr"/>
            <a:r>
              <a:rPr lang="ky-KG" sz="2800" b="1" dirty="0">
                <a:solidFill>
                  <a:srgbClr val="FF0000"/>
                </a:solidFill>
                <a:latin typeface="Times New Roman" panose="02020603050405020304" pitchFamily="18" charset="0"/>
                <a:cs typeface="Times New Roman" panose="02020603050405020304" pitchFamily="18" charset="0"/>
              </a:rPr>
              <a:t>Эмгек тартиби</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51384" y="1422643"/>
            <a:ext cx="10790558" cy="3662541"/>
          </a:xfrm>
          <a:prstGeom prst="rect">
            <a:avLst/>
          </a:prstGeom>
        </p:spPr>
        <p:txBody>
          <a:bodyPr wrap="square">
            <a:spAutoFit/>
          </a:bodyPr>
          <a:lstStyle/>
          <a:p>
            <a:r>
              <a:rPr lang="ky-KG" sz="4000" b="1" dirty="0">
                <a:solidFill>
                  <a:srgbClr val="002060"/>
                </a:solidFill>
                <a:latin typeface="Times New Roman" pitchFamily="18" charset="0"/>
                <a:cs typeface="Times New Roman" pitchFamily="18" charset="0"/>
              </a:rPr>
              <a:t>   </a:t>
            </a:r>
            <a:r>
              <a:rPr lang="ky-KG" sz="3200" b="1" dirty="0">
                <a:solidFill>
                  <a:srgbClr val="002060"/>
                </a:solidFill>
                <a:latin typeface="Times New Roman" pitchFamily="18" charset="0"/>
                <a:cs typeface="Times New Roman" pitchFamily="18" charset="0"/>
              </a:rPr>
              <a:t>2022-2023-окуу жылында кетирген кемчилдиктери үчүн кызматкерлерге жана окутуучуларга </a:t>
            </a:r>
            <a:r>
              <a:rPr lang="ky-KG" sz="3200" b="1" dirty="0">
                <a:solidFill>
                  <a:srgbClr val="0000FF"/>
                </a:solidFill>
                <a:latin typeface="Times New Roman" pitchFamily="18" charset="0"/>
                <a:cs typeface="Times New Roman" pitchFamily="18" charset="0"/>
              </a:rPr>
              <a:t>21</a:t>
            </a:r>
            <a:r>
              <a:rPr lang="ky-KG" sz="3200" b="1" dirty="0">
                <a:solidFill>
                  <a:srgbClr val="002060"/>
                </a:solidFill>
                <a:latin typeface="Times New Roman" pitchFamily="18" charset="0"/>
                <a:cs typeface="Times New Roman" pitchFamily="18" charset="0"/>
              </a:rPr>
              <a:t> жолу тартиптик жазалар берилген. </a:t>
            </a:r>
          </a:p>
          <a:p>
            <a:r>
              <a:rPr lang="ky-KG" sz="3200" b="1" dirty="0">
                <a:solidFill>
                  <a:srgbClr val="002060"/>
                </a:solidFill>
                <a:latin typeface="Times New Roman" pitchFamily="18" charset="0"/>
                <a:cs typeface="Times New Roman" pitchFamily="18" charset="0"/>
              </a:rPr>
              <a:t>   Булардын </a:t>
            </a:r>
            <a:r>
              <a:rPr lang="ky-KG" sz="3200" b="1" dirty="0" smtClean="0">
                <a:solidFill>
                  <a:srgbClr val="0000FF"/>
                </a:solidFill>
                <a:latin typeface="Times New Roman" pitchFamily="18" charset="0"/>
                <a:cs typeface="Times New Roman" pitchFamily="18" charset="0"/>
              </a:rPr>
              <a:t>16</a:t>
            </a:r>
            <a:r>
              <a:rPr lang="ky-KG" sz="3200" b="1" dirty="0" smtClean="0">
                <a:solidFill>
                  <a:srgbClr val="002060"/>
                </a:solidFill>
                <a:latin typeface="Times New Roman" pitchFamily="18" charset="0"/>
                <a:cs typeface="Times New Roman" pitchFamily="18" charset="0"/>
              </a:rPr>
              <a:t> сы </a:t>
            </a:r>
            <a:r>
              <a:rPr lang="ky-KG" sz="3200" b="1" dirty="0">
                <a:solidFill>
                  <a:srgbClr val="002060"/>
                </a:solidFill>
                <a:latin typeface="Times New Roman" pitchFamily="18" charset="0"/>
                <a:cs typeface="Times New Roman" pitchFamily="18" charset="0"/>
              </a:rPr>
              <a:t>окуу процессиндеги тартип бузуулар үчүн </a:t>
            </a:r>
            <a:r>
              <a:rPr lang="ky-KG" sz="3200" b="1" dirty="0" smtClean="0">
                <a:solidFill>
                  <a:srgbClr val="002060"/>
                </a:solidFill>
                <a:latin typeface="Times New Roman" pitchFamily="18" charset="0"/>
                <a:cs typeface="Times New Roman" pitchFamily="18" charset="0"/>
              </a:rPr>
              <a:t>«эскертүү» берилген жана 5 кызматкерге «сөгүш» жарияланган, анын </a:t>
            </a:r>
            <a:r>
              <a:rPr lang="ky-KG" sz="3200" b="1" dirty="0">
                <a:solidFill>
                  <a:srgbClr val="002060"/>
                </a:solidFill>
                <a:latin typeface="Times New Roman" pitchFamily="18" charset="0"/>
                <a:cs typeface="Times New Roman" pitchFamily="18" charset="0"/>
              </a:rPr>
              <a:t>ичинен </a:t>
            </a:r>
            <a:r>
              <a:rPr lang="ky-KG" sz="3200" b="1" dirty="0">
                <a:solidFill>
                  <a:srgbClr val="0000FF"/>
                </a:solidFill>
                <a:latin typeface="Times New Roman" pitchFamily="18" charset="0"/>
                <a:cs typeface="Times New Roman" pitchFamily="18" charset="0"/>
              </a:rPr>
              <a:t>1 </a:t>
            </a:r>
            <a:r>
              <a:rPr lang="ky-KG" sz="3200" b="1" dirty="0">
                <a:solidFill>
                  <a:srgbClr val="002060"/>
                </a:solidFill>
                <a:latin typeface="Times New Roman" pitchFamily="18" charset="0"/>
                <a:cs typeface="Times New Roman" pitchFamily="18" charset="0"/>
              </a:rPr>
              <a:t>окутуучуга эки жолу тартиптик  чара колдонулган</a:t>
            </a:r>
            <a:endParaRPr lang="ru-RU" sz="3200" b="1" dirty="0">
              <a:solidFill>
                <a:srgbClr val="002060"/>
              </a:solidFill>
            </a:endParaRPr>
          </a:p>
        </p:txBody>
      </p:sp>
      <p:pic>
        <p:nvPicPr>
          <p:cNvPr id="4" name="Рисунок 3">
            <a:extLst>
              <a:ext uri="{FF2B5EF4-FFF2-40B4-BE49-F238E27FC236}">
                <a16:creationId xmlns:a16="http://schemas.microsoft.com/office/drawing/2014/main" id="{D4E7448B-1BEE-D6F9-4B79-7F16F925FB06}"/>
              </a:ext>
            </a:extLst>
          </p:cNvPr>
          <p:cNvPicPr>
            <a:picLocks noChangeAspect="1"/>
          </p:cNvPicPr>
          <p:nvPr/>
        </p:nvPicPr>
        <p:blipFill>
          <a:blip r:embed="rId2" cstate="print"/>
          <a:stretch>
            <a:fillRect/>
          </a:stretch>
        </p:blipFill>
        <p:spPr>
          <a:xfrm>
            <a:off x="551384" y="-27384"/>
            <a:ext cx="771525" cy="767705"/>
          </a:xfrm>
          <a:prstGeom prst="rect">
            <a:avLst/>
          </a:prstGeom>
        </p:spPr>
      </p:pic>
      <p:pic>
        <p:nvPicPr>
          <p:cNvPr id="7" name="Рисунок 6"/>
          <p:cNvPicPr>
            <a:picLocks noChangeAspect="1"/>
          </p:cNvPicPr>
          <p:nvPr/>
        </p:nvPicPr>
        <p:blipFill>
          <a:blip r:embed="rId3" cstate="print"/>
          <a:stretch>
            <a:fillRect/>
          </a:stretch>
        </p:blipFill>
        <p:spPr>
          <a:xfrm>
            <a:off x="11096660" y="71414"/>
            <a:ext cx="961086" cy="579965"/>
          </a:xfrm>
          <a:prstGeom prst="rect">
            <a:avLst/>
          </a:prstGeom>
        </p:spPr>
      </p:pic>
    </p:spTree>
    <p:extLst>
      <p:ext uri="{BB962C8B-B14F-4D97-AF65-F5344CB8AC3E}">
        <p14:creationId xmlns:p14="http://schemas.microsoft.com/office/powerpoint/2010/main" val="21791398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Заголовок 1"/>
          <p:cNvSpPr txBox="1">
            <a:spLocks/>
          </p:cNvSpPr>
          <p:nvPr/>
        </p:nvSpPr>
        <p:spPr>
          <a:xfrm>
            <a:off x="1559496" y="116632"/>
            <a:ext cx="8641657" cy="50405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buFont typeface="Georgia" pitchFamily="18" charset="0"/>
              <a:buNone/>
            </a:pPr>
            <a:r>
              <a:rPr lang="ky-KG" sz="3200" dirty="0">
                <a:ln w="0"/>
                <a:solidFill>
                  <a:srgbClr val="0000FF"/>
                </a:solidFill>
                <a:effectLst>
                  <a:outerShdw blurRad="38100" dist="19050" dir="2700000" algn="tl" rotWithShape="0">
                    <a:schemeClr val="dk1">
                      <a:alpha val="40000"/>
                    </a:schemeClr>
                  </a:outerShdw>
                </a:effectLst>
                <a:latin typeface="Times New Roman" pitchFamily="18" charset="0"/>
                <a:cs typeface="Times New Roman" pitchFamily="18" charset="0"/>
              </a:rPr>
              <a:t>Кемчиликтер</a:t>
            </a:r>
            <a:endParaRPr lang="ru-RU" sz="3200" dirty="0">
              <a:ln w="0"/>
              <a:solidFill>
                <a:srgbClr val="0000FF"/>
              </a:solidFill>
              <a:effectLst>
                <a:outerShdw blurRad="38100" dist="19050" dir="2700000" algn="tl" rotWithShape="0">
                  <a:schemeClr val="dk1">
                    <a:alpha val="40000"/>
                  </a:schemeClr>
                </a:outerShdw>
              </a:effectLst>
            </a:endParaRPr>
          </a:p>
        </p:txBody>
      </p:sp>
      <p:sp>
        <p:nvSpPr>
          <p:cNvPr id="9" name="Текст 2"/>
          <p:cNvSpPr txBox="1">
            <a:spLocks/>
          </p:cNvSpPr>
          <p:nvPr/>
        </p:nvSpPr>
        <p:spPr>
          <a:xfrm>
            <a:off x="839416" y="908720"/>
            <a:ext cx="10685872" cy="5092048"/>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fontAlgn="auto">
              <a:buFont typeface="Wingdings" pitchFamily="2" charset="2"/>
              <a:buChar char="§"/>
            </a:pPr>
            <a:r>
              <a:rPr lang="ky-KG" sz="2000" dirty="0">
                <a:latin typeface="Times New Roman" pitchFamily="18" charset="0"/>
                <a:cs typeface="Times New Roman" pitchFamily="18" charset="0"/>
              </a:rPr>
              <a:t>Түзүмдүк бөлүмдөрдүн жетекчилеринин (декандар, директорлор) кызматтык милдеттерин так аткарбагандыгынын натыйжасында төмөндөгүдөй кемчиликтер белгиленди:</a:t>
            </a:r>
            <a:endParaRPr lang="ru-RU" sz="2000" dirty="0">
              <a:latin typeface="Times New Roman" pitchFamily="18" charset="0"/>
              <a:cs typeface="Times New Roman" pitchFamily="18" charset="0"/>
            </a:endParaRPr>
          </a:p>
          <a:p>
            <a:pPr algn="just" fontAlgn="auto"/>
            <a:r>
              <a:rPr lang="ky-KG" sz="2000" dirty="0">
                <a:latin typeface="Times New Roman" pitchFamily="18" charset="0"/>
                <a:cs typeface="Times New Roman" pitchFamily="18" charset="0"/>
              </a:rPr>
              <a:t> а). Модулдарды кабыл алуунун, сессияларды тапшыруунун графиктери  факультеттин декандары, колледждердин директорлору тарабынан кеч түзүлүп, </a:t>
            </a:r>
            <a:r>
              <a:rPr lang="ky-KG" sz="2000" b="1" u="sng" dirty="0">
                <a:latin typeface="Times New Roman" pitchFamily="18" charset="0"/>
                <a:cs typeface="Times New Roman" pitchFamily="18" charset="0"/>
              </a:rPr>
              <a:t>окуу бөлүмүнө кеч тапшырылган</a:t>
            </a:r>
            <a:r>
              <a:rPr lang="ky-KG" sz="2000" b="1" dirty="0">
                <a:latin typeface="Times New Roman" pitchFamily="18" charset="0"/>
                <a:cs typeface="Times New Roman" pitchFamily="18" charset="0"/>
              </a:rPr>
              <a:t> </a:t>
            </a:r>
            <a:r>
              <a:rPr lang="ky-KG" sz="2000" dirty="0">
                <a:latin typeface="Times New Roman" pitchFamily="18" charset="0"/>
                <a:cs typeface="Times New Roman" pitchFamily="18" charset="0"/>
              </a:rPr>
              <a:t>учурлар болду;</a:t>
            </a:r>
            <a:endParaRPr lang="ru-RU" sz="2000" dirty="0">
              <a:latin typeface="Times New Roman" pitchFamily="18" charset="0"/>
              <a:cs typeface="Times New Roman" pitchFamily="18" charset="0"/>
            </a:endParaRPr>
          </a:p>
          <a:p>
            <a:pPr algn="just" fontAlgn="auto"/>
            <a:r>
              <a:rPr lang="ky-KG" sz="2000" dirty="0">
                <a:latin typeface="Times New Roman" pitchFamily="18" charset="0"/>
                <a:cs typeface="Times New Roman" pitchFamily="18" charset="0"/>
              </a:rPr>
              <a:t> б).  Студенттер тарабынан академиялык карыздар өз учурунда тапшырылбай, тиешелүү жоболордо көрсөтүлгөн тартиптердин, эрежелердин бузулушуна алып келди;</a:t>
            </a:r>
            <a:endParaRPr lang="ru-RU" sz="2000" dirty="0">
              <a:latin typeface="Times New Roman" pitchFamily="18" charset="0"/>
              <a:cs typeface="Times New Roman" pitchFamily="18" charset="0"/>
            </a:endParaRPr>
          </a:p>
          <a:p>
            <a:pPr algn="just" fontAlgn="auto"/>
            <a:r>
              <a:rPr lang="ky-KG" sz="2000" dirty="0">
                <a:latin typeface="Times New Roman" pitchFamily="18" charset="0"/>
                <a:cs typeface="Times New Roman" pitchFamily="18" charset="0"/>
              </a:rPr>
              <a:t> в). Академиялык карыздарды жоюу өз убагында, так жүргүзүлбөгөндүктөн, </a:t>
            </a:r>
            <a:r>
              <a:rPr lang="ky-KG" sz="2000" b="1" u="sng" dirty="0">
                <a:latin typeface="Times New Roman" pitchFamily="18" charset="0"/>
                <a:cs typeface="Times New Roman" pitchFamily="18" charset="0"/>
              </a:rPr>
              <a:t>жайкы семестрди уюштуруу мөөнөтүнөн </a:t>
            </a:r>
            <a:r>
              <a:rPr lang="ky-KG" sz="2000" dirty="0">
                <a:latin typeface="Times New Roman" pitchFamily="18" charset="0"/>
                <a:cs typeface="Times New Roman" pitchFamily="18" charset="0"/>
              </a:rPr>
              <a:t>кечиктирилген учурлар кездешти.</a:t>
            </a:r>
            <a:endParaRPr lang="ru-RU" sz="2000" dirty="0">
              <a:latin typeface="Times New Roman" pitchFamily="18" charset="0"/>
              <a:cs typeface="Times New Roman" pitchFamily="18" charset="0"/>
            </a:endParaRPr>
          </a:p>
          <a:p>
            <a:pPr algn="just" fontAlgn="auto">
              <a:buFont typeface="Wingdings" pitchFamily="2" charset="2"/>
              <a:buChar char="§"/>
            </a:pPr>
            <a:r>
              <a:rPr lang="ky-KG" sz="2000" dirty="0">
                <a:latin typeface="Times New Roman" pitchFamily="18" charset="0"/>
                <a:cs typeface="Times New Roman" pitchFamily="18" charset="0"/>
              </a:rPr>
              <a:t>Сабактарды </a:t>
            </a:r>
            <a:r>
              <a:rPr lang="ky-KG" sz="2000" b="1" u="sng" dirty="0">
                <a:latin typeface="Times New Roman" pitchFamily="18" charset="0"/>
                <a:cs typeface="Times New Roman" pitchFamily="18" charset="0"/>
              </a:rPr>
              <a:t>үзгүлүктүккө учуратуулар катталып</a:t>
            </a:r>
            <a:r>
              <a:rPr lang="ky-KG" sz="2000" dirty="0">
                <a:latin typeface="Times New Roman" pitchFamily="18" charset="0"/>
                <a:cs typeface="Times New Roman" pitchFamily="18" charset="0"/>
              </a:rPr>
              <a:t>, тиешелүү чаралар көрүлдү.</a:t>
            </a:r>
            <a:endParaRPr lang="ru-RU" sz="2000" dirty="0">
              <a:latin typeface="Times New Roman" pitchFamily="18" charset="0"/>
              <a:cs typeface="Times New Roman" pitchFamily="18" charset="0"/>
            </a:endParaRPr>
          </a:p>
          <a:p>
            <a:pPr algn="just" fontAlgn="auto">
              <a:buFont typeface="Wingdings" pitchFamily="2" charset="2"/>
              <a:buChar char="§"/>
            </a:pPr>
            <a:r>
              <a:rPr lang="ky-KG" sz="2000" dirty="0">
                <a:latin typeface="Times New Roman" pitchFamily="18" charset="0"/>
                <a:cs typeface="Times New Roman" pitchFamily="18" charset="0"/>
              </a:rPr>
              <a:t>Тесттик тапшырмалар айрым окутуучулар тарабынан өз убагында тапшырылбагандыктан, </a:t>
            </a:r>
            <a:r>
              <a:rPr lang="ky-KG" sz="2000" b="1" u="sng" dirty="0">
                <a:latin typeface="Times New Roman" pitchFamily="18" charset="0"/>
                <a:cs typeface="Times New Roman" pitchFamily="18" charset="0"/>
              </a:rPr>
              <a:t>модуль, экзамендерди кабыл алуу үзгүлтүккө учураган </a:t>
            </a:r>
            <a:r>
              <a:rPr lang="ky-KG" sz="2000" dirty="0">
                <a:latin typeface="Times New Roman" pitchFamily="18" charset="0"/>
                <a:cs typeface="Times New Roman" pitchFamily="18" charset="0"/>
              </a:rPr>
              <a:t>учурлар кездешти.</a:t>
            </a:r>
          </a:p>
          <a:p>
            <a:pPr marL="342900" lvl="0" indent="-342900" algn="just">
              <a:spcAft>
                <a:spcPts val="800"/>
              </a:spcAft>
              <a:buFont typeface="Wingdings" panose="05000000000000000000" pitchFamily="2" charset="2"/>
              <a:buChar char="v"/>
            </a:pPr>
            <a:r>
              <a:rPr lang="ky-KG" sz="2000" dirty="0">
                <a:latin typeface="Times New Roman" panose="02020603050405020304" pitchFamily="18" charset="0"/>
                <a:ea typeface="Calibri"/>
                <a:cs typeface="Times New Roman" panose="02020603050405020304" pitchFamily="18" charset="0"/>
              </a:rPr>
              <a:t>     Сырттан окуу бөлүмүндө студенттер тарабынан компьютердик технологияларды жетишээрлик денгээлде   колдоно алышпагандыктан  МАдан “кулаган” учурлар катталды. </a:t>
            </a:r>
          </a:p>
          <a:p>
            <a:pPr marL="342900" lvl="0" indent="-342900" algn="just">
              <a:lnSpc>
                <a:spcPct val="107000"/>
              </a:lnSpc>
              <a:spcAft>
                <a:spcPts val="800"/>
              </a:spcAft>
              <a:buFont typeface="Wingdings" panose="05000000000000000000" pitchFamily="2" charset="2"/>
              <a:buChar char="v"/>
            </a:pPr>
            <a:r>
              <a:rPr lang="ky-KG" sz="2000" dirty="0">
                <a:latin typeface="Times New Roman" panose="02020603050405020304" pitchFamily="18" charset="0"/>
                <a:ea typeface="Calibri"/>
                <a:cs typeface="Times New Roman" panose="02020603050405020304" pitchFamily="18" charset="0"/>
              </a:rPr>
              <a:t>     МАга даярдык к</a:t>
            </a:r>
            <a:r>
              <a:rPr lang="en-US" sz="2000" dirty="0" err="1">
                <a:latin typeface="Times New Roman" panose="02020603050405020304" pitchFamily="18" charset="0"/>
                <a:ea typeface="Calibri"/>
                <a:cs typeface="Times New Roman" panose="02020603050405020304" pitchFamily="18" charset="0"/>
              </a:rPr>
              <a:t>өрүүдө</a:t>
            </a:r>
            <a:r>
              <a:rPr lang="en-US" sz="2000" dirty="0">
                <a:latin typeface="Times New Roman" panose="02020603050405020304" pitchFamily="18" charset="0"/>
                <a:ea typeface="Calibri"/>
                <a:cs typeface="Times New Roman" panose="02020603050405020304" pitchFamily="18" charset="0"/>
              </a:rPr>
              <a:t> </a:t>
            </a:r>
            <a:r>
              <a:rPr lang="en-US" sz="2000" dirty="0" err="1">
                <a:latin typeface="Times New Roman" panose="02020603050405020304" pitchFamily="18" charset="0"/>
                <a:ea typeface="Calibri"/>
                <a:cs typeface="Times New Roman" panose="02020603050405020304" pitchFamily="18" charset="0"/>
              </a:rPr>
              <a:t>бутурүүчүлөрдүн</a:t>
            </a:r>
            <a:r>
              <a:rPr lang="en-US" sz="2000" dirty="0">
                <a:latin typeface="Times New Roman" panose="02020603050405020304" pitchFamily="18" charset="0"/>
                <a:ea typeface="Calibri"/>
                <a:cs typeface="Times New Roman" panose="02020603050405020304" pitchFamily="18" charset="0"/>
              </a:rPr>
              <a:t> </a:t>
            </a:r>
            <a:r>
              <a:rPr lang="en-US" sz="2000" dirty="0" err="1">
                <a:latin typeface="Times New Roman" panose="02020603050405020304" pitchFamily="18" charset="0"/>
                <a:ea typeface="Calibri"/>
                <a:cs typeface="Times New Roman" panose="02020603050405020304" pitchFamily="18" charset="0"/>
              </a:rPr>
              <a:t>буйруктары</a:t>
            </a:r>
            <a:r>
              <a:rPr lang="ky-KG" sz="2000" dirty="0">
                <a:latin typeface="Times New Roman" panose="02020603050405020304" pitchFamily="18" charset="0"/>
                <a:ea typeface="Calibri"/>
                <a:cs typeface="Times New Roman" panose="02020603050405020304" pitchFamily="18" charset="0"/>
              </a:rPr>
              <a:t> өз убагына</a:t>
            </a:r>
            <a:r>
              <a:rPr lang="en-US" sz="2000" dirty="0">
                <a:latin typeface="Times New Roman" panose="02020603050405020304" pitchFamily="18" charset="0"/>
                <a:ea typeface="Calibri"/>
                <a:cs typeface="Times New Roman" panose="02020603050405020304" pitchFamily="18" charset="0"/>
              </a:rPr>
              <a:t>н </a:t>
            </a:r>
            <a:r>
              <a:rPr lang="ky-KG" sz="2000" dirty="0">
                <a:latin typeface="Times New Roman" panose="02020603050405020304" pitchFamily="18" charset="0"/>
                <a:ea typeface="Calibri"/>
                <a:cs typeface="Times New Roman" panose="02020603050405020304" pitchFamily="18" charset="0"/>
              </a:rPr>
              <a:t>кечиктирилип берилди.</a:t>
            </a:r>
            <a:r>
              <a:rPr lang="ru-RU" sz="2000" dirty="0">
                <a:latin typeface="Times New Roman" panose="02020603050405020304" pitchFamily="18" charset="0"/>
                <a:ea typeface="Calibri"/>
                <a:cs typeface="Times New Roman" panose="02020603050405020304" pitchFamily="18" charset="0"/>
              </a:rPr>
              <a:t> </a:t>
            </a:r>
            <a:endParaRPr lang="en-US" sz="2000" dirty="0">
              <a:latin typeface="Times New Roman" panose="02020603050405020304" pitchFamily="18" charset="0"/>
              <a:ea typeface="Calibri"/>
              <a:cs typeface="Times New Roman" panose="02020603050405020304" pitchFamily="18" charset="0"/>
            </a:endParaRPr>
          </a:p>
          <a:p>
            <a:pPr algn="just" fontAlgn="auto">
              <a:buFont typeface="Wingdings" pitchFamily="2" charset="2"/>
              <a:buChar char="§"/>
            </a:pPr>
            <a:endParaRPr lang="ru-RU" sz="1400" dirty="0">
              <a:latin typeface="Times New Roman" pitchFamily="18" charset="0"/>
              <a:cs typeface="Times New Roman" pitchFamily="18" charset="0"/>
            </a:endParaRPr>
          </a:p>
        </p:txBody>
      </p:sp>
      <p:pic>
        <p:nvPicPr>
          <p:cNvPr id="4" name="Рисунок 3">
            <a:extLst>
              <a:ext uri="{FF2B5EF4-FFF2-40B4-BE49-F238E27FC236}">
                <a16:creationId xmlns:a16="http://schemas.microsoft.com/office/drawing/2014/main" id="{55249E4B-5654-C1C7-B648-FF3728F5128C}"/>
              </a:ext>
            </a:extLst>
          </p:cNvPr>
          <p:cNvPicPr>
            <a:picLocks noChangeAspect="1"/>
          </p:cNvPicPr>
          <p:nvPr/>
        </p:nvPicPr>
        <p:blipFill>
          <a:blip r:embed="rId2" cstate="print"/>
          <a:stretch>
            <a:fillRect/>
          </a:stretch>
        </p:blipFill>
        <p:spPr>
          <a:xfrm>
            <a:off x="571947" y="-27384"/>
            <a:ext cx="771525" cy="767705"/>
          </a:xfrm>
          <a:prstGeom prst="rect">
            <a:avLst/>
          </a:prstGeom>
        </p:spPr>
      </p:pic>
      <p:pic>
        <p:nvPicPr>
          <p:cNvPr id="7" name="Рисунок 6"/>
          <p:cNvPicPr>
            <a:picLocks noChangeAspect="1"/>
          </p:cNvPicPr>
          <p:nvPr/>
        </p:nvPicPr>
        <p:blipFill>
          <a:blip r:embed="rId3" cstate="print"/>
          <a:stretch>
            <a:fillRect/>
          </a:stretch>
        </p:blipFill>
        <p:spPr>
          <a:xfrm>
            <a:off x="11096660" y="-24"/>
            <a:ext cx="961086" cy="579965"/>
          </a:xfrm>
          <a:prstGeom prst="rect">
            <a:avLst/>
          </a:prstGeom>
        </p:spPr>
      </p:pic>
    </p:spTree>
    <p:extLst>
      <p:ext uri="{BB962C8B-B14F-4D97-AF65-F5344CB8AC3E}">
        <p14:creationId xmlns:p14="http://schemas.microsoft.com/office/powerpoint/2010/main" val="21178023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Заголовок 1"/>
          <p:cNvSpPr txBox="1">
            <a:spLocks/>
          </p:cNvSpPr>
          <p:nvPr/>
        </p:nvSpPr>
        <p:spPr>
          <a:xfrm>
            <a:off x="1415480" y="116632"/>
            <a:ext cx="9793087" cy="37486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buFont typeface="Georgia" pitchFamily="18" charset="0"/>
              <a:buNone/>
            </a:pPr>
            <a:r>
              <a:rPr lang="ky-KG" sz="28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Жетишкендиктер</a:t>
            </a:r>
            <a:endParaRPr lang="ru-RU" sz="2800" dirty="0">
              <a:ln w="0"/>
              <a:solidFill>
                <a:srgbClr val="0000FF"/>
              </a:solidFill>
              <a:effectLst>
                <a:outerShdw blurRad="38100" dist="19050" dir="2700000" algn="tl" rotWithShape="0">
                  <a:schemeClr val="dk1">
                    <a:alpha val="40000"/>
                  </a:schemeClr>
                </a:outerShdw>
              </a:effectLst>
            </a:endParaRPr>
          </a:p>
        </p:txBody>
      </p:sp>
      <p:sp>
        <p:nvSpPr>
          <p:cNvPr id="9" name="Текст 2"/>
          <p:cNvSpPr txBox="1">
            <a:spLocks/>
          </p:cNvSpPr>
          <p:nvPr/>
        </p:nvSpPr>
        <p:spPr>
          <a:xfrm>
            <a:off x="119336" y="1008126"/>
            <a:ext cx="12000656" cy="5661234"/>
          </a:xfrm>
          <a:prstGeom prst="rect">
            <a:avLst/>
          </a:prstGeom>
        </p:spPr>
        <p:txBody>
          <a:bodyPr>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fontAlgn="auto">
              <a:buFont typeface="Wingdings" pitchFamily="2" charset="2"/>
              <a:buChar char="§"/>
            </a:pPr>
            <a:r>
              <a:rPr lang="ky-KG" sz="2400" dirty="0">
                <a:latin typeface="Times New Roman" pitchFamily="18" charset="0"/>
                <a:cs typeface="Times New Roman" pitchFamily="18" charset="0"/>
              </a:rPr>
              <a:t> Окуу процессин окутуунун кредиттик технологиясын пайдалануу, модулдук-рейтингтик системасын толук кандуу киргизүү, компьютердик тестирлөө аркылуу студенттердин жетишүүсүн ачык-айкын баалоо мүмкүнчүлүгү.</a:t>
            </a:r>
          </a:p>
          <a:p>
            <a:pPr algn="just" fontAlgn="auto">
              <a:buFont typeface="Wingdings" pitchFamily="2" charset="2"/>
              <a:buChar char="§"/>
            </a:pPr>
            <a:r>
              <a:rPr lang="ky-KG" sz="2400" dirty="0">
                <a:latin typeface="Times New Roman" pitchFamily="18" charset="0"/>
                <a:cs typeface="Times New Roman" pitchFamily="18" charset="0"/>
              </a:rPr>
              <a:t> Факультеттерде, колледждерде студенттердин билим деңгээли компьютердик тестирлөө аркылуу бааланып электрондук ведомосттор, баллдык журналдар, окуу карточкасы, студенттердин жетишүүсү жөнүндө маалыматтар автоматташтырылып, AVN маалыматтык системасына киргизилди. </a:t>
            </a:r>
            <a:endParaRPr lang="ru-RU" sz="2400" dirty="0">
              <a:latin typeface="Times New Roman" pitchFamily="18" charset="0"/>
              <a:cs typeface="Times New Roman" pitchFamily="18" charset="0"/>
            </a:endParaRPr>
          </a:p>
          <a:p>
            <a:pPr algn="just" fontAlgn="auto">
              <a:buFont typeface="Wingdings" pitchFamily="2" charset="2"/>
              <a:buChar char="§"/>
            </a:pPr>
            <a:r>
              <a:rPr lang="ky-KG" sz="2400" dirty="0">
                <a:latin typeface="Times New Roman" pitchFamily="18" charset="0"/>
                <a:cs typeface="Times New Roman" pitchFamily="18" charset="0"/>
              </a:rPr>
              <a:t> Чет элдик ЖОЖдор менен биргеликте окутуучулардын, студенттердин мобилдүүлүгү боюнча иштер жүргүзүлдү.</a:t>
            </a:r>
            <a:endParaRPr lang="ru-RU" sz="2400" dirty="0">
              <a:latin typeface="Times New Roman" pitchFamily="18" charset="0"/>
              <a:cs typeface="Times New Roman" pitchFamily="18" charset="0"/>
            </a:endParaRPr>
          </a:p>
          <a:p>
            <a:pPr algn="just" fontAlgn="auto">
              <a:buFont typeface="Wingdings" pitchFamily="2" charset="2"/>
              <a:buChar char="§"/>
            </a:pPr>
            <a:r>
              <a:rPr lang="ky-KG" sz="2400" dirty="0">
                <a:latin typeface="Times New Roman" pitchFamily="18" charset="0"/>
                <a:cs typeface="Times New Roman" pitchFamily="18" charset="0"/>
              </a:rPr>
              <a:t> Окуу процессине байланыштуу жоболор жазылып, жоболорго өзгөртүүлөр киргизилип, алардын аткарылышы боюнча иштер жасалды.</a:t>
            </a:r>
            <a:endParaRPr lang="ru-RU" sz="2400" dirty="0">
              <a:latin typeface="Times New Roman" pitchFamily="18" charset="0"/>
              <a:cs typeface="Times New Roman" pitchFamily="18" charset="0"/>
            </a:endParaRPr>
          </a:p>
          <a:p>
            <a:pPr algn="just" fontAlgn="auto">
              <a:buFont typeface="Wingdings" pitchFamily="2" charset="2"/>
              <a:buChar char="Ø"/>
            </a:pPr>
            <a:endParaRPr lang="ru-RU" sz="3200" dirty="0">
              <a:solidFill>
                <a:schemeClr val="accent6"/>
              </a:solidFill>
            </a:endParaRPr>
          </a:p>
          <a:p>
            <a:pPr fontAlgn="auto"/>
            <a:endParaRPr lang="ru-RU" sz="3200" dirty="0"/>
          </a:p>
        </p:txBody>
      </p:sp>
      <p:pic>
        <p:nvPicPr>
          <p:cNvPr id="4" name="Рисунок 3">
            <a:extLst>
              <a:ext uri="{FF2B5EF4-FFF2-40B4-BE49-F238E27FC236}">
                <a16:creationId xmlns:a16="http://schemas.microsoft.com/office/drawing/2014/main" id="{2046556F-DB5C-89E3-5D9A-0430CFCCD3BF}"/>
              </a:ext>
            </a:extLst>
          </p:cNvPr>
          <p:cNvPicPr>
            <a:picLocks noChangeAspect="1"/>
          </p:cNvPicPr>
          <p:nvPr/>
        </p:nvPicPr>
        <p:blipFill>
          <a:blip r:embed="rId2" cstate="print"/>
          <a:stretch>
            <a:fillRect/>
          </a:stretch>
        </p:blipFill>
        <p:spPr>
          <a:xfrm>
            <a:off x="571947" y="-27384"/>
            <a:ext cx="771525" cy="767705"/>
          </a:xfrm>
          <a:prstGeom prst="rect">
            <a:avLst/>
          </a:prstGeom>
        </p:spPr>
      </p:pic>
      <p:pic>
        <p:nvPicPr>
          <p:cNvPr id="7" name="Рисунок 6"/>
          <p:cNvPicPr>
            <a:picLocks noChangeAspect="1"/>
          </p:cNvPicPr>
          <p:nvPr/>
        </p:nvPicPr>
        <p:blipFill>
          <a:blip r:embed="rId3" cstate="print"/>
          <a:stretch>
            <a:fillRect/>
          </a:stretch>
        </p:blipFill>
        <p:spPr>
          <a:xfrm>
            <a:off x="11096660" y="62953"/>
            <a:ext cx="961086" cy="579965"/>
          </a:xfrm>
          <a:prstGeom prst="rect">
            <a:avLst/>
          </a:prstGeom>
        </p:spPr>
      </p:pic>
    </p:spTree>
    <p:extLst>
      <p:ext uri="{BB962C8B-B14F-4D97-AF65-F5344CB8AC3E}">
        <p14:creationId xmlns:p14="http://schemas.microsoft.com/office/powerpoint/2010/main" val="4024610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Заголовок 1"/>
          <p:cNvSpPr txBox="1">
            <a:spLocks/>
          </p:cNvSpPr>
          <p:nvPr/>
        </p:nvSpPr>
        <p:spPr>
          <a:xfrm>
            <a:off x="1542507" y="4477"/>
            <a:ext cx="9106986" cy="5715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buFont typeface="Georgia" pitchFamily="18" charset="0"/>
              <a:buNone/>
            </a:pPr>
            <a:r>
              <a:rPr lang="ru-RU" sz="2400" dirty="0">
                <a:solidFill>
                  <a:srgbClr val="002060"/>
                </a:solidFill>
                <a:latin typeface="Times New Roman" pitchFamily="18" charset="0"/>
                <a:cs typeface="Times New Roman" pitchFamily="18" charset="0"/>
              </a:rPr>
              <a:t>Келечектеги милдеттер, сунуштар</a:t>
            </a:r>
          </a:p>
        </p:txBody>
      </p:sp>
      <p:sp>
        <p:nvSpPr>
          <p:cNvPr id="9" name="Текст 2"/>
          <p:cNvSpPr txBox="1">
            <a:spLocks/>
          </p:cNvSpPr>
          <p:nvPr/>
        </p:nvSpPr>
        <p:spPr>
          <a:xfrm>
            <a:off x="263352" y="857232"/>
            <a:ext cx="11690564" cy="6000768"/>
          </a:xfrm>
          <a:prstGeom prst="rect">
            <a:avLst/>
          </a:prstGeom>
        </p:spPr>
        <p:txBody>
          <a:bodyPr>
            <a:normAutofit fontScale="62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just" fontAlgn="auto">
              <a:buFont typeface="Wingdings" pitchFamily="2" charset="2"/>
              <a:buChar char="Ø"/>
            </a:pPr>
            <a:r>
              <a:rPr lang="ky-KG" sz="2600" dirty="0">
                <a:solidFill>
                  <a:schemeClr val="bg2">
                    <a:lumMod val="25000"/>
                  </a:schemeClr>
                </a:solidFill>
                <a:latin typeface="Times New Roman" pitchFamily="18" charset="0"/>
                <a:cs typeface="Times New Roman" pitchFamily="18" charset="0"/>
              </a:rPr>
              <a:t>Институционалдык жана программалык аккредитациялардан өтүү;</a:t>
            </a:r>
          </a:p>
          <a:p>
            <a:pPr algn="just" fontAlgn="auto">
              <a:buFont typeface="Wingdings" pitchFamily="2" charset="2"/>
              <a:buChar char="Ø"/>
            </a:pPr>
            <a:r>
              <a:rPr lang="ky-KG" sz="2600" dirty="0">
                <a:solidFill>
                  <a:srgbClr val="002060"/>
                </a:solidFill>
                <a:latin typeface="Times New Roman" pitchFamily="18" charset="0"/>
                <a:cs typeface="Times New Roman" pitchFamily="18" charset="0"/>
              </a:rPr>
              <a:t>Иш берүүчүлөрдүн, буйрутма берүүчүлөрдүн (заказчиктердин) кызыкчылыктарына, талаптарына ылайык келген билим берүү программаларын иштеп чыгуу, модернизациялоо;</a:t>
            </a:r>
          </a:p>
          <a:p>
            <a:pPr algn="just" fontAlgn="auto">
              <a:buFont typeface="Wingdings" pitchFamily="2" charset="2"/>
              <a:buChar char="Ø"/>
            </a:pPr>
            <a:r>
              <a:rPr lang="en-US" sz="2600" dirty="0" err="1">
                <a:solidFill>
                  <a:srgbClr val="002060"/>
                </a:solidFill>
                <a:latin typeface="Times New Roman" pitchFamily="18" charset="0"/>
                <a:cs typeface="Times New Roman" pitchFamily="18" charset="0"/>
              </a:rPr>
              <a:t>Phd</a:t>
            </a:r>
            <a:r>
              <a:rPr lang="en-US" sz="2600" dirty="0">
                <a:solidFill>
                  <a:srgbClr val="002060"/>
                </a:solidFill>
                <a:latin typeface="Times New Roman" pitchFamily="18" charset="0"/>
                <a:cs typeface="Times New Roman" pitchFamily="18" charset="0"/>
              </a:rPr>
              <a:t>-</a:t>
            </a:r>
            <a:r>
              <a:rPr lang="ru-RU" sz="2600" dirty="0">
                <a:solidFill>
                  <a:srgbClr val="002060"/>
                </a:solidFill>
                <a:latin typeface="Times New Roman" pitchFamily="18" charset="0"/>
                <a:cs typeface="Times New Roman" pitchFamily="18" charset="0"/>
              </a:rPr>
              <a:t>докторантура, магистратура, </a:t>
            </a:r>
            <a:r>
              <a:rPr lang="ru-RU" sz="2600" dirty="0" err="1">
                <a:solidFill>
                  <a:srgbClr val="002060"/>
                </a:solidFill>
                <a:latin typeface="Times New Roman" pitchFamily="18" charset="0"/>
                <a:cs typeface="Times New Roman" pitchFamily="18" charset="0"/>
              </a:rPr>
              <a:t>специалитет</a:t>
            </a:r>
            <a:r>
              <a:rPr lang="ru-RU" sz="2600" dirty="0">
                <a:solidFill>
                  <a:srgbClr val="002060"/>
                </a:solidFill>
                <a:latin typeface="Times New Roman" pitchFamily="18" charset="0"/>
                <a:cs typeface="Times New Roman" pitchFamily="18" charset="0"/>
              </a:rPr>
              <a:t>, бакалавр </a:t>
            </a:r>
            <a:r>
              <a:rPr lang="ru-RU" sz="2600" dirty="0" err="1" smtClean="0">
                <a:solidFill>
                  <a:srgbClr val="002060"/>
                </a:solidFill>
                <a:latin typeface="Times New Roman" pitchFamily="18" charset="0"/>
                <a:cs typeface="Times New Roman" pitchFamily="18" charset="0"/>
              </a:rPr>
              <a:t>жана</a:t>
            </a:r>
            <a:r>
              <a:rPr lang="ru-RU" sz="2600" dirty="0" smtClean="0">
                <a:solidFill>
                  <a:srgbClr val="002060"/>
                </a:solidFill>
                <a:latin typeface="Times New Roman" pitchFamily="18" charset="0"/>
                <a:cs typeface="Times New Roman" pitchFamily="18" charset="0"/>
              </a:rPr>
              <a:t> ОКББ </a:t>
            </a:r>
            <a:r>
              <a:rPr lang="ru-RU" sz="2600" dirty="0" err="1" smtClean="0">
                <a:solidFill>
                  <a:srgbClr val="002060"/>
                </a:solidFill>
                <a:latin typeface="Times New Roman" pitchFamily="18" charset="0"/>
                <a:cs typeface="Times New Roman" pitchFamily="18" charset="0"/>
              </a:rPr>
              <a:t>программалары</a:t>
            </a:r>
            <a:r>
              <a:rPr lang="ru-RU" sz="2600" dirty="0" smtClean="0">
                <a:solidFill>
                  <a:srgbClr val="002060"/>
                </a:solidFill>
                <a:latin typeface="Times New Roman" pitchFamily="18" charset="0"/>
                <a:cs typeface="Times New Roman" pitchFamily="18" charset="0"/>
              </a:rPr>
              <a:t> </a:t>
            </a:r>
            <a:r>
              <a:rPr lang="ru-RU" sz="2600" dirty="0" err="1">
                <a:solidFill>
                  <a:srgbClr val="002060"/>
                </a:solidFill>
                <a:latin typeface="Times New Roman" pitchFamily="18" charset="0"/>
                <a:cs typeface="Times New Roman" pitchFamily="18" charset="0"/>
              </a:rPr>
              <a:t>боюнча</a:t>
            </a:r>
            <a:r>
              <a:rPr lang="ru-RU" sz="2600" dirty="0">
                <a:solidFill>
                  <a:srgbClr val="002060"/>
                </a:solidFill>
                <a:latin typeface="Times New Roman" pitchFamily="18" charset="0"/>
                <a:cs typeface="Times New Roman" pitchFamily="18" charset="0"/>
              </a:rPr>
              <a:t> </a:t>
            </a:r>
            <a:r>
              <a:rPr lang="ru-RU" sz="2600" dirty="0" err="1">
                <a:solidFill>
                  <a:srgbClr val="002060"/>
                </a:solidFill>
                <a:latin typeface="Times New Roman" pitchFamily="18" charset="0"/>
                <a:cs typeface="Times New Roman" pitchFamily="18" charset="0"/>
              </a:rPr>
              <a:t>жаңы адистиктерди</a:t>
            </a:r>
            <a:r>
              <a:rPr lang="ru-RU" sz="2600" dirty="0">
                <a:solidFill>
                  <a:srgbClr val="002060"/>
                </a:solidFill>
                <a:latin typeface="Times New Roman" pitchFamily="18" charset="0"/>
                <a:cs typeface="Times New Roman" pitchFamily="18" charset="0"/>
              </a:rPr>
              <a:t> </a:t>
            </a:r>
            <a:r>
              <a:rPr lang="ru-RU" sz="2600" dirty="0" err="1" smtClean="0">
                <a:solidFill>
                  <a:srgbClr val="002060"/>
                </a:solidFill>
                <a:latin typeface="Times New Roman" pitchFamily="18" charset="0"/>
                <a:cs typeface="Times New Roman" pitchFamily="18" charset="0"/>
              </a:rPr>
              <a:t>ачуу</a:t>
            </a:r>
            <a:r>
              <a:rPr lang="ru-RU" sz="2600" dirty="0" smtClean="0">
                <a:solidFill>
                  <a:srgbClr val="002060"/>
                </a:solidFill>
                <a:latin typeface="Times New Roman" pitchFamily="18" charset="0"/>
                <a:cs typeface="Times New Roman" pitchFamily="18" charset="0"/>
              </a:rPr>
              <a:t>;</a:t>
            </a:r>
            <a:endParaRPr lang="ky-KG" sz="2600" dirty="0">
              <a:solidFill>
                <a:srgbClr val="002060"/>
              </a:solidFill>
              <a:latin typeface="Times New Roman" pitchFamily="18" charset="0"/>
              <a:cs typeface="Times New Roman" pitchFamily="18" charset="0"/>
            </a:endParaRPr>
          </a:p>
          <a:p>
            <a:pPr algn="just" fontAlgn="auto">
              <a:buFont typeface="Wingdings" pitchFamily="2" charset="2"/>
              <a:buChar char="Ø"/>
            </a:pPr>
            <a:r>
              <a:rPr lang="ky-KG" sz="2600" dirty="0">
                <a:solidFill>
                  <a:srgbClr val="002060"/>
                </a:solidFill>
                <a:latin typeface="Times New Roman" pitchFamily="18" charset="0"/>
                <a:cs typeface="Times New Roman" pitchFamily="18" charset="0"/>
              </a:rPr>
              <a:t>Чет элдик ЖОЖдор менен биргеликте “кош диплом” берүүчү билим берүү программаларын иштеп чыгуу иштерди улантуу;</a:t>
            </a:r>
          </a:p>
          <a:p>
            <a:pPr algn="just" fontAlgn="auto">
              <a:buFont typeface="Wingdings" pitchFamily="2" charset="2"/>
              <a:buChar char="Ø"/>
            </a:pPr>
            <a:r>
              <a:rPr lang="ky-KG" sz="2600" dirty="0">
                <a:solidFill>
                  <a:srgbClr val="002060"/>
                </a:solidFill>
                <a:latin typeface="Times New Roman" pitchFamily="18" charset="0"/>
                <a:cs typeface="Times New Roman" pitchFamily="18" charset="0"/>
              </a:rPr>
              <a:t>Окуу процессине тиешелүү практикалык, лабораториялык, клиникалык базаларды түзүүнү улантуу жана кеңейтүү;</a:t>
            </a:r>
          </a:p>
          <a:p>
            <a:pPr algn="just" fontAlgn="auto">
              <a:buFont typeface="Wingdings" pitchFamily="2" charset="2"/>
              <a:buChar char="Ø"/>
            </a:pPr>
            <a:r>
              <a:rPr lang="ky-KG" sz="2600" dirty="0" smtClean="0">
                <a:solidFill>
                  <a:srgbClr val="002060"/>
                </a:solidFill>
                <a:latin typeface="Times New Roman" pitchFamily="18" charset="0"/>
                <a:cs typeface="Times New Roman" pitchFamily="18" charset="0"/>
              </a:rPr>
              <a:t>Окуу </a:t>
            </a:r>
            <a:r>
              <a:rPr lang="ky-KG" sz="2600" dirty="0">
                <a:solidFill>
                  <a:srgbClr val="002060"/>
                </a:solidFill>
                <a:latin typeface="Times New Roman" pitchFamily="18" charset="0"/>
                <a:cs typeface="Times New Roman" pitchFamily="18" charset="0"/>
              </a:rPr>
              <a:t>процессинде жаңы окутуу технологияларын жана методдорун пайдалануу менен билим сапатын жогорулатуу боюнча иштерди күчөтүү;</a:t>
            </a:r>
          </a:p>
          <a:p>
            <a:pPr algn="just" fontAlgn="auto">
              <a:buFont typeface="Wingdings" pitchFamily="2" charset="2"/>
              <a:buChar char="Ø"/>
            </a:pPr>
            <a:r>
              <a:rPr lang="ky-KG" sz="2600" dirty="0">
                <a:solidFill>
                  <a:srgbClr val="002060"/>
                </a:solidFill>
                <a:latin typeface="Times New Roman" pitchFamily="18" charset="0"/>
                <a:cs typeface="Times New Roman" pitchFamily="18" charset="0"/>
              </a:rPr>
              <a:t>ОПК кайра даярдоо курстарын ишке киргизүү, квалификациясын жогорулатуу боюнча иштерди жаңы деңгээлге көтөрүү;</a:t>
            </a:r>
            <a:endParaRPr lang="ru-RU" sz="2600" dirty="0">
              <a:solidFill>
                <a:srgbClr val="002060"/>
              </a:solidFill>
              <a:latin typeface="Times New Roman" pitchFamily="18" charset="0"/>
              <a:cs typeface="Times New Roman" pitchFamily="18" charset="0"/>
            </a:endParaRPr>
          </a:p>
          <a:p>
            <a:pPr algn="just" fontAlgn="auto">
              <a:buFont typeface="Wingdings" pitchFamily="2" charset="2"/>
              <a:buChar char="Ø"/>
            </a:pPr>
            <a:r>
              <a:rPr lang="ky-KG" sz="2600" dirty="0">
                <a:solidFill>
                  <a:srgbClr val="002060"/>
                </a:solidFill>
                <a:latin typeface="Times New Roman" pitchFamily="18" charset="0"/>
                <a:cs typeface="Times New Roman" pitchFamily="18" charset="0"/>
              </a:rPr>
              <a:t>ОПКнын окуу-усулдук иштерди жакшыртуу, окуу куралдарын, китептерин ж.б. жазууну колго алуу;</a:t>
            </a:r>
            <a:endParaRPr lang="ky-KG" sz="2600" dirty="0">
              <a:solidFill>
                <a:schemeClr val="bg2">
                  <a:lumMod val="25000"/>
                </a:schemeClr>
              </a:solidFill>
              <a:latin typeface="Times New Roman" pitchFamily="18" charset="0"/>
              <a:cs typeface="Times New Roman" pitchFamily="18" charset="0"/>
            </a:endParaRPr>
          </a:p>
          <a:p>
            <a:pPr lvl="0"/>
            <a:r>
              <a:rPr lang="ky-KG" sz="2600" dirty="0">
                <a:solidFill>
                  <a:schemeClr val="bg2">
                    <a:lumMod val="25000"/>
                  </a:schemeClr>
                </a:solidFill>
                <a:latin typeface="Times New Roman" pitchFamily="18" charset="0"/>
                <a:cs typeface="Times New Roman" pitchFamily="18" charset="0"/>
              </a:rPr>
              <a:t>Окуу процессинде электрондук журналды колдонуу менен студенттердин </a:t>
            </a:r>
            <a:r>
              <a:rPr lang="ky-KG" sz="2600" dirty="0" smtClean="0">
                <a:solidFill>
                  <a:schemeClr val="bg2">
                    <a:lumMod val="25000"/>
                  </a:schemeClr>
                </a:solidFill>
                <a:latin typeface="Times New Roman" panose="02020603050405020304" pitchFamily="18" charset="0"/>
                <a:cs typeface="Times New Roman" panose="02020603050405020304" pitchFamily="18" charset="0"/>
              </a:rPr>
              <a:t>катышуу, </a:t>
            </a:r>
            <a:r>
              <a:rPr lang="ky-KG" sz="2600" dirty="0">
                <a:solidFill>
                  <a:schemeClr val="bg2">
                    <a:lumMod val="25000"/>
                  </a:schemeClr>
                </a:solidFill>
                <a:latin typeface="Times New Roman" panose="02020603050405020304" pitchFamily="18" charset="0"/>
                <a:cs typeface="Times New Roman" panose="02020603050405020304" pitchFamily="18" charset="0"/>
              </a:rPr>
              <a:t>жетишүү процессин каттоону автоматташтыруу жана электрондук түрдө сактоого жетишүү;</a:t>
            </a:r>
            <a:endParaRPr lang="ru-RU" sz="2600" dirty="0">
              <a:solidFill>
                <a:schemeClr val="bg2">
                  <a:lumMod val="25000"/>
                </a:schemeClr>
              </a:solidFill>
              <a:latin typeface="Times New Roman" panose="02020603050405020304" pitchFamily="18" charset="0"/>
              <a:cs typeface="Times New Roman" panose="02020603050405020304" pitchFamily="18" charset="0"/>
            </a:endParaRPr>
          </a:p>
          <a:p>
            <a:pPr lvl="0"/>
            <a:r>
              <a:rPr lang="ky-KG" sz="2600" dirty="0">
                <a:solidFill>
                  <a:schemeClr val="bg2">
                    <a:lumMod val="25000"/>
                  </a:schemeClr>
                </a:solidFill>
                <a:latin typeface="Times New Roman" panose="02020603050405020304" pitchFamily="18" charset="0"/>
                <a:cs typeface="Times New Roman" panose="02020603050405020304" pitchFamily="18" charset="0"/>
              </a:rPr>
              <a:t> Студенттердин системалык түрдө өз алдынча иштөөсүн тереңдетүү жана натыйжалуугун жогорулатуу менен үзгүлтүксүз билим алуусуна көзөмөл жүргүзүү  максатында  студенттердин жетишүүсүн жана билим сапатын баалоочу модулдук-рейтинг системасына </a:t>
            </a:r>
            <a:r>
              <a:rPr lang="ky-KG" sz="2600" dirty="0" smtClean="0">
                <a:solidFill>
                  <a:schemeClr val="bg2">
                    <a:lumMod val="25000"/>
                  </a:schemeClr>
                </a:solidFill>
                <a:latin typeface="Times New Roman" panose="02020603050405020304" pitchFamily="18" charset="0"/>
                <a:cs typeface="Times New Roman" panose="02020603050405020304" pitchFamily="18" charset="0"/>
              </a:rPr>
              <a:t>тиешелүү өзгөртүүлөрдү </a:t>
            </a:r>
            <a:r>
              <a:rPr lang="ky-KG" sz="2600" dirty="0">
                <a:solidFill>
                  <a:schemeClr val="bg2">
                    <a:lumMod val="25000"/>
                  </a:schemeClr>
                </a:solidFill>
                <a:latin typeface="Times New Roman" panose="02020603050405020304" pitchFamily="18" charset="0"/>
                <a:cs typeface="Times New Roman" panose="02020603050405020304" pitchFamily="18" charset="0"/>
              </a:rPr>
              <a:t>киргизүү;</a:t>
            </a:r>
            <a:endParaRPr lang="ru-RU" sz="2600" dirty="0">
              <a:solidFill>
                <a:schemeClr val="bg2">
                  <a:lumMod val="25000"/>
                </a:schemeClr>
              </a:solidFill>
              <a:latin typeface="Times New Roman" panose="02020603050405020304" pitchFamily="18" charset="0"/>
              <a:cs typeface="Times New Roman" panose="02020603050405020304" pitchFamily="18" charset="0"/>
            </a:endParaRPr>
          </a:p>
          <a:p>
            <a:pPr lvl="0"/>
            <a:r>
              <a:rPr lang="ky-KG" sz="2600" dirty="0">
                <a:solidFill>
                  <a:schemeClr val="bg2">
                    <a:lumMod val="25000"/>
                  </a:schemeClr>
                </a:solidFill>
                <a:latin typeface="Times New Roman" panose="02020603050405020304" pitchFamily="18" charset="0"/>
                <a:cs typeface="Times New Roman" panose="02020603050405020304" pitchFamily="18" charset="0"/>
              </a:rPr>
              <a:t>Сырттан окуу бөлүмүндө окуу процессин дистанттык окутуу технологияларын колдонуу менен </a:t>
            </a:r>
            <a:r>
              <a:rPr lang="ky-KG" sz="2600" dirty="0" smtClean="0">
                <a:solidFill>
                  <a:schemeClr val="bg2">
                    <a:lumMod val="25000"/>
                  </a:schemeClr>
                </a:solidFill>
                <a:latin typeface="Times New Roman" panose="02020603050405020304" pitchFamily="18" charset="0"/>
                <a:cs typeface="Times New Roman" panose="02020603050405020304" pitchFamily="18" charset="0"/>
              </a:rPr>
              <a:t>жүргүзүүнү күчөтүү.</a:t>
            </a:r>
            <a:endParaRPr lang="ru-RU" sz="2600" dirty="0">
              <a:solidFill>
                <a:schemeClr val="bg2">
                  <a:lumMod val="25000"/>
                </a:schemeClr>
              </a:solidFill>
              <a:latin typeface="Times New Roman" panose="02020603050405020304" pitchFamily="18" charset="0"/>
              <a:cs typeface="Times New Roman" panose="02020603050405020304" pitchFamily="18" charset="0"/>
            </a:endParaRPr>
          </a:p>
          <a:p>
            <a:pPr marL="45720" indent="0" algn="just">
              <a:buNone/>
            </a:pPr>
            <a:r>
              <a:rPr lang="ky-KG" sz="3300" b="1" dirty="0" smtClean="0">
                <a:solidFill>
                  <a:schemeClr val="bg2">
                    <a:lumMod val="25000"/>
                  </a:schemeClr>
                </a:solidFill>
                <a:latin typeface="Times New Roman" pitchFamily="18" charset="0"/>
                <a:cs typeface="Times New Roman" pitchFamily="18" charset="0"/>
              </a:rPr>
              <a:t> </a:t>
            </a:r>
            <a:endParaRPr lang="ru-RU" dirty="0">
              <a:solidFill>
                <a:schemeClr val="bg2">
                  <a:lumMod val="25000"/>
                </a:schemeClr>
              </a:solidFill>
              <a:latin typeface="Times New Roman" panose="02020603050405020304" pitchFamily="18" charset="0"/>
              <a:cs typeface="Times New Roman" panose="02020603050405020304" pitchFamily="18" charset="0"/>
            </a:endParaRPr>
          </a:p>
          <a:p>
            <a:pPr algn="just" fontAlgn="auto">
              <a:buFont typeface="Wingdings" pitchFamily="2" charset="2"/>
              <a:buChar char="Ø"/>
            </a:pPr>
            <a:endParaRPr lang="ky-KG" dirty="0">
              <a:latin typeface="Times New Roman" pitchFamily="18" charset="0"/>
              <a:cs typeface="Times New Roman" pitchFamily="18" charset="0"/>
            </a:endParaRPr>
          </a:p>
          <a:p>
            <a:pPr algn="just" fontAlgn="auto">
              <a:buFont typeface="Wingdings" pitchFamily="2" charset="2"/>
              <a:buChar char="Ø"/>
            </a:pPr>
            <a:endParaRPr lang="ky-KG" dirty="0">
              <a:latin typeface="Times New Roman" pitchFamily="18" charset="0"/>
              <a:cs typeface="Times New Roman" pitchFamily="18" charset="0"/>
            </a:endParaRPr>
          </a:p>
          <a:p>
            <a:pPr algn="just" fontAlgn="auto">
              <a:buFont typeface="Wingdings" pitchFamily="2" charset="2"/>
              <a:buChar char="Ø"/>
            </a:pPr>
            <a:endParaRPr lang="ru-RU" dirty="0">
              <a:latin typeface="Times New Roman" pitchFamily="18" charset="0"/>
              <a:cs typeface="Times New Roman" pitchFamily="18" charset="0"/>
            </a:endParaRPr>
          </a:p>
          <a:p>
            <a:pPr algn="just" fontAlgn="auto"/>
            <a:endParaRPr lang="ru-RU" dirty="0">
              <a:latin typeface="Times New Roman" pitchFamily="18" charset="0"/>
              <a:cs typeface="Times New Roman" pitchFamily="18" charset="0"/>
            </a:endParaRPr>
          </a:p>
        </p:txBody>
      </p:sp>
      <p:pic>
        <p:nvPicPr>
          <p:cNvPr id="4" name="Рисунок 3">
            <a:extLst>
              <a:ext uri="{FF2B5EF4-FFF2-40B4-BE49-F238E27FC236}">
                <a16:creationId xmlns:a16="http://schemas.microsoft.com/office/drawing/2014/main" id="{EED48BF4-560B-CCA6-F373-C9342DD7A479}"/>
              </a:ext>
            </a:extLst>
          </p:cNvPr>
          <p:cNvPicPr>
            <a:picLocks noChangeAspect="1"/>
          </p:cNvPicPr>
          <p:nvPr/>
        </p:nvPicPr>
        <p:blipFill>
          <a:blip r:embed="rId2" cstate="print"/>
          <a:stretch>
            <a:fillRect/>
          </a:stretch>
        </p:blipFill>
        <p:spPr>
          <a:xfrm>
            <a:off x="571947" y="-27384"/>
            <a:ext cx="771525" cy="767705"/>
          </a:xfrm>
          <a:prstGeom prst="rect">
            <a:avLst/>
          </a:prstGeom>
        </p:spPr>
      </p:pic>
      <p:pic>
        <p:nvPicPr>
          <p:cNvPr id="7" name="Рисунок 6"/>
          <p:cNvPicPr>
            <a:picLocks noChangeAspect="1"/>
          </p:cNvPicPr>
          <p:nvPr/>
        </p:nvPicPr>
        <p:blipFill>
          <a:blip r:embed="rId3" cstate="print"/>
          <a:stretch>
            <a:fillRect/>
          </a:stretch>
        </p:blipFill>
        <p:spPr>
          <a:xfrm>
            <a:off x="11096660" y="62953"/>
            <a:ext cx="961086" cy="579965"/>
          </a:xfrm>
          <a:prstGeom prst="rect">
            <a:avLst/>
          </a:prstGeom>
        </p:spPr>
      </p:pic>
    </p:spTree>
    <p:extLst>
      <p:ext uri="{BB962C8B-B14F-4D97-AF65-F5344CB8AC3E}">
        <p14:creationId xmlns:p14="http://schemas.microsoft.com/office/powerpoint/2010/main" val="34974733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2776" y="2420889"/>
            <a:ext cx="7715304" cy="258532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err="1">
                <a:ln w="11430"/>
                <a:solidFill>
                  <a:srgbClr val="0000FF"/>
                </a:solidFill>
                <a:effectLst>
                  <a:outerShdw blurRad="76200" dist="50800" dir="5400000" algn="tl" rotWithShape="0">
                    <a:srgbClr val="000000">
                      <a:alpha val="65000"/>
                    </a:srgbClr>
                  </a:outerShdw>
                </a:effectLst>
                <a:latin typeface="Peterburg" pitchFamily="2" charset="0"/>
              </a:rPr>
              <a:t>Кө</a:t>
            </a:r>
            <a:r>
              <a:rPr lang="en-US" sz="5400" b="1" spc="50" dirty="0">
                <a:ln w="11430"/>
                <a:solidFill>
                  <a:srgbClr val="0000FF"/>
                </a:solidFill>
                <a:effectLst>
                  <a:outerShdw blurRad="76200" dist="50800" dir="5400000" algn="tl" rotWithShape="0">
                    <a:srgbClr val="000000">
                      <a:alpha val="65000"/>
                    </a:srgbClr>
                  </a:outerShdw>
                </a:effectLst>
                <a:latin typeface="Peterburg" pitchFamily="2" charset="0"/>
              </a:rPr>
              <a:t>ң</a:t>
            </a:r>
            <a:r>
              <a:rPr lang="ru-RU" sz="5400" b="1" spc="50" dirty="0" err="1">
                <a:ln w="11430"/>
                <a:solidFill>
                  <a:srgbClr val="0000FF"/>
                </a:solidFill>
                <a:effectLst>
                  <a:outerShdw blurRad="76200" dist="50800" dir="5400000" algn="tl" rotWithShape="0">
                    <a:srgbClr val="000000">
                      <a:alpha val="65000"/>
                    </a:srgbClr>
                  </a:outerShdw>
                </a:effectLst>
                <a:latin typeface="Peterburg" pitchFamily="2" charset="0"/>
              </a:rPr>
              <a:t>үл</a:t>
            </a:r>
            <a:r>
              <a:rPr lang="ru-RU" sz="5400" b="1" spc="50" dirty="0">
                <a:ln w="11430"/>
                <a:solidFill>
                  <a:srgbClr val="0000FF"/>
                </a:solidFill>
                <a:effectLst>
                  <a:outerShdw blurRad="76200" dist="50800" dir="5400000" algn="tl" rotWithShape="0">
                    <a:srgbClr val="000000">
                      <a:alpha val="65000"/>
                    </a:srgbClr>
                  </a:outerShdw>
                </a:effectLst>
                <a:latin typeface="Peterburg" pitchFamily="2" charset="0"/>
              </a:rPr>
              <a:t> </a:t>
            </a:r>
            <a:r>
              <a:rPr lang="ru-RU" sz="5400" b="1" spc="50" dirty="0" err="1">
                <a:ln w="11430"/>
                <a:solidFill>
                  <a:srgbClr val="0000FF"/>
                </a:solidFill>
                <a:effectLst>
                  <a:outerShdw blurRad="76200" dist="50800" dir="5400000" algn="tl" rotWithShape="0">
                    <a:srgbClr val="000000">
                      <a:alpha val="65000"/>
                    </a:srgbClr>
                  </a:outerShdw>
                </a:effectLst>
                <a:latin typeface="Peterburg" pitchFamily="2" charset="0"/>
              </a:rPr>
              <a:t>бурганы</a:t>
            </a:r>
            <a:r>
              <a:rPr lang="en-US" sz="5400" b="1" spc="50" dirty="0">
                <a:ln w="11430"/>
                <a:solidFill>
                  <a:srgbClr val="0000FF"/>
                </a:solidFill>
                <a:effectLst>
                  <a:outerShdw blurRad="76200" dist="50800" dir="5400000" algn="tl" rotWithShape="0">
                    <a:srgbClr val="000000">
                      <a:alpha val="65000"/>
                    </a:srgbClr>
                  </a:outerShdw>
                </a:effectLst>
                <a:latin typeface="Peterburg" pitchFamily="2" charset="0"/>
              </a:rPr>
              <a:t>ң</a:t>
            </a:r>
            <a:r>
              <a:rPr lang="ru-RU" sz="5400" b="1" spc="50" dirty="0" err="1">
                <a:ln w="11430"/>
                <a:solidFill>
                  <a:srgbClr val="0000FF"/>
                </a:solidFill>
                <a:effectLst>
                  <a:outerShdw blurRad="76200" dist="50800" dir="5400000" algn="tl" rotWithShape="0">
                    <a:srgbClr val="000000">
                      <a:alpha val="65000"/>
                    </a:srgbClr>
                  </a:outerShdw>
                </a:effectLst>
                <a:latin typeface="Peterburg" pitchFamily="2" charset="0"/>
              </a:rPr>
              <a:t>ыздарга</a:t>
            </a:r>
            <a:r>
              <a:rPr lang="ru-RU" sz="5400" b="1" spc="50" dirty="0">
                <a:ln w="11430"/>
                <a:solidFill>
                  <a:srgbClr val="0000FF"/>
                </a:solidFill>
                <a:effectLst>
                  <a:outerShdw blurRad="76200" dist="50800" dir="5400000" algn="tl" rotWithShape="0">
                    <a:srgbClr val="000000">
                      <a:alpha val="65000"/>
                    </a:srgbClr>
                  </a:outerShdw>
                </a:effectLst>
                <a:latin typeface="Peterburg" pitchFamily="2" charset="0"/>
              </a:rPr>
              <a:t> </a:t>
            </a:r>
            <a:r>
              <a:rPr lang="ky-KG" sz="5400" b="1" spc="50" dirty="0">
                <a:ln w="11430"/>
                <a:solidFill>
                  <a:srgbClr val="0000FF"/>
                </a:solidFill>
                <a:effectLst>
                  <a:outerShdw blurRad="76200" dist="50800" dir="5400000" algn="tl" rotWithShape="0">
                    <a:srgbClr val="000000">
                      <a:alpha val="65000"/>
                    </a:srgbClr>
                  </a:outerShdw>
                </a:effectLst>
                <a:latin typeface="Peterburg" pitchFamily="2" charset="0"/>
              </a:rPr>
              <a:t>чон рахмат</a:t>
            </a:r>
            <a:endParaRPr lang="ru-RU" sz="5400" b="1" spc="50" dirty="0">
              <a:ln w="11430"/>
              <a:solidFill>
                <a:srgbClr val="0000FF"/>
              </a:solidFill>
              <a:effectLst>
                <a:outerShdw blurRad="76200" dist="50800" dir="5400000" algn="tl" rotWithShape="0">
                  <a:srgbClr val="000000">
                    <a:alpha val="65000"/>
                  </a:srgbClr>
                </a:outerShdw>
              </a:effectLst>
              <a:latin typeface="Peterburg" pitchFamily="2"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Заголовок 2"/>
          <p:cNvSpPr txBox="1">
            <a:spLocks/>
          </p:cNvSpPr>
          <p:nvPr/>
        </p:nvSpPr>
        <p:spPr>
          <a:xfrm>
            <a:off x="911424" y="51916"/>
            <a:ext cx="9073008" cy="464022"/>
          </a:xfrm>
          <a:prstGeom prst="rect">
            <a:avLst/>
          </a:prstGeom>
        </p:spPr>
        <p:txBody>
          <a:bodyPr>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2400" dirty="0">
                <a:solidFill>
                  <a:srgbClr val="0000FF"/>
                </a:solidFill>
                <a:latin typeface="Times New Roman" panose="02020603050405020304" pitchFamily="18" charset="0"/>
                <a:cs typeface="Times New Roman" panose="02020603050405020304" pitchFamily="18" charset="0"/>
              </a:rPr>
              <a:t> </a:t>
            </a:r>
            <a:r>
              <a:rPr lang="ru-RU" sz="2400" dirty="0" err="1">
                <a:solidFill>
                  <a:srgbClr val="0000FF"/>
                </a:solidFill>
                <a:latin typeface="Times New Roman" panose="02020603050405020304" pitchFamily="18" charset="0"/>
                <a:cs typeface="Times New Roman" panose="02020603050405020304" pitchFamily="18" charset="0"/>
              </a:rPr>
              <a:t>Колледждердеги</a:t>
            </a:r>
            <a:r>
              <a:rPr lang="ru-RU" sz="2400" dirty="0">
                <a:solidFill>
                  <a:srgbClr val="0000FF"/>
                </a:solidFill>
                <a:latin typeface="Times New Roman" panose="02020603050405020304" pitchFamily="18" charset="0"/>
                <a:cs typeface="Times New Roman" panose="02020603050405020304" pitchFamily="18" charset="0"/>
              </a:rPr>
              <a:t> </a:t>
            </a:r>
            <a:r>
              <a:rPr lang="ru-RU" sz="2400" dirty="0" err="1">
                <a:solidFill>
                  <a:srgbClr val="0000FF"/>
                </a:solidFill>
                <a:latin typeface="Times New Roman" panose="02020603050405020304" pitchFamily="18" charset="0"/>
                <a:cs typeface="Times New Roman" panose="02020603050405020304" pitchFamily="18" charset="0"/>
              </a:rPr>
              <a:t>окутуучулар</a:t>
            </a:r>
            <a:r>
              <a:rPr lang="ru-RU" sz="2400" dirty="0">
                <a:solidFill>
                  <a:srgbClr val="0000FF"/>
                </a:solidFill>
                <a:latin typeface="Times New Roman" panose="02020603050405020304" pitchFamily="18" charset="0"/>
                <a:cs typeface="Times New Roman" panose="02020603050405020304" pitchFamily="18" charset="0"/>
              </a:rPr>
              <a:t> </a:t>
            </a:r>
            <a:r>
              <a:rPr lang="ru-RU" sz="2400" dirty="0" err="1">
                <a:solidFill>
                  <a:srgbClr val="0000FF"/>
                </a:solidFill>
                <a:latin typeface="Times New Roman" panose="02020603050405020304" pitchFamily="18" charset="0"/>
                <a:cs typeface="Times New Roman" panose="02020603050405020304" pitchFamily="18" charset="0"/>
              </a:rPr>
              <a:t>курамы</a:t>
            </a:r>
            <a:endParaRPr lang="ru-RU" sz="2400" dirty="0">
              <a:solidFill>
                <a:srgbClr val="0000FF"/>
              </a:solidFill>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966659292"/>
              </p:ext>
            </p:extLst>
          </p:nvPr>
        </p:nvGraphicFramePr>
        <p:xfrm>
          <a:off x="238084" y="1000108"/>
          <a:ext cx="11762571" cy="4806627"/>
        </p:xfrm>
        <a:graphic>
          <a:graphicData uri="http://schemas.openxmlformats.org/drawingml/2006/table">
            <a:tbl>
              <a:tblPr/>
              <a:tblGrid>
                <a:gridCol w="435650">
                  <a:extLst>
                    <a:ext uri="{9D8B030D-6E8A-4147-A177-3AD203B41FA5}">
                      <a16:colId xmlns:a16="http://schemas.microsoft.com/office/drawing/2014/main" val="20000"/>
                    </a:ext>
                  </a:extLst>
                </a:gridCol>
                <a:gridCol w="1300781">
                  <a:extLst>
                    <a:ext uri="{9D8B030D-6E8A-4147-A177-3AD203B41FA5}">
                      <a16:colId xmlns:a16="http://schemas.microsoft.com/office/drawing/2014/main" val="20001"/>
                    </a:ext>
                  </a:extLst>
                </a:gridCol>
                <a:gridCol w="604277">
                  <a:extLst>
                    <a:ext uri="{9D8B030D-6E8A-4147-A177-3AD203B41FA5}">
                      <a16:colId xmlns:a16="http://schemas.microsoft.com/office/drawing/2014/main" val="20002"/>
                    </a:ext>
                  </a:extLst>
                </a:gridCol>
                <a:gridCol w="418413">
                  <a:extLst>
                    <a:ext uri="{9D8B030D-6E8A-4147-A177-3AD203B41FA5}">
                      <a16:colId xmlns:a16="http://schemas.microsoft.com/office/drawing/2014/main" val="20003"/>
                    </a:ext>
                  </a:extLst>
                </a:gridCol>
                <a:gridCol w="508259">
                  <a:extLst>
                    <a:ext uri="{9D8B030D-6E8A-4147-A177-3AD203B41FA5}">
                      <a16:colId xmlns:a16="http://schemas.microsoft.com/office/drawing/2014/main" val="20004"/>
                    </a:ext>
                  </a:extLst>
                </a:gridCol>
                <a:gridCol w="435651">
                  <a:extLst>
                    <a:ext uri="{9D8B030D-6E8A-4147-A177-3AD203B41FA5}">
                      <a16:colId xmlns:a16="http://schemas.microsoft.com/office/drawing/2014/main" val="20005"/>
                    </a:ext>
                  </a:extLst>
                </a:gridCol>
                <a:gridCol w="580868">
                  <a:extLst>
                    <a:ext uri="{9D8B030D-6E8A-4147-A177-3AD203B41FA5}">
                      <a16:colId xmlns:a16="http://schemas.microsoft.com/office/drawing/2014/main" val="20006"/>
                    </a:ext>
                  </a:extLst>
                </a:gridCol>
                <a:gridCol w="390569">
                  <a:extLst>
                    <a:ext uri="{9D8B030D-6E8A-4147-A177-3AD203B41FA5}">
                      <a16:colId xmlns:a16="http://schemas.microsoft.com/office/drawing/2014/main" val="20007"/>
                    </a:ext>
                  </a:extLst>
                </a:gridCol>
                <a:gridCol w="553341">
                  <a:extLst>
                    <a:ext uri="{9D8B030D-6E8A-4147-A177-3AD203B41FA5}">
                      <a16:colId xmlns:a16="http://schemas.microsoft.com/office/drawing/2014/main" val="20008"/>
                    </a:ext>
                  </a:extLst>
                </a:gridCol>
                <a:gridCol w="580868">
                  <a:extLst>
                    <a:ext uri="{9D8B030D-6E8A-4147-A177-3AD203B41FA5}">
                      <a16:colId xmlns:a16="http://schemas.microsoft.com/office/drawing/2014/main" val="20009"/>
                    </a:ext>
                  </a:extLst>
                </a:gridCol>
                <a:gridCol w="580868">
                  <a:extLst>
                    <a:ext uri="{9D8B030D-6E8A-4147-A177-3AD203B41FA5}">
                      <a16:colId xmlns:a16="http://schemas.microsoft.com/office/drawing/2014/main" val="20010"/>
                    </a:ext>
                  </a:extLst>
                </a:gridCol>
                <a:gridCol w="435651">
                  <a:extLst>
                    <a:ext uri="{9D8B030D-6E8A-4147-A177-3AD203B41FA5}">
                      <a16:colId xmlns:a16="http://schemas.microsoft.com/office/drawing/2014/main" val="20011"/>
                    </a:ext>
                  </a:extLst>
                </a:gridCol>
                <a:gridCol w="464333">
                  <a:extLst>
                    <a:ext uri="{9D8B030D-6E8A-4147-A177-3AD203B41FA5}">
                      <a16:colId xmlns:a16="http://schemas.microsoft.com/office/drawing/2014/main" val="20012"/>
                    </a:ext>
                  </a:extLst>
                </a:gridCol>
                <a:gridCol w="319503">
                  <a:extLst>
                    <a:ext uri="{9D8B030D-6E8A-4147-A177-3AD203B41FA5}">
                      <a16:colId xmlns:a16="http://schemas.microsoft.com/office/drawing/2014/main" val="20013"/>
                    </a:ext>
                  </a:extLst>
                </a:gridCol>
                <a:gridCol w="319503">
                  <a:extLst>
                    <a:ext uri="{9D8B030D-6E8A-4147-A177-3AD203B41FA5}">
                      <a16:colId xmlns:a16="http://schemas.microsoft.com/office/drawing/2014/main" val="20014"/>
                    </a:ext>
                  </a:extLst>
                </a:gridCol>
                <a:gridCol w="348830">
                  <a:extLst>
                    <a:ext uri="{9D8B030D-6E8A-4147-A177-3AD203B41FA5}">
                      <a16:colId xmlns:a16="http://schemas.microsoft.com/office/drawing/2014/main" val="20015"/>
                    </a:ext>
                  </a:extLst>
                </a:gridCol>
                <a:gridCol w="435651">
                  <a:extLst>
                    <a:ext uri="{9D8B030D-6E8A-4147-A177-3AD203B41FA5}">
                      <a16:colId xmlns:a16="http://schemas.microsoft.com/office/drawing/2014/main" val="20016"/>
                    </a:ext>
                  </a:extLst>
                </a:gridCol>
                <a:gridCol w="435651">
                  <a:extLst>
                    <a:ext uri="{9D8B030D-6E8A-4147-A177-3AD203B41FA5}">
                      <a16:colId xmlns:a16="http://schemas.microsoft.com/office/drawing/2014/main" val="20017"/>
                    </a:ext>
                  </a:extLst>
                </a:gridCol>
                <a:gridCol w="580868">
                  <a:extLst>
                    <a:ext uri="{9D8B030D-6E8A-4147-A177-3AD203B41FA5}">
                      <a16:colId xmlns:a16="http://schemas.microsoft.com/office/drawing/2014/main" val="20018"/>
                    </a:ext>
                  </a:extLst>
                </a:gridCol>
                <a:gridCol w="435651">
                  <a:extLst>
                    <a:ext uri="{9D8B030D-6E8A-4147-A177-3AD203B41FA5}">
                      <a16:colId xmlns:a16="http://schemas.microsoft.com/office/drawing/2014/main" val="20019"/>
                    </a:ext>
                  </a:extLst>
                </a:gridCol>
                <a:gridCol w="508259">
                  <a:extLst>
                    <a:ext uri="{9D8B030D-6E8A-4147-A177-3AD203B41FA5}">
                      <a16:colId xmlns:a16="http://schemas.microsoft.com/office/drawing/2014/main" val="20020"/>
                    </a:ext>
                  </a:extLst>
                </a:gridCol>
                <a:gridCol w="1089126">
                  <a:extLst>
                    <a:ext uri="{9D8B030D-6E8A-4147-A177-3AD203B41FA5}">
                      <a16:colId xmlns:a16="http://schemas.microsoft.com/office/drawing/2014/main" val="20021"/>
                    </a:ext>
                  </a:extLst>
                </a:gridCol>
              </a:tblGrid>
              <a:tr h="297931">
                <a:tc rowSpan="4">
                  <a:txBody>
                    <a:bodyPr/>
                    <a:lstStyle/>
                    <a:p>
                      <a:pPr algn="ctr" fontAlgn="ctr"/>
                      <a:r>
                        <a:rPr lang="ru-RU" sz="1600" b="1" i="0" u="none" strike="noStrike" dirty="0">
                          <a:solidFill>
                            <a:srgbClr val="000000"/>
                          </a:solidFill>
                          <a:effectLst/>
                          <a:latin typeface="Times New Roman"/>
                        </a:rPr>
                        <a:t>№</a:t>
                      </a:r>
                    </a:p>
                  </a:txBody>
                  <a:tcPr marL="8817" marR="8817" marT="88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rowSpan="4">
                  <a:txBody>
                    <a:bodyPr/>
                    <a:lstStyle/>
                    <a:p>
                      <a:pPr algn="ctr" fontAlgn="ctr"/>
                      <a:r>
                        <a:rPr lang="ru-RU" sz="1600" b="1" i="0" u="none" strike="noStrike" dirty="0">
                          <a:solidFill>
                            <a:srgbClr val="000000"/>
                          </a:solidFill>
                          <a:effectLst/>
                          <a:latin typeface="Times New Roman"/>
                        </a:rPr>
                        <a:t>Колледждер</a:t>
                      </a:r>
                    </a:p>
                  </a:txBody>
                  <a:tcPr marL="8817" marR="8817" marT="8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gridSpan="20">
                  <a:txBody>
                    <a:bodyPr/>
                    <a:lstStyle/>
                    <a:p>
                      <a:pPr algn="ctr" fontAlgn="b"/>
                      <a:r>
                        <a:rPr lang="ru-RU" sz="1400" b="1" i="0" u="none" strike="noStrike" dirty="0" err="1">
                          <a:solidFill>
                            <a:srgbClr val="000000"/>
                          </a:solidFill>
                          <a:effectLst/>
                          <a:latin typeface="Times New Roman"/>
                        </a:rPr>
                        <a:t>Профессор-окутуучулар</a:t>
                      </a:r>
                      <a:r>
                        <a:rPr lang="ru-RU" sz="1400" b="1" i="0" u="none" strike="noStrike" dirty="0">
                          <a:solidFill>
                            <a:srgbClr val="000000"/>
                          </a:solidFill>
                          <a:effectLst/>
                          <a:latin typeface="Times New Roman"/>
                        </a:rPr>
                        <a:t> </a:t>
                      </a:r>
                      <a:r>
                        <a:rPr lang="ru-RU" sz="1400" b="1" i="0" u="none" strike="noStrike" dirty="0" err="1">
                          <a:solidFill>
                            <a:srgbClr val="000000"/>
                          </a:solidFill>
                          <a:effectLst/>
                          <a:latin typeface="Times New Roman"/>
                        </a:rPr>
                        <a:t>курамы</a:t>
                      </a:r>
                      <a:endParaRPr lang="ru-RU" sz="1400" b="1" i="0" u="none" strike="noStrike" dirty="0">
                        <a:solidFill>
                          <a:srgbClr val="000000"/>
                        </a:solidFill>
                        <a:effectLst/>
                        <a:latin typeface="Times New Roman"/>
                      </a:endParaRPr>
                    </a:p>
                  </a:txBody>
                  <a:tcPr marL="8817" marR="8817" marT="88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83745">
                <a:tc vMerge="1">
                  <a:txBody>
                    <a:bodyPr/>
                    <a:lstStyle/>
                    <a:p>
                      <a:endParaRPr lang="ru-RU"/>
                    </a:p>
                  </a:txBody>
                  <a:tcPr/>
                </a:tc>
                <a:tc vMerge="1">
                  <a:txBody>
                    <a:bodyPr/>
                    <a:lstStyle/>
                    <a:p>
                      <a:endParaRPr lang="ru-RU"/>
                    </a:p>
                  </a:txBody>
                  <a:tcPr/>
                </a:tc>
                <a:tc rowSpan="3">
                  <a:txBody>
                    <a:bodyPr/>
                    <a:lstStyle/>
                    <a:p>
                      <a:pPr algn="ctr" fontAlgn="ctr"/>
                      <a:r>
                        <a:rPr lang="ru-RU" sz="1600" b="1" i="0" u="none" strike="noStrike" dirty="0">
                          <a:solidFill>
                            <a:srgbClr val="000000"/>
                          </a:solidFill>
                          <a:effectLst/>
                          <a:latin typeface="Times New Roman"/>
                        </a:rPr>
                        <a:t>жалпы саны</a:t>
                      </a:r>
                    </a:p>
                  </a:txBody>
                  <a:tcPr marL="8817" marR="8817" marT="8817"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rowSpan="2" gridSpan="4">
                  <a:txBody>
                    <a:bodyPr/>
                    <a:lstStyle/>
                    <a:p>
                      <a:pPr algn="ctr" fontAlgn="ctr"/>
                      <a:r>
                        <a:rPr lang="ru-RU" sz="1400" b="1" i="0" u="none" strike="noStrike" dirty="0">
                          <a:solidFill>
                            <a:srgbClr val="000000"/>
                          </a:solidFill>
                          <a:effectLst/>
                          <a:latin typeface="Times New Roman"/>
                        </a:rPr>
                        <a:t>анын </a:t>
                      </a:r>
                      <a:r>
                        <a:rPr lang="ru-RU" sz="1400" b="1" i="0" u="none" strike="noStrike" dirty="0" err="1">
                          <a:solidFill>
                            <a:srgbClr val="000000"/>
                          </a:solidFill>
                          <a:effectLst/>
                          <a:latin typeface="Times New Roman"/>
                        </a:rPr>
                        <a:t>ичинен</a:t>
                      </a:r>
                      <a:endParaRPr lang="ru-RU" sz="1400" b="1" i="0" u="none" strike="noStrike" dirty="0">
                        <a:solidFill>
                          <a:srgbClr val="000000"/>
                        </a:solidFill>
                        <a:effectLst/>
                        <a:latin typeface="Times New Roman"/>
                      </a:endParaRPr>
                    </a:p>
                  </a:txBody>
                  <a:tcPr marL="8817" marR="8817" marT="88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FBAF"/>
                    </a:solid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gridSpan="14">
                  <a:txBody>
                    <a:bodyPr/>
                    <a:lstStyle/>
                    <a:p>
                      <a:pPr algn="ctr" fontAlgn="ctr"/>
                      <a:r>
                        <a:rPr lang="ru-RU" sz="1400" b="1" i="0" u="none" strike="noStrike">
                          <a:solidFill>
                            <a:srgbClr val="000000"/>
                          </a:solidFill>
                          <a:effectLst/>
                          <a:latin typeface="Times New Roman"/>
                        </a:rPr>
                        <a:t>Алардан:</a:t>
                      </a:r>
                    </a:p>
                  </a:txBody>
                  <a:tcPr marL="8817" marR="8817" marT="88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FBA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3">
                  <a:txBody>
                    <a:bodyPr/>
                    <a:lstStyle/>
                    <a:p>
                      <a:pPr algn="ctr" fontAlgn="ctr"/>
                      <a:r>
                        <a:rPr lang="ru-RU" sz="1400" b="1" i="0" u="none" strike="noStrike" dirty="0">
                          <a:solidFill>
                            <a:srgbClr val="000000"/>
                          </a:solidFill>
                          <a:effectLst/>
                          <a:latin typeface="Times New Roman"/>
                        </a:rPr>
                        <a:t>илимий даражалуу окутуучулар % менен</a:t>
                      </a:r>
                    </a:p>
                  </a:txBody>
                  <a:tcPr marL="8817" marR="8817" marT="88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extLst>
                  <a:ext uri="{0D108BD9-81ED-4DB2-BD59-A6C34878D82A}">
                    <a16:rowId xmlns:a16="http://schemas.microsoft.com/office/drawing/2014/main" val="10001"/>
                  </a:ext>
                </a:extLst>
              </a:tr>
              <a:tr h="780297">
                <a:tc vMerge="1">
                  <a:txBody>
                    <a:bodyPr/>
                    <a:lstStyle/>
                    <a:p>
                      <a:endParaRPr lang="ru-RU"/>
                    </a:p>
                  </a:txBody>
                  <a:tcPr/>
                </a:tc>
                <a:tc vMerge="1">
                  <a:txBody>
                    <a:bodyPr/>
                    <a:lstStyle/>
                    <a:p>
                      <a:endParaRPr lang="ru-RU"/>
                    </a:p>
                  </a:txBody>
                  <a:tcPr/>
                </a:tc>
                <a:tc vMerge="1">
                  <a:txBody>
                    <a:bodyPr/>
                    <a:lstStyle/>
                    <a:p>
                      <a:endParaRPr lang="ru-RU"/>
                    </a:p>
                  </a:txBody>
                  <a:tcPr/>
                </a:tc>
                <a:tc gridSpan="4"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gridSpan="2">
                  <a:txBody>
                    <a:bodyPr/>
                    <a:lstStyle/>
                    <a:p>
                      <a:pPr algn="ctr" fontAlgn="ctr"/>
                      <a:r>
                        <a:rPr lang="ru-RU" sz="1400" b="1" i="0" u="none" strike="noStrike" dirty="0" err="1">
                          <a:solidFill>
                            <a:srgbClr val="000000"/>
                          </a:solidFill>
                          <a:effectLst/>
                          <a:latin typeface="Times New Roman"/>
                        </a:rPr>
                        <a:t>илимдин</a:t>
                      </a:r>
                      <a:r>
                        <a:rPr lang="ru-RU" sz="1400" b="1" i="0" u="none" strike="noStrike" dirty="0">
                          <a:solidFill>
                            <a:srgbClr val="000000"/>
                          </a:solidFill>
                          <a:effectLst/>
                          <a:latin typeface="Times New Roman"/>
                        </a:rPr>
                        <a:t> доктору</a:t>
                      </a:r>
                    </a:p>
                  </a:txBody>
                  <a:tcPr marL="8817" marR="8817" marT="88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FBAF"/>
                    </a:solidFill>
                  </a:tcPr>
                </a:tc>
                <a:tc hMerge="1">
                  <a:txBody>
                    <a:bodyPr/>
                    <a:lstStyle/>
                    <a:p>
                      <a:endParaRPr lang="ru-RU"/>
                    </a:p>
                  </a:txBody>
                  <a:tcPr/>
                </a:tc>
                <a:tc gridSpan="2">
                  <a:txBody>
                    <a:bodyPr/>
                    <a:lstStyle/>
                    <a:p>
                      <a:pPr algn="ctr" fontAlgn="ctr"/>
                      <a:r>
                        <a:rPr lang="ru-RU" sz="1400" b="1" i="0" u="none" strike="noStrike" dirty="0" err="1">
                          <a:solidFill>
                            <a:srgbClr val="000000"/>
                          </a:solidFill>
                          <a:effectLst/>
                          <a:latin typeface="Times New Roman"/>
                        </a:rPr>
                        <a:t>илимдин</a:t>
                      </a:r>
                      <a:r>
                        <a:rPr lang="ru-RU" sz="1400" b="1" i="0" u="none" strike="noStrike" dirty="0">
                          <a:solidFill>
                            <a:srgbClr val="000000"/>
                          </a:solidFill>
                          <a:effectLst/>
                          <a:latin typeface="Times New Roman"/>
                        </a:rPr>
                        <a:t> кандидаты</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FBAF"/>
                    </a:solidFill>
                  </a:tcPr>
                </a:tc>
                <a:tc hMerge="1">
                  <a:txBody>
                    <a:bodyPr/>
                    <a:lstStyle/>
                    <a:p>
                      <a:endParaRPr lang="ru-RU"/>
                    </a:p>
                  </a:txBody>
                  <a:tcPr/>
                </a:tc>
                <a:tc gridSpan="2">
                  <a:txBody>
                    <a:bodyPr/>
                    <a:lstStyle/>
                    <a:p>
                      <a:pPr algn="ctr" fontAlgn="ctr"/>
                      <a:r>
                        <a:rPr lang="ru-RU" sz="1400" b="1" i="0" u="none" strike="noStrike" dirty="0">
                          <a:solidFill>
                            <a:srgbClr val="000000"/>
                          </a:solidFill>
                          <a:effectLst/>
                          <a:latin typeface="Times New Roman"/>
                        </a:rPr>
                        <a:t>профессор</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FBAF"/>
                    </a:solidFill>
                  </a:tcPr>
                </a:tc>
                <a:tc hMerge="1">
                  <a:txBody>
                    <a:bodyPr/>
                    <a:lstStyle/>
                    <a:p>
                      <a:endParaRPr lang="ru-RU"/>
                    </a:p>
                  </a:txBody>
                  <a:tcPr/>
                </a:tc>
                <a:tc gridSpan="2">
                  <a:txBody>
                    <a:bodyPr/>
                    <a:lstStyle/>
                    <a:p>
                      <a:pPr algn="ctr" fontAlgn="ctr"/>
                      <a:r>
                        <a:rPr lang="ru-RU" sz="1400" b="1" i="0" u="none" strike="noStrike" dirty="0">
                          <a:solidFill>
                            <a:srgbClr val="000000"/>
                          </a:solidFill>
                          <a:effectLst/>
                          <a:latin typeface="Times New Roman"/>
                        </a:rPr>
                        <a:t>доцент</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FBAF"/>
                    </a:solidFill>
                  </a:tcPr>
                </a:tc>
                <a:tc hMerge="1">
                  <a:txBody>
                    <a:bodyPr/>
                    <a:lstStyle/>
                    <a:p>
                      <a:endParaRPr lang="ru-RU"/>
                    </a:p>
                  </a:txBody>
                  <a:tcPr/>
                </a:tc>
                <a:tc gridSpan="2">
                  <a:txBody>
                    <a:bodyPr/>
                    <a:lstStyle/>
                    <a:p>
                      <a:pPr algn="ctr" fontAlgn="ctr"/>
                      <a:r>
                        <a:rPr lang="ru-RU" sz="1400" b="1" i="0" u="none" strike="noStrike" dirty="0" err="1">
                          <a:solidFill>
                            <a:srgbClr val="000000"/>
                          </a:solidFill>
                          <a:effectLst/>
                          <a:latin typeface="Times New Roman"/>
                        </a:rPr>
                        <a:t>Улуу</a:t>
                      </a:r>
                      <a:r>
                        <a:rPr lang="ru-RU" sz="1400" b="1" i="0" u="none" strike="noStrike" dirty="0">
                          <a:solidFill>
                            <a:srgbClr val="000000"/>
                          </a:solidFill>
                          <a:effectLst/>
                          <a:latin typeface="Times New Roman"/>
                        </a:rPr>
                        <a:t> </a:t>
                      </a:r>
                      <a:r>
                        <a:rPr lang="ru-RU" sz="1400" b="1" i="0" u="none" strike="noStrike" dirty="0" err="1">
                          <a:solidFill>
                            <a:srgbClr val="000000"/>
                          </a:solidFill>
                          <a:effectLst/>
                          <a:latin typeface="Times New Roman"/>
                        </a:rPr>
                        <a:t>окутуучу</a:t>
                      </a:r>
                      <a:endParaRPr lang="ru-RU" sz="1400" b="1" i="0" u="none" strike="noStrike" dirty="0">
                        <a:solidFill>
                          <a:srgbClr val="000000"/>
                        </a:solidFill>
                        <a:effectLst/>
                        <a:latin typeface="Times New Roman"/>
                      </a:endParaRP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FBAF"/>
                    </a:solidFill>
                  </a:tcPr>
                </a:tc>
                <a:tc hMerge="1">
                  <a:txBody>
                    <a:bodyPr/>
                    <a:lstStyle/>
                    <a:p>
                      <a:endParaRPr lang="ru-RU"/>
                    </a:p>
                  </a:txBody>
                  <a:tcPr/>
                </a:tc>
                <a:tc gridSpan="2">
                  <a:txBody>
                    <a:bodyPr/>
                    <a:lstStyle/>
                    <a:p>
                      <a:pPr algn="ctr" fontAlgn="ctr"/>
                      <a:r>
                        <a:rPr lang="ru-RU" sz="1400" b="1" i="0" u="none" strike="noStrike" dirty="0" err="1">
                          <a:solidFill>
                            <a:srgbClr val="000000"/>
                          </a:solidFill>
                          <a:effectLst/>
                          <a:latin typeface="Times New Roman"/>
                        </a:rPr>
                        <a:t>окутуучу</a:t>
                      </a:r>
                      <a:endParaRPr lang="ru-RU" sz="1400" b="1" i="0" u="none" strike="noStrike" dirty="0">
                        <a:solidFill>
                          <a:srgbClr val="000000"/>
                        </a:solidFill>
                        <a:effectLst/>
                        <a:latin typeface="Times New Roman"/>
                      </a:endParaRP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FBAF"/>
                    </a:solidFill>
                  </a:tcPr>
                </a:tc>
                <a:tc hMerge="1">
                  <a:txBody>
                    <a:bodyPr/>
                    <a:lstStyle/>
                    <a:p>
                      <a:endParaRPr lang="ru-RU"/>
                    </a:p>
                  </a:txBody>
                  <a:tcPr/>
                </a:tc>
                <a:tc gridSpan="2">
                  <a:txBody>
                    <a:bodyPr/>
                    <a:lstStyle/>
                    <a:p>
                      <a:pPr algn="ctr" fontAlgn="ctr"/>
                      <a:r>
                        <a:rPr lang="ru-RU" sz="1400" b="1" i="0" u="none" strike="noStrike" dirty="0">
                          <a:solidFill>
                            <a:srgbClr val="000000"/>
                          </a:solidFill>
                          <a:effectLst/>
                          <a:latin typeface="Times New Roman"/>
                        </a:rPr>
                        <a:t>ассистент-</a:t>
                      </a:r>
                      <a:r>
                        <a:rPr lang="ru-RU" sz="1400" b="1" i="0" u="none" strike="noStrike" dirty="0" err="1">
                          <a:solidFill>
                            <a:srgbClr val="000000"/>
                          </a:solidFill>
                          <a:effectLst/>
                          <a:latin typeface="Times New Roman"/>
                        </a:rPr>
                        <a:t>окутуучу</a:t>
                      </a:r>
                      <a:endParaRPr lang="ru-RU" sz="1400" b="1" i="0" u="none" strike="noStrike" dirty="0">
                        <a:solidFill>
                          <a:srgbClr val="000000"/>
                        </a:solidFill>
                        <a:effectLst/>
                        <a:latin typeface="Times New Roman"/>
                      </a:endParaRPr>
                    </a:p>
                  </a:txBody>
                  <a:tcPr marL="8817" marR="8817" marT="8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FBAF"/>
                    </a:solidFill>
                  </a:tcPr>
                </a:tc>
                <a:tc hMerge="1">
                  <a:txBody>
                    <a:bodyPr/>
                    <a:lstStyle/>
                    <a:p>
                      <a:endParaRPr lang="ru-RU"/>
                    </a:p>
                  </a:txBody>
                  <a:tcPr/>
                </a:tc>
                <a:tc vMerge="1">
                  <a:txBody>
                    <a:bodyPr/>
                    <a:lstStyle/>
                    <a:p>
                      <a:endParaRPr lang="ru-RU"/>
                    </a:p>
                  </a:txBody>
                  <a:tcPr/>
                </a:tc>
                <a:extLst>
                  <a:ext uri="{0D108BD9-81ED-4DB2-BD59-A6C34878D82A}">
                    <a16:rowId xmlns:a16="http://schemas.microsoft.com/office/drawing/2014/main" val="10002"/>
                  </a:ext>
                </a:extLst>
              </a:tr>
              <a:tr h="191527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b="1" i="0" u="none" strike="noStrike">
                          <a:solidFill>
                            <a:srgbClr val="000000"/>
                          </a:solidFill>
                          <a:effectLst/>
                          <a:latin typeface="Times New Roman"/>
                        </a:rPr>
                        <a:t>штаттык</a:t>
                      </a:r>
                    </a:p>
                  </a:txBody>
                  <a:tcPr marL="8817" marR="8817" marT="8817"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600" b="1" i="0" u="none" strike="noStrike">
                          <a:solidFill>
                            <a:srgbClr val="000000"/>
                          </a:solidFill>
                          <a:effectLst/>
                          <a:latin typeface="Times New Roman"/>
                        </a:rPr>
                        <a:t>%</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600" b="1" i="0" u="none" strike="noStrike" dirty="0" err="1">
                          <a:solidFill>
                            <a:srgbClr val="000000"/>
                          </a:solidFill>
                          <a:effectLst/>
                          <a:latin typeface="Times New Roman"/>
                        </a:rPr>
                        <a:t>айкалыштыруучу</a:t>
                      </a:r>
                      <a:endParaRPr lang="ru-RU" sz="1600" b="1" i="0" u="none" strike="noStrike" dirty="0">
                        <a:solidFill>
                          <a:srgbClr val="000000"/>
                        </a:solidFill>
                        <a:effectLst/>
                        <a:latin typeface="Times New Roman"/>
                      </a:endParaRPr>
                    </a:p>
                  </a:txBody>
                  <a:tcPr marL="8817" marR="8817" marT="88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600" b="1" i="0" u="none" strike="noStrike" dirty="0">
                          <a:solidFill>
                            <a:srgbClr val="000000"/>
                          </a:solidFill>
                          <a:effectLst/>
                          <a:latin typeface="Times New Roman"/>
                        </a:rPr>
                        <a:t>%</a:t>
                      </a:r>
                    </a:p>
                  </a:txBody>
                  <a:tcPr marL="8817" marR="8817" marT="8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600" b="1" i="0" u="none" strike="noStrike" dirty="0" err="1">
                          <a:solidFill>
                            <a:srgbClr val="000000"/>
                          </a:solidFill>
                          <a:effectLst/>
                          <a:latin typeface="Times New Roman"/>
                        </a:rPr>
                        <a:t>штаттык</a:t>
                      </a:r>
                      <a:endParaRPr lang="ru-RU" sz="1600" b="1" i="0" u="none" strike="noStrike" dirty="0">
                        <a:solidFill>
                          <a:srgbClr val="000000"/>
                        </a:solidFill>
                        <a:effectLst/>
                        <a:latin typeface="Times New Roman"/>
                      </a:endParaRPr>
                    </a:p>
                  </a:txBody>
                  <a:tcPr marL="8817" marR="8817" marT="8817"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600" b="1" i="0" u="none" strike="noStrike" dirty="0" err="1">
                          <a:solidFill>
                            <a:srgbClr val="000000"/>
                          </a:solidFill>
                          <a:effectLst/>
                          <a:latin typeface="Times New Roman"/>
                        </a:rPr>
                        <a:t>айкалыштыруучу</a:t>
                      </a:r>
                      <a:endParaRPr lang="ru-RU" sz="1600" b="1" i="0" u="none" strike="noStrike" dirty="0">
                        <a:solidFill>
                          <a:srgbClr val="000000"/>
                        </a:solidFill>
                        <a:effectLst/>
                        <a:latin typeface="Times New Roman"/>
                      </a:endParaRPr>
                    </a:p>
                  </a:txBody>
                  <a:tcPr marL="8817" marR="8817" marT="88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600" b="1" i="0" u="none" strike="noStrike" dirty="0" err="1">
                          <a:solidFill>
                            <a:srgbClr val="000000"/>
                          </a:solidFill>
                          <a:effectLst/>
                          <a:latin typeface="Times New Roman"/>
                        </a:rPr>
                        <a:t>штаттык</a:t>
                      </a:r>
                      <a:endParaRPr lang="ru-RU" sz="1600" b="1" i="0" u="none" strike="noStrike" dirty="0">
                        <a:solidFill>
                          <a:srgbClr val="000000"/>
                        </a:solidFill>
                        <a:effectLst/>
                        <a:latin typeface="Times New Roman"/>
                      </a:endParaRPr>
                    </a:p>
                  </a:txBody>
                  <a:tcPr marL="8817" marR="8817" marT="88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600" b="1" i="0" u="none" strike="noStrike" dirty="0" err="1">
                          <a:solidFill>
                            <a:srgbClr val="000000"/>
                          </a:solidFill>
                          <a:effectLst/>
                          <a:latin typeface="Times New Roman"/>
                        </a:rPr>
                        <a:t>айкалыштыруучу</a:t>
                      </a:r>
                      <a:endParaRPr lang="ru-RU" sz="1600" b="1" i="0" u="none" strike="noStrike" dirty="0">
                        <a:solidFill>
                          <a:srgbClr val="000000"/>
                        </a:solidFill>
                        <a:effectLst/>
                        <a:latin typeface="Times New Roman"/>
                      </a:endParaRPr>
                    </a:p>
                  </a:txBody>
                  <a:tcPr marL="8817" marR="8817" marT="88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600" b="1" i="0" u="none" strike="noStrike" dirty="0" err="1">
                          <a:solidFill>
                            <a:srgbClr val="000000"/>
                          </a:solidFill>
                          <a:effectLst/>
                          <a:latin typeface="Times New Roman"/>
                        </a:rPr>
                        <a:t>штаттык</a:t>
                      </a:r>
                      <a:endParaRPr lang="ru-RU" sz="1600" b="1" i="0" u="none" strike="noStrike" dirty="0">
                        <a:solidFill>
                          <a:srgbClr val="000000"/>
                        </a:solidFill>
                        <a:effectLst/>
                        <a:latin typeface="Times New Roman"/>
                      </a:endParaRPr>
                    </a:p>
                  </a:txBody>
                  <a:tcPr marL="8817" marR="8817" marT="88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600" b="1" i="0" u="none" strike="noStrike" dirty="0" err="1">
                          <a:solidFill>
                            <a:srgbClr val="000000"/>
                          </a:solidFill>
                          <a:effectLst/>
                          <a:latin typeface="Times New Roman"/>
                        </a:rPr>
                        <a:t>айкалыштыруучу</a:t>
                      </a:r>
                      <a:endParaRPr lang="ru-RU" sz="1600" b="1" i="0" u="none" strike="noStrike" dirty="0">
                        <a:solidFill>
                          <a:srgbClr val="000000"/>
                        </a:solidFill>
                        <a:effectLst/>
                        <a:latin typeface="Times New Roman"/>
                      </a:endParaRPr>
                    </a:p>
                  </a:txBody>
                  <a:tcPr marL="8817" marR="8817" marT="88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600" b="1" i="0" u="none" strike="noStrike" dirty="0" err="1">
                          <a:solidFill>
                            <a:srgbClr val="000000"/>
                          </a:solidFill>
                          <a:effectLst/>
                          <a:latin typeface="Times New Roman"/>
                        </a:rPr>
                        <a:t>штаттык</a:t>
                      </a:r>
                      <a:endParaRPr lang="ru-RU" sz="1600" b="1" i="0" u="none" strike="noStrike" dirty="0">
                        <a:solidFill>
                          <a:srgbClr val="000000"/>
                        </a:solidFill>
                        <a:effectLst/>
                        <a:latin typeface="Times New Roman"/>
                      </a:endParaRPr>
                    </a:p>
                  </a:txBody>
                  <a:tcPr marL="8817" marR="8817" marT="88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600" b="1" i="0" u="none" strike="noStrike" dirty="0" err="1">
                          <a:solidFill>
                            <a:srgbClr val="000000"/>
                          </a:solidFill>
                          <a:effectLst/>
                          <a:latin typeface="Times New Roman"/>
                        </a:rPr>
                        <a:t>айкалыштыруучу</a:t>
                      </a:r>
                      <a:endParaRPr lang="ru-RU" sz="1600" b="1" i="0" u="none" strike="noStrike" dirty="0">
                        <a:solidFill>
                          <a:srgbClr val="000000"/>
                        </a:solidFill>
                        <a:effectLst/>
                        <a:latin typeface="Times New Roman"/>
                      </a:endParaRPr>
                    </a:p>
                  </a:txBody>
                  <a:tcPr marL="8817" marR="8817" marT="88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600" b="1" i="0" u="none" strike="noStrike" dirty="0" err="1">
                          <a:solidFill>
                            <a:srgbClr val="000000"/>
                          </a:solidFill>
                          <a:effectLst/>
                          <a:latin typeface="Times New Roman"/>
                        </a:rPr>
                        <a:t>штаттык</a:t>
                      </a:r>
                      <a:endParaRPr lang="ru-RU" sz="1600" b="1" i="0" u="none" strike="noStrike" dirty="0">
                        <a:solidFill>
                          <a:srgbClr val="000000"/>
                        </a:solidFill>
                        <a:effectLst/>
                        <a:latin typeface="Times New Roman"/>
                      </a:endParaRPr>
                    </a:p>
                  </a:txBody>
                  <a:tcPr marL="8817" marR="8817" marT="88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600" b="1" i="0" u="none" strike="noStrike" dirty="0" err="1">
                          <a:solidFill>
                            <a:srgbClr val="000000"/>
                          </a:solidFill>
                          <a:effectLst/>
                          <a:latin typeface="Times New Roman"/>
                        </a:rPr>
                        <a:t>айкалыштыруучу</a:t>
                      </a:r>
                      <a:endParaRPr lang="ru-RU" sz="1600" b="1" i="0" u="none" strike="noStrike" dirty="0">
                        <a:solidFill>
                          <a:srgbClr val="000000"/>
                        </a:solidFill>
                        <a:effectLst/>
                        <a:latin typeface="Times New Roman"/>
                      </a:endParaRPr>
                    </a:p>
                  </a:txBody>
                  <a:tcPr marL="8817" marR="8817" marT="88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600" b="1" i="0" u="none" strike="noStrike" dirty="0" err="1">
                          <a:solidFill>
                            <a:srgbClr val="000000"/>
                          </a:solidFill>
                          <a:effectLst/>
                          <a:latin typeface="Times New Roman"/>
                        </a:rPr>
                        <a:t>штаттык</a:t>
                      </a:r>
                      <a:endParaRPr lang="ru-RU" sz="1600" b="1" i="0" u="none" strike="noStrike" dirty="0">
                        <a:solidFill>
                          <a:srgbClr val="000000"/>
                        </a:solidFill>
                        <a:effectLst/>
                        <a:latin typeface="Times New Roman"/>
                      </a:endParaRPr>
                    </a:p>
                  </a:txBody>
                  <a:tcPr marL="8817" marR="8817" marT="88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600" b="1" i="0" u="none" strike="noStrike" dirty="0" err="1">
                          <a:solidFill>
                            <a:srgbClr val="000000"/>
                          </a:solidFill>
                          <a:effectLst/>
                          <a:latin typeface="Times New Roman"/>
                        </a:rPr>
                        <a:t>айкалыштыруучу</a:t>
                      </a:r>
                      <a:endParaRPr lang="ru-RU" sz="1600" b="1" i="0" u="none" strike="noStrike" dirty="0">
                        <a:solidFill>
                          <a:srgbClr val="000000"/>
                        </a:solidFill>
                        <a:effectLst/>
                        <a:latin typeface="Times New Roman"/>
                      </a:endParaRPr>
                    </a:p>
                  </a:txBody>
                  <a:tcPr marL="8817" marR="8817" marT="88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600" b="1" i="0" u="none" strike="noStrike" dirty="0" err="1">
                          <a:solidFill>
                            <a:srgbClr val="000000"/>
                          </a:solidFill>
                          <a:effectLst/>
                          <a:latin typeface="Times New Roman"/>
                        </a:rPr>
                        <a:t>штаттык</a:t>
                      </a:r>
                      <a:endParaRPr lang="ru-RU" sz="1600" b="1" i="0" u="none" strike="noStrike" dirty="0">
                        <a:solidFill>
                          <a:srgbClr val="000000"/>
                        </a:solidFill>
                        <a:effectLst/>
                        <a:latin typeface="Times New Roman"/>
                      </a:endParaRPr>
                    </a:p>
                  </a:txBody>
                  <a:tcPr marL="8817" marR="8817" marT="88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a:txBody>
                    <a:bodyPr/>
                    <a:lstStyle/>
                    <a:p>
                      <a:pPr algn="ctr" fontAlgn="ctr"/>
                      <a:r>
                        <a:rPr lang="ru-RU" sz="1600" b="1" i="0" u="none" strike="noStrike" dirty="0" err="1">
                          <a:solidFill>
                            <a:srgbClr val="000000"/>
                          </a:solidFill>
                          <a:effectLst/>
                          <a:latin typeface="Times New Roman"/>
                        </a:rPr>
                        <a:t>айкалыштыруучу</a:t>
                      </a:r>
                      <a:endParaRPr lang="ru-RU" sz="1600" b="1" i="0" u="none" strike="noStrike" dirty="0">
                        <a:solidFill>
                          <a:srgbClr val="000000"/>
                        </a:solidFill>
                        <a:effectLst/>
                        <a:latin typeface="Times New Roman"/>
                      </a:endParaRPr>
                    </a:p>
                  </a:txBody>
                  <a:tcPr marL="8817" marR="8817" marT="8817"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FBAF"/>
                    </a:solidFill>
                  </a:tcPr>
                </a:tc>
                <a:tc vMerge="1">
                  <a:txBody>
                    <a:bodyPr/>
                    <a:lstStyle/>
                    <a:p>
                      <a:endParaRPr lang="ru-RU"/>
                    </a:p>
                  </a:txBody>
                  <a:tcPr/>
                </a:tc>
                <a:extLst>
                  <a:ext uri="{0D108BD9-81ED-4DB2-BD59-A6C34878D82A}">
                    <a16:rowId xmlns:a16="http://schemas.microsoft.com/office/drawing/2014/main" val="10003"/>
                  </a:ext>
                </a:extLst>
              </a:tr>
              <a:tr h="558976">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1</a:t>
                      </a:r>
                    </a:p>
                  </a:txBody>
                  <a:tcPr marL="8817" marR="8817" marT="88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auto"/>
                      <a:r>
                        <a:rPr lang="ru-RU" sz="1600" b="1" i="0" u="none" strike="noStrike" dirty="0">
                          <a:solidFill>
                            <a:srgbClr val="7030A0"/>
                          </a:solidFill>
                          <a:effectLst/>
                          <a:latin typeface="Times New Roman" panose="02020603050405020304" pitchFamily="18" charset="0"/>
                          <a:cs typeface="Times New Roman" panose="02020603050405020304" pitchFamily="18" charset="0"/>
                        </a:rPr>
                        <a:t>МК </a:t>
                      </a:r>
                    </a:p>
                  </a:txBody>
                  <a:tcPr marL="8817" marR="8817" marT="8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59</a:t>
                      </a:r>
                    </a:p>
                  </a:txBody>
                  <a:tcPr marL="8817" marR="8817" marT="88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a:solidFill>
                            <a:srgbClr val="9A08C8"/>
                          </a:solidFill>
                          <a:effectLst/>
                          <a:latin typeface="Times New Roman" panose="02020603050405020304" pitchFamily="18" charset="0"/>
                          <a:cs typeface="Times New Roman" panose="02020603050405020304" pitchFamily="18" charset="0"/>
                        </a:rPr>
                        <a:t>49</a:t>
                      </a:r>
                    </a:p>
                  </a:txBody>
                  <a:tcPr marL="8817" marR="8817" marT="88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a:solidFill>
                            <a:srgbClr val="9A08C8"/>
                          </a:solidFill>
                          <a:effectLst/>
                          <a:latin typeface="Times New Roman" panose="02020603050405020304" pitchFamily="18" charset="0"/>
                          <a:cs typeface="Times New Roman" panose="02020603050405020304" pitchFamily="18" charset="0"/>
                        </a:rPr>
                        <a:t>83%</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a:solidFill>
                            <a:srgbClr val="9A08C8"/>
                          </a:solidFill>
                          <a:effectLst/>
                          <a:latin typeface="Times New Roman" panose="02020603050405020304" pitchFamily="18" charset="0"/>
                          <a:cs typeface="Times New Roman" panose="02020603050405020304" pitchFamily="18" charset="0"/>
                        </a:rPr>
                        <a:t>10</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a:solidFill>
                            <a:srgbClr val="9A08C8"/>
                          </a:solidFill>
                          <a:effectLst/>
                          <a:latin typeface="Times New Roman" panose="02020603050405020304" pitchFamily="18" charset="0"/>
                          <a:cs typeface="Times New Roman" panose="02020603050405020304" pitchFamily="18" charset="0"/>
                        </a:rPr>
                        <a:t>17%</a:t>
                      </a:r>
                    </a:p>
                  </a:txBody>
                  <a:tcPr marL="8817" marR="8817" marT="8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 </a:t>
                      </a:r>
                    </a:p>
                  </a:txBody>
                  <a:tcPr marL="8817" marR="8817" marT="88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a:solidFill>
                            <a:srgbClr val="9A08C8"/>
                          </a:solidFill>
                          <a:effectLst/>
                          <a:latin typeface="Times New Roman" panose="02020603050405020304" pitchFamily="18" charset="0"/>
                          <a:cs typeface="Times New Roman" panose="02020603050405020304" pitchFamily="18" charset="0"/>
                        </a:rPr>
                        <a:t> </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a:solidFill>
                            <a:srgbClr val="9A08C8"/>
                          </a:solidFill>
                          <a:effectLst/>
                          <a:latin typeface="Times New Roman" panose="02020603050405020304" pitchFamily="18" charset="0"/>
                          <a:cs typeface="Times New Roman" panose="02020603050405020304" pitchFamily="18" charset="0"/>
                        </a:rPr>
                        <a:t>1</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a:solidFill>
                            <a:srgbClr val="9A08C8"/>
                          </a:solidFill>
                          <a:effectLst/>
                          <a:latin typeface="Times New Roman" panose="02020603050405020304" pitchFamily="18" charset="0"/>
                          <a:cs typeface="Times New Roman" panose="02020603050405020304" pitchFamily="18" charset="0"/>
                        </a:rPr>
                        <a:t> </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a:solidFill>
                            <a:srgbClr val="9A08C8"/>
                          </a:solidFill>
                          <a:effectLst/>
                          <a:latin typeface="Times New Roman" panose="02020603050405020304" pitchFamily="18" charset="0"/>
                          <a:cs typeface="Times New Roman" panose="02020603050405020304" pitchFamily="18" charset="0"/>
                        </a:rPr>
                        <a:t> </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a:solidFill>
                            <a:srgbClr val="9A08C8"/>
                          </a:solidFill>
                          <a:effectLst/>
                          <a:latin typeface="Times New Roman" panose="02020603050405020304" pitchFamily="18" charset="0"/>
                          <a:cs typeface="Times New Roman" panose="02020603050405020304" pitchFamily="18" charset="0"/>
                        </a:rPr>
                        <a:t> </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a:solidFill>
                            <a:srgbClr val="9A08C8"/>
                          </a:solidFill>
                          <a:effectLst/>
                          <a:latin typeface="Times New Roman" panose="02020603050405020304" pitchFamily="18" charset="0"/>
                          <a:cs typeface="Times New Roman" panose="02020603050405020304" pitchFamily="18" charset="0"/>
                        </a:rPr>
                        <a:t> </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a:solidFill>
                            <a:srgbClr val="9A08C8"/>
                          </a:solidFill>
                          <a:effectLst/>
                          <a:latin typeface="Times New Roman" panose="02020603050405020304" pitchFamily="18" charset="0"/>
                          <a:cs typeface="Times New Roman" panose="02020603050405020304" pitchFamily="18" charset="0"/>
                        </a:rPr>
                        <a:t>1</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a:solidFill>
                            <a:srgbClr val="9A08C8"/>
                          </a:solidFill>
                          <a:effectLst/>
                          <a:latin typeface="Times New Roman" panose="02020603050405020304" pitchFamily="18" charset="0"/>
                          <a:cs typeface="Times New Roman" panose="02020603050405020304" pitchFamily="18" charset="0"/>
                        </a:rPr>
                        <a:t> </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a:solidFill>
                            <a:srgbClr val="9A08C8"/>
                          </a:solidFill>
                          <a:effectLst/>
                          <a:latin typeface="Times New Roman" panose="02020603050405020304" pitchFamily="18" charset="0"/>
                          <a:cs typeface="Times New Roman" panose="02020603050405020304" pitchFamily="18" charset="0"/>
                        </a:rPr>
                        <a:t> </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a:solidFill>
                            <a:srgbClr val="9A08C8"/>
                          </a:solidFill>
                          <a:effectLst/>
                          <a:latin typeface="Times New Roman" panose="02020603050405020304" pitchFamily="18" charset="0"/>
                          <a:cs typeface="Times New Roman" panose="02020603050405020304" pitchFamily="18" charset="0"/>
                        </a:rPr>
                        <a:t>49</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a:solidFill>
                            <a:srgbClr val="9A08C8"/>
                          </a:solidFill>
                          <a:effectLst/>
                          <a:latin typeface="Times New Roman" panose="02020603050405020304" pitchFamily="18" charset="0"/>
                          <a:cs typeface="Times New Roman" panose="02020603050405020304" pitchFamily="18" charset="0"/>
                        </a:rPr>
                        <a:t>9</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a:solidFill>
                            <a:srgbClr val="9A08C8"/>
                          </a:solidFill>
                          <a:effectLst/>
                          <a:latin typeface="Times New Roman" panose="02020603050405020304" pitchFamily="18" charset="0"/>
                          <a:cs typeface="Times New Roman" panose="02020603050405020304" pitchFamily="18" charset="0"/>
                        </a:rPr>
                        <a:t> </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a:solidFill>
                            <a:srgbClr val="9A08C8"/>
                          </a:solidFill>
                          <a:effectLst/>
                          <a:latin typeface="Times New Roman" panose="02020603050405020304" pitchFamily="18" charset="0"/>
                          <a:cs typeface="Times New Roman" panose="02020603050405020304" pitchFamily="18" charset="0"/>
                        </a:rPr>
                        <a:t> </a:t>
                      </a:r>
                    </a:p>
                  </a:txBody>
                  <a:tcPr marL="8817" marR="8817" marT="8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ru-RU" sz="1600" b="1" i="0" u="none" strike="noStrike">
                          <a:solidFill>
                            <a:srgbClr val="7030A0"/>
                          </a:solidFill>
                          <a:effectLst/>
                          <a:latin typeface="Times New Roman" panose="02020603050405020304" pitchFamily="18" charset="0"/>
                          <a:cs typeface="Times New Roman" panose="02020603050405020304" pitchFamily="18" charset="0"/>
                        </a:rPr>
                        <a:t>1,7%</a:t>
                      </a:r>
                    </a:p>
                  </a:txBody>
                  <a:tcPr marL="8817" marR="8817" marT="88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558976">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2</a:t>
                      </a:r>
                    </a:p>
                  </a:txBody>
                  <a:tcPr marL="8817" marR="8817" marT="88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auto"/>
                      <a:r>
                        <a:rPr lang="ru-RU" sz="1600" b="1" i="0" u="none" strike="noStrike" dirty="0">
                          <a:solidFill>
                            <a:srgbClr val="9A08C8"/>
                          </a:solidFill>
                          <a:effectLst/>
                          <a:latin typeface="Times New Roman" panose="02020603050405020304" pitchFamily="18" charset="0"/>
                          <a:cs typeface="Times New Roman" panose="02020603050405020304" pitchFamily="18" charset="0"/>
                        </a:rPr>
                        <a:t>ЖАК</a:t>
                      </a:r>
                    </a:p>
                  </a:txBody>
                  <a:tcPr marL="8817" marR="8817" marT="8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fontAlgn="ctr"/>
                      <a:r>
                        <a:rPr lang="ky-KG" sz="1600" b="1" i="0" u="none" strike="noStrike" dirty="0">
                          <a:solidFill>
                            <a:srgbClr val="9A08C8"/>
                          </a:solidFill>
                          <a:effectLst/>
                          <a:latin typeface="Times New Roman" panose="02020603050405020304" pitchFamily="18" charset="0"/>
                          <a:cs typeface="Times New Roman" panose="02020603050405020304" pitchFamily="18" charset="0"/>
                        </a:rPr>
                        <a:t>205</a:t>
                      </a:r>
                    </a:p>
                  </a:txBody>
                  <a:tcPr marL="8817" marR="8817" marT="88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184</a:t>
                      </a:r>
                    </a:p>
                  </a:txBody>
                  <a:tcPr marL="8817" marR="8817" marT="88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88%</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19</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ky-KG" sz="1600" b="1" i="0" u="none" strike="noStrike" dirty="0">
                          <a:solidFill>
                            <a:srgbClr val="9A08C8"/>
                          </a:solidFill>
                          <a:effectLst/>
                          <a:latin typeface="Times New Roman" panose="02020603050405020304" pitchFamily="18" charset="0"/>
                          <a:cs typeface="Times New Roman" panose="02020603050405020304" pitchFamily="18" charset="0"/>
                        </a:rPr>
                        <a:t>12%</a:t>
                      </a:r>
                    </a:p>
                  </a:txBody>
                  <a:tcPr marL="8817" marR="8817" marT="8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8817" marR="8817" marT="88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1</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1</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1</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184</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19</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a:t>
                      </a:r>
                    </a:p>
                  </a:txBody>
                  <a:tcPr marL="8817" marR="8817" marT="8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600" b="1" i="0" u="none" strike="noStrike" dirty="0">
                          <a:solidFill>
                            <a:srgbClr val="9A08C8"/>
                          </a:solidFill>
                          <a:effectLst/>
                          <a:latin typeface="Times New Roman" panose="02020603050405020304" pitchFamily="18" charset="0"/>
                          <a:cs typeface="Times New Roman" panose="02020603050405020304" pitchFamily="18" charset="0"/>
                        </a:rPr>
                        <a:t>0,98%</a:t>
                      </a:r>
                    </a:p>
                  </a:txBody>
                  <a:tcPr marL="8817" marR="8817" marT="88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5"/>
                  </a:ext>
                </a:extLst>
              </a:tr>
              <a:tr h="411428">
                <a:tc>
                  <a:txBody>
                    <a:bodyPr/>
                    <a:lstStyle/>
                    <a:p>
                      <a:pPr algn="ctr" fontAlgn="ctr"/>
                      <a:r>
                        <a:rPr lang="ru-RU" sz="1400" b="1" i="0" u="none" strike="noStrike">
                          <a:solidFill>
                            <a:srgbClr val="9A08C8"/>
                          </a:solidFill>
                          <a:effectLst/>
                          <a:latin typeface="Times New Roman" panose="02020603050405020304" pitchFamily="18" charset="0"/>
                          <a:cs typeface="Times New Roman" panose="02020603050405020304" pitchFamily="18" charset="0"/>
                        </a:rPr>
                        <a:t> </a:t>
                      </a:r>
                    </a:p>
                  </a:txBody>
                  <a:tcPr marL="8817" marR="8817" marT="88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err="1">
                          <a:solidFill>
                            <a:srgbClr val="FF0000"/>
                          </a:solidFill>
                          <a:effectLst/>
                          <a:latin typeface="Times New Roman" panose="02020603050405020304" pitchFamily="18" charset="0"/>
                          <a:cs typeface="Times New Roman" panose="02020603050405020304" pitchFamily="18" charset="0"/>
                        </a:rPr>
                        <a:t>Жалпы</a:t>
                      </a:r>
                      <a:endParaRPr lang="ru-RU" sz="16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8817" marR="8817" marT="8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264</a:t>
                      </a:r>
                    </a:p>
                  </a:txBody>
                  <a:tcPr marL="8817" marR="8817" marT="88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233</a:t>
                      </a:r>
                    </a:p>
                  </a:txBody>
                  <a:tcPr marL="8817" marR="8817" marT="88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85%</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29</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29%</a:t>
                      </a:r>
                    </a:p>
                  </a:txBody>
                  <a:tcPr marL="8817" marR="8817" marT="8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a:t>
                      </a:r>
                    </a:p>
                  </a:txBody>
                  <a:tcPr marL="8817" marR="8817" marT="88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2</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1</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1</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1</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233</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28</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a:t>
                      </a:r>
                    </a:p>
                  </a:txBody>
                  <a:tcPr marL="8817" marR="8817" marT="88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a:t>
                      </a:r>
                    </a:p>
                  </a:txBody>
                  <a:tcPr marL="8817" marR="8817" marT="881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ru-RU" sz="1600" b="1" i="0" u="none" strike="noStrike" dirty="0">
                          <a:solidFill>
                            <a:srgbClr val="FF0000"/>
                          </a:solidFill>
                          <a:effectLst/>
                          <a:latin typeface="Times New Roman" panose="02020603050405020304" pitchFamily="18" charset="0"/>
                          <a:cs typeface="Times New Roman" panose="02020603050405020304" pitchFamily="18" charset="0"/>
                        </a:rPr>
                        <a:t>1%</a:t>
                      </a:r>
                    </a:p>
                  </a:txBody>
                  <a:tcPr marL="8817" marR="8817" marT="88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6"/>
                  </a:ext>
                </a:extLst>
              </a:tr>
            </a:tbl>
          </a:graphicData>
        </a:graphic>
      </p:graphicFrame>
      <p:pic>
        <p:nvPicPr>
          <p:cNvPr id="4" name="Рисунок 3">
            <a:extLst>
              <a:ext uri="{FF2B5EF4-FFF2-40B4-BE49-F238E27FC236}">
                <a16:creationId xmlns:a16="http://schemas.microsoft.com/office/drawing/2014/main" id="{C112E1C5-35AD-A863-A158-BEA2E51278A3}"/>
              </a:ext>
            </a:extLst>
          </p:cNvPr>
          <p:cNvPicPr>
            <a:picLocks noChangeAspect="1"/>
          </p:cNvPicPr>
          <p:nvPr/>
        </p:nvPicPr>
        <p:blipFill>
          <a:blip r:embed="rId2" cstate="print"/>
          <a:stretch>
            <a:fillRect/>
          </a:stretch>
        </p:blipFill>
        <p:spPr>
          <a:xfrm>
            <a:off x="571947" y="-27384"/>
            <a:ext cx="771525" cy="767705"/>
          </a:xfrm>
          <a:prstGeom prst="rect">
            <a:avLst/>
          </a:prstGeom>
        </p:spPr>
      </p:pic>
      <p:pic>
        <p:nvPicPr>
          <p:cNvPr id="7" name="Рисунок 6"/>
          <p:cNvPicPr>
            <a:picLocks noChangeAspect="1"/>
          </p:cNvPicPr>
          <p:nvPr/>
        </p:nvPicPr>
        <p:blipFill>
          <a:blip r:embed="rId3" cstate="print"/>
          <a:stretch>
            <a:fillRect/>
          </a:stretch>
        </p:blipFill>
        <p:spPr>
          <a:xfrm>
            <a:off x="11096660" y="71414"/>
            <a:ext cx="961086" cy="579965"/>
          </a:xfrm>
          <a:prstGeom prst="rect">
            <a:avLst/>
          </a:prstGeom>
        </p:spPr>
      </p:pic>
      <p:sp>
        <p:nvSpPr>
          <p:cNvPr id="9" name="TextBox 7"/>
          <p:cNvSpPr txBox="1">
            <a:spLocks noChangeArrowheads="1"/>
          </p:cNvSpPr>
          <p:nvPr/>
        </p:nvSpPr>
        <p:spPr bwMode="auto">
          <a:xfrm>
            <a:off x="5865813" y="6513513"/>
            <a:ext cx="1309687" cy="338137"/>
          </a:xfrm>
          <a:prstGeom prst="rect">
            <a:avLst/>
          </a:prstGeom>
          <a:noFill/>
          <a:ln w="9525">
            <a:noFill/>
            <a:miter lim="800000"/>
            <a:headEnd/>
            <a:tailEnd/>
          </a:ln>
        </p:spPr>
        <p:txBody>
          <a:bodyPr>
            <a:spAutoFit/>
          </a:bodyPr>
          <a:lstStyle/>
          <a:p>
            <a:r>
              <a:rPr lang="ru-RU" sz="1600" dirty="0" smtClean="0">
                <a:solidFill>
                  <a:schemeClr val="bg2">
                    <a:lumMod val="90000"/>
                  </a:schemeClr>
                </a:solidFill>
                <a:latin typeface="Calibri" pitchFamily="34" charset="0"/>
              </a:rPr>
              <a:t>2023</a:t>
            </a:r>
            <a:endParaRPr lang="en-US" sz="1600" dirty="0">
              <a:solidFill>
                <a:schemeClr val="bg2">
                  <a:lumMod val="90000"/>
                </a:schemeClr>
              </a:solidFill>
              <a:latin typeface="Calibri" pitchFamily="34" charset="0"/>
            </a:endParaRPr>
          </a:p>
        </p:txBody>
      </p:sp>
    </p:spTree>
    <p:extLst>
      <p:ext uri="{BB962C8B-B14F-4D97-AF65-F5344CB8AC3E}">
        <p14:creationId xmlns:p14="http://schemas.microsoft.com/office/powerpoint/2010/main" val="217818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2"/>
          <a:stretch>
            <a:fillRect/>
          </a:stretch>
        </p:blipFill>
        <p:spPr>
          <a:xfrm>
            <a:off x="479376" y="0"/>
            <a:ext cx="725487" cy="737680"/>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1377727973"/>
              </p:ext>
            </p:extLst>
          </p:nvPr>
        </p:nvGraphicFramePr>
        <p:xfrm>
          <a:off x="1019436" y="0"/>
          <a:ext cx="10153128" cy="741045"/>
        </p:xfrm>
        <a:graphic>
          <a:graphicData uri="http://schemas.openxmlformats.org/drawingml/2006/table">
            <a:tbl>
              <a:tblPr/>
              <a:tblGrid>
                <a:gridCol w="10153128">
                  <a:extLst>
                    <a:ext uri="{9D8B030D-6E8A-4147-A177-3AD203B41FA5}">
                      <a16:colId xmlns:a16="http://schemas.microsoft.com/office/drawing/2014/main" val="20000"/>
                    </a:ext>
                  </a:extLst>
                </a:gridCol>
              </a:tblGrid>
              <a:tr h="523875">
                <a:tc>
                  <a:txBody>
                    <a:bodyPr/>
                    <a:lstStyle/>
                    <a:p>
                      <a:pPr algn="ctr" fontAlgn="b"/>
                      <a:r>
                        <a:rPr lang="ru-RU" sz="2400" b="1" i="0" u="none" strike="noStrike" dirty="0">
                          <a:solidFill>
                            <a:srgbClr val="0000FF"/>
                          </a:solidFill>
                          <a:effectLst/>
                          <a:latin typeface="Times New Roman" panose="02020603050405020304" pitchFamily="18" charset="0"/>
                          <a:cs typeface="Times New Roman" panose="02020603050405020304" pitchFamily="18" charset="0"/>
                        </a:rPr>
                        <a:t> Факультеттердеги илимий даражалуу окутуучулардын проценттик катышы</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1515985523"/>
              </p:ext>
            </p:extLst>
          </p:nvPr>
        </p:nvGraphicFramePr>
        <p:xfrm>
          <a:off x="191345" y="1196752"/>
          <a:ext cx="5184576" cy="3563454"/>
        </p:xfrm>
        <a:graphic>
          <a:graphicData uri="http://schemas.openxmlformats.org/drawingml/2006/table">
            <a:tbl>
              <a:tblPr/>
              <a:tblGrid>
                <a:gridCol w="431389">
                  <a:extLst>
                    <a:ext uri="{9D8B030D-6E8A-4147-A177-3AD203B41FA5}">
                      <a16:colId xmlns:a16="http://schemas.microsoft.com/office/drawing/2014/main" val="2642182924"/>
                    </a:ext>
                  </a:extLst>
                </a:gridCol>
                <a:gridCol w="896367">
                  <a:extLst>
                    <a:ext uri="{9D8B030D-6E8A-4147-A177-3AD203B41FA5}">
                      <a16:colId xmlns:a16="http://schemas.microsoft.com/office/drawing/2014/main" val="2688655937"/>
                    </a:ext>
                  </a:extLst>
                </a:gridCol>
                <a:gridCol w="695492">
                  <a:extLst>
                    <a:ext uri="{9D8B030D-6E8A-4147-A177-3AD203B41FA5}">
                      <a16:colId xmlns:a16="http://schemas.microsoft.com/office/drawing/2014/main" val="4237579918"/>
                    </a:ext>
                  </a:extLst>
                </a:gridCol>
                <a:gridCol w="758719">
                  <a:extLst>
                    <a:ext uri="{9D8B030D-6E8A-4147-A177-3AD203B41FA5}">
                      <a16:colId xmlns:a16="http://schemas.microsoft.com/office/drawing/2014/main" val="2072407601"/>
                    </a:ext>
                  </a:extLst>
                </a:gridCol>
                <a:gridCol w="758719">
                  <a:extLst>
                    <a:ext uri="{9D8B030D-6E8A-4147-A177-3AD203B41FA5}">
                      <a16:colId xmlns:a16="http://schemas.microsoft.com/office/drawing/2014/main" val="1021883042"/>
                    </a:ext>
                  </a:extLst>
                </a:gridCol>
                <a:gridCol w="779793">
                  <a:extLst>
                    <a:ext uri="{9D8B030D-6E8A-4147-A177-3AD203B41FA5}">
                      <a16:colId xmlns:a16="http://schemas.microsoft.com/office/drawing/2014/main" val="3983413263"/>
                    </a:ext>
                  </a:extLst>
                </a:gridCol>
                <a:gridCol w="864097">
                  <a:extLst>
                    <a:ext uri="{9D8B030D-6E8A-4147-A177-3AD203B41FA5}">
                      <a16:colId xmlns:a16="http://schemas.microsoft.com/office/drawing/2014/main" val="1971733205"/>
                    </a:ext>
                  </a:extLst>
                </a:gridCol>
              </a:tblGrid>
              <a:tr h="603178">
                <a:tc rowSpan="2">
                  <a:txBody>
                    <a:bodyPr/>
                    <a:lstStyle/>
                    <a:p>
                      <a:pPr algn="ctr" rtl="0" fontAlgn="ctr"/>
                      <a:r>
                        <a:rPr lang="ru-RU" sz="1800" b="1"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rtl="0" fontAlgn="ctr"/>
                      <a:r>
                        <a:rPr lang="ru-RU" sz="1800" b="1" i="0" u="none" strike="noStrike">
                          <a:solidFill>
                            <a:srgbClr val="000000"/>
                          </a:solidFill>
                          <a:effectLst/>
                          <a:latin typeface="Times New Roman" panose="02020603050405020304" pitchFamily="18" charset="0"/>
                        </a:rPr>
                        <a:t>Факультеттер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5">
                  <a:txBody>
                    <a:bodyPr/>
                    <a:lstStyle/>
                    <a:p>
                      <a:pPr algn="ctr" rtl="0" fontAlgn="ctr"/>
                      <a:r>
                        <a:rPr lang="ru-RU" sz="1600" b="1" i="0" u="none" strike="noStrike">
                          <a:solidFill>
                            <a:srgbClr val="000000"/>
                          </a:solidFill>
                          <a:effectLst/>
                          <a:latin typeface="Times New Roman" panose="02020603050405020304" pitchFamily="18" charset="0"/>
                        </a:rPr>
                        <a:t>Илимий даражалуулар,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311507751"/>
                  </a:ext>
                </a:extLst>
              </a:tr>
              <a:tr h="552061">
                <a:tc vMerge="1">
                  <a:txBody>
                    <a:bodyPr/>
                    <a:lstStyle/>
                    <a:p>
                      <a:endParaRPr lang="ru-RU"/>
                    </a:p>
                  </a:txBody>
                  <a:tcPr/>
                </a:tc>
                <a:tc vMerge="1">
                  <a:txBody>
                    <a:bodyPr/>
                    <a:lstStyle/>
                    <a:p>
                      <a:endParaRPr lang="ru-RU"/>
                    </a:p>
                  </a:txBody>
                  <a:tcPr/>
                </a:tc>
                <a:tc>
                  <a:txBody>
                    <a:bodyPr/>
                    <a:lstStyle/>
                    <a:p>
                      <a:pPr algn="ctr" rtl="0" fontAlgn="ctr"/>
                      <a:r>
                        <a:rPr lang="ru-RU" sz="1600" b="1" i="0" u="none" strike="noStrike" dirty="0">
                          <a:solidFill>
                            <a:srgbClr val="000000"/>
                          </a:solidFill>
                          <a:effectLst/>
                          <a:latin typeface="Times New Roman" panose="02020603050405020304" pitchFamily="18" charset="0"/>
                        </a:rPr>
                        <a:t>2018-2019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600" b="1" i="0" u="none" strike="noStrike" dirty="0">
                          <a:solidFill>
                            <a:srgbClr val="000000"/>
                          </a:solidFill>
                          <a:effectLst/>
                          <a:latin typeface="Times New Roman" panose="02020603050405020304" pitchFamily="18" charset="0"/>
                        </a:rPr>
                        <a:t>2019-2020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600" b="1" i="0" u="none" strike="noStrike" dirty="0">
                          <a:solidFill>
                            <a:srgbClr val="000000"/>
                          </a:solidFill>
                          <a:effectLst/>
                          <a:latin typeface="Times New Roman" panose="02020603050405020304" pitchFamily="18" charset="0"/>
                        </a:rPr>
                        <a:t>2020-2021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600" b="1" i="0" u="none" strike="noStrike" dirty="0">
                          <a:solidFill>
                            <a:srgbClr val="000000"/>
                          </a:solidFill>
                          <a:effectLst/>
                          <a:latin typeface="Times New Roman" panose="02020603050405020304" pitchFamily="18" charset="0"/>
                        </a:rPr>
                        <a:t>2021-2022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600" b="1" i="0" u="none" strike="noStrike" dirty="0">
                          <a:solidFill>
                            <a:srgbClr val="000000"/>
                          </a:solidFill>
                          <a:effectLst/>
                          <a:latin typeface="Times New Roman" panose="02020603050405020304" pitchFamily="18" charset="0"/>
                        </a:rPr>
                        <a:t>2022-2023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42269062"/>
                  </a:ext>
                </a:extLst>
              </a:tr>
              <a:tr h="357818">
                <a:tc>
                  <a:txBody>
                    <a:bodyPr/>
                    <a:lstStyle/>
                    <a:p>
                      <a:pPr algn="ctr" rtl="0" fontAlgn="ctr"/>
                      <a:r>
                        <a:rPr lang="ru-RU" sz="2000" b="0" i="0" u="none" strike="noStrike">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2000" b="1" i="0" u="none" strike="noStrike">
                          <a:solidFill>
                            <a:srgbClr val="7030A0"/>
                          </a:solidFill>
                          <a:effectLst/>
                          <a:latin typeface="Times New Roman" panose="02020603050405020304" pitchFamily="18" charset="0"/>
                        </a:rPr>
                        <a:t>ТТФ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0" i="0" u="none" strike="noStrike">
                          <a:solidFill>
                            <a:srgbClr val="000000"/>
                          </a:solidFill>
                          <a:effectLst/>
                          <a:latin typeface="Times New Roman" panose="02020603050405020304" pitchFamily="18" charset="0"/>
                        </a:rPr>
                        <a:t>35,71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0" i="0" u="none" strike="noStrike">
                          <a:solidFill>
                            <a:srgbClr val="000000"/>
                          </a:solidFill>
                          <a:effectLst/>
                          <a:latin typeface="Times New Roman" panose="02020603050405020304" pitchFamily="18" charset="0"/>
                        </a:rPr>
                        <a:t>43,29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0" i="0" u="none" strike="noStrike" dirty="0">
                          <a:solidFill>
                            <a:srgbClr val="000000"/>
                          </a:solidFill>
                          <a:effectLst/>
                          <a:latin typeface="Times New Roman" panose="02020603050405020304" pitchFamily="18"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0" i="0" u="none" strike="noStrike" dirty="0">
                          <a:solidFill>
                            <a:srgbClr val="000000"/>
                          </a:solidFill>
                          <a:effectLst/>
                          <a:latin typeface="Times New Roman" panose="02020603050405020304" pitchFamily="18" charset="0"/>
                        </a:rPr>
                        <a:t>43,89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7030A0"/>
                          </a:solidFill>
                          <a:effectLst/>
                          <a:latin typeface="Times New Roman" panose="02020603050405020304" pitchFamily="18" charset="0"/>
                          <a:cs typeface="Times New Roman" panose="02020603050405020304" pitchFamily="18" charset="0"/>
                        </a:rPr>
                        <a:t>43,9%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4845630"/>
                  </a:ext>
                </a:extLst>
              </a:tr>
              <a:tr h="357818">
                <a:tc>
                  <a:txBody>
                    <a:bodyPr/>
                    <a:lstStyle/>
                    <a:p>
                      <a:pPr algn="ctr" rtl="0" fontAlgn="ctr"/>
                      <a:r>
                        <a:rPr lang="ru-RU" sz="2000" b="0" i="0" u="none" strike="noStrike">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1" i="0" u="none" strike="noStrike">
                          <a:solidFill>
                            <a:srgbClr val="7030A0"/>
                          </a:solidFill>
                          <a:effectLst/>
                          <a:latin typeface="Times New Roman" panose="02020603050405020304" pitchFamily="18" charset="0"/>
                        </a:rPr>
                        <a:t>ФФ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0" i="0" u="none" strike="noStrike">
                          <a:solidFill>
                            <a:srgbClr val="000000"/>
                          </a:solidFill>
                          <a:effectLst/>
                          <a:latin typeface="Times New Roman" panose="02020603050405020304" pitchFamily="18" charset="0"/>
                        </a:rPr>
                        <a:t>25,61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0" i="0" u="none" strike="noStrike">
                          <a:solidFill>
                            <a:srgbClr val="000000"/>
                          </a:solidFill>
                          <a:effectLst/>
                          <a:latin typeface="Times New Roman" panose="02020603050405020304" pitchFamily="18" charset="0"/>
                        </a:rPr>
                        <a:t>31,28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0" i="0" u="none" strike="noStrike">
                          <a:solidFill>
                            <a:srgbClr val="000000"/>
                          </a:solidFill>
                          <a:effectLst/>
                          <a:latin typeface="Times New Roman" panose="02020603050405020304" pitchFamily="18"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2000" b="0" i="0" u="none" strike="noStrike" dirty="0">
                          <a:solidFill>
                            <a:srgbClr val="000000"/>
                          </a:solidFill>
                          <a:effectLst/>
                          <a:latin typeface="Times New Roman" panose="02020603050405020304" pitchFamily="18" charset="0"/>
                        </a:rPr>
                        <a:t>42,46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7030A0"/>
                          </a:solidFill>
                          <a:effectLst/>
                          <a:latin typeface="Times New Roman" panose="02020603050405020304" pitchFamily="18" charset="0"/>
                          <a:cs typeface="Times New Roman" panose="02020603050405020304" pitchFamily="18" charset="0"/>
                        </a:rPr>
                        <a:t>42,40%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505727"/>
                  </a:ext>
                </a:extLst>
              </a:tr>
              <a:tr h="357818">
                <a:tc>
                  <a:txBody>
                    <a:bodyPr/>
                    <a:lstStyle/>
                    <a:p>
                      <a:pPr algn="ctr" rtl="0" fontAlgn="ctr"/>
                      <a:r>
                        <a:rPr lang="ru-RU" sz="2000" b="0"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1" i="0" u="none" strike="noStrike">
                          <a:solidFill>
                            <a:srgbClr val="7030A0"/>
                          </a:solidFill>
                          <a:effectLst/>
                          <a:latin typeface="Times New Roman" panose="02020603050405020304" pitchFamily="18" charset="0"/>
                        </a:rPr>
                        <a:t>ЭЮФ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0" i="0" u="none" strike="noStrike">
                          <a:solidFill>
                            <a:srgbClr val="000000"/>
                          </a:solidFill>
                          <a:effectLst/>
                          <a:latin typeface="Times New Roman" panose="02020603050405020304" pitchFamily="18" charset="0"/>
                        </a:rPr>
                        <a:t>40,74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0" i="0" u="none" strike="noStrike">
                          <a:solidFill>
                            <a:srgbClr val="000000"/>
                          </a:solidFill>
                          <a:effectLst/>
                          <a:latin typeface="Times New Roman" panose="02020603050405020304" pitchFamily="18" charset="0"/>
                        </a:rPr>
                        <a:t>49,75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0" i="0" u="none" strike="noStrike">
                          <a:solidFill>
                            <a:srgbClr val="000000"/>
                          </a:solidFill>
                          <a:effectLst/>
                          <a:latin typeface="Times New Roman" panose="02020603050405020304" pitchFamily="18" charset="0"/>
                        </a:rPr>
                        <a:t>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2000" b="0" i="0" u="none" strike="noStrike" dirty="0">
                          <a:solidFill>
                            <a:srgbClr val="000000"/>
                          </a:solidFill>
                          <a:effectLst/>
                          <a:latin typeface="Times New Roman" panose="02020603050405020304" pitchFamily="18" charset="0"/>
                        </a:rPr>
                        <a:t>46,27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7030A0"/>
                          </a:solidFill>
                          <a:effectLst/>
                          <a:latin typeface="Times New Roman" panose="02020603050405020304" pitchFamily="18" charset="0"/>
                          <a:cs typeface="Times New Roman" panose="02020603050405020304" pitchFamily="18" charset="0"/>
                        </a:rPr>
                        <a:t>46,3%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39878"/>
                  </a:ext>
                </a:extLst>
              </a:tr>
              <a:tr h="357818">
                <a:tc>
                  <a:txBody>
                    <a:bodyPr/>
                    <a:lstStyle/>
                    <a:p>
                      <a:pPr algn="ctr" rtl="0" fontAlgn="ctr"/>
                      <a:r>
                        <a:rPr lang="ru-RU" sz="2000" b="0" i="0" u="none" strike="noStrike">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1" i="0" u="none" strike="noStrike">
                          <a:solidFill>
                            <a:srgbClr val="7030A0"/>
                          </a:solidFill>
                          <a:effectLst/>
                          <a:latin typeface="Times New Roman" panose="02020603050405020304" pitchFamily="18" charset="0"/>
                        </a:rPr>
                        <a:t>МФ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0" i="0" u="none" strike="noStrike">
                          <a:solidFill>
                            <a:srgbClr val="000000"/>
                          </a:solidFill>
                          <a:effectLst/>
                          <a:latin typeface="Times New Roman" panose="02020603050405020304" pitchFamily="18" charset="0"/>
                        </a:rPr>
                        <a:t>20,69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0" i="0" u="none" strike="noStrike">
                          <a:solidFill>
                            <a:srgbClr val="000000"/>
                          </a:solidFill>
                          <a:effectLst/>
                          <a:latin typeface="Times New Roman" panose="02020603050405020304" pitchFamily="18" charset="0"/>
                        </a:rPr>
                        <a:t>20,69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0" i="0" u="none" strike="noStrike">
                          <a:solidFill>
                            <a:srgbClr val="000000"/>
                          </a:solidFill>
                          <a:effectLst/>
                          <a:latin typeface="Times New Roman" panose="02020603050405020304" pitchFamily="18" charset="0"/>
                        </a:rPr>
                        <a:t>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2000" b="0" i="0" u="none" strike="noStrike" dirty="0">
                          <a:solidFill>
                            <a:srgbClr val="000000"/>
                          </a:solidFill>
                          <a:effectLst/>
                          <a:latin typeface="Times New Roman" panose="02020603050405020304" pitchFamily="18" charset="0"/>
                        </a:rPr>
                        <a:t>28,60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y-KG" sz="1400" b="1" i="0" u="none" strike="noStrike" dirty="0">
                          <a:solidFill>
                            <a:srgbClr val="7030A0"/>
                          </a:solidFill>
                          <a:effectLst/>
                          <a:latin typeface="Times New Roman" panose="02020603050405020304" pitchFamily="18" charset="0"/>
                          <a:cs typeface="Times New Roman" panose="02020603050405020304" pitchFamily="18" charset="0"/>
                        </a:rPr>
                        <a:t>30,6%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4202935"/>
                  </a:ext>
                </a:extLst>
              </a:tr>
              <a:tr h="357818">
                <a:tc>
                  <a:txBody>
                    <a:bodyPr/>
                    <a:lstStyle/>
                    <a:p>
                      <a:pPr algn="ctr" rtl="0" fontAlgn="ctr"/>
                      <a:r>
                        <a:rPr lang="ru-RU" sz="2000" b="0" i="0" u="none" strike="noStrike">
                          <a:solidFill>
                            <a:srgbClr val="000000"/>
                          </a:solidFill>
                          <a:effectLst/>
                          <a:latin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1" i="0" u="none" strike="noStrike">
                          <a:solidFill>
                            <a:srgbClr val="7030A0"/>
                          </a:solidFill>
                          <a:effectLst/>
                          <a:latin typeface="Times New Roman" panose="02020603050405020304" pitchFamily="18" charset="0"/>
                        </a:rPr>
                        <a:t>ПМТФ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0" i="0" u="none" strike="noStrike">
                          <a:solidFill>
                            <a:srgbClr val="000000"/>
                          </a:solidFill>
                          <a:effectLst/>
                          <a:latin typeface="Times New Roman" panose="02020603050405020304" pitchFamily="18" charset="0"/>
                        </a:rPr>
                        <a:t>23,38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0" i="0" u="none" strike="noStrike">
                          <a:solidFill>
                            <a:srgbClr val="000000"/>
                          </a:solidFill>
                          <a:effectLst/>
                          <a:latin typeface="Times New Roman" panose="02020603050405020304" pitchFamily="18" charset="0"/>
                        </a:rPr>
                        <a:t>23,38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2000" b="0" i="0" u="none" strike="noStrike">
                          <a:solidFill>
                            <a:srgbClr val="000000"/>
                          </a:solidFill>
                          <a:effectLst/>
                          <a:latin typeface="Times New Roman" panose="02020603050405020304" pitchFamily="18" charset="0"/>
                        </a:rPr>
                        <a:t>31,5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2000" b="0" i="0" u="none" strike="noStrike" dirty="0">
                          <a:solidFill>
                            <a:srgbClr val="000000"/>
                          </a:solidFill>
                          <a:effectLst/>
                          <a:latin typeface="Times New Roman" panose="02020603050405020304" pitchFamily="18" charset="0"/>
                        </a:rPr>
                        <a:t>37,50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9A08C8"/>
                          </a:solidFill>
                          <a:effectLst/>
                          <a:latin typeface="Times New Roman" panose="02020603050405020304" pitchFamily="18" charset="0"/>
                          <a:cs typeface="Times New Roman" panose="02020603050405020304" pitchFamily="18" charset="0"/>
                        </a:rPr>
                        <a:t>37,46%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8806245"/>
                  </a:ext>
                </a:extLst>
              </a:tr>
              <a:tr h="368041">
                <a:tc>
                  <a:txBody>
                    <a:bodyPr/>
                    <a:lstStyle/>
                    <a:p>
                      <a:pPr algn="ctr" rtl="0" fontAlgn="ctr"/>
                      <a:r>
                        <a:rPr lang="ru-RU" sz="2000" b="0" i="0" u="none" strike="noStrike">
                          <a:solidFill>
                            <a:srgbClr val="000000"/>
                          </a:solidFill>
                          <a:effectLst/>
                          <a:latin typeface="Times New Roman" panose="02020603050405020304" pitchFamily="18"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2000" b="1" i="0" u="none" strike="noStrike">
                          <a:solidFill>
                            <a:srgbClr val="FF0000"/>
                          </a:solidFill>
                          <a:effectLst/>
                          <a:latin typeface="Times New Roman" panose="02020603050405020304" pitchFamily="18" charset="0"/>
                        </a:rPr>
                        <a:t>ЖАМУ б-ча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2000" b="1" i="0" u="none" strike="noStrike">
                          <a:solidFill>
                            <a:srgbClr val="FF0000"/>
                          </a:solidFill>
                          <a:effectLst/>
                          <a:latin typeface="Times New Roman" panose="02020603050405020304" pitchFamily="18" charset="0"/>
                        </a:rPr>
                        <a:t>29,23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2000" b="1" i="0" u="none" strike="noStrike">
                          <a:solidFill>
                            <a:srgbClr val="FF0000"/>
                          </a:solidFill>
                          <a:effectLst/>
                          <a:latin typeface="Times New Roman" panose="02020603050405020304" pitchFamily="18" charset="0"/>
                        </a:rPr>
                        <a:t>33,68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2000" b="1" i="0" u="none" strike="noStrike">
                          <a:solidFill>
                            <a:srgbClr val="FF0000"/>
                          </a:solidFill>
                          <a:effectLst/>
                          <a:latin typeface="Times New Roman" panose="02020603050405020304" pitchFamily="18"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2000" b="1" i="0" u="none" strike="noStrike" dirty="0">
                          <a:solidFill>
                            <a:srgbClr val="FF0000"/>
                          </a:solidFill>
                          <a:effectLst/>
                          <a:latin typeface="Times New Roman" panose="02020603050405020304" pitchFamily="18" charset="0"/>
                        </a:rPr>
                        <a:t>39,74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ru-RU" sz="1400" b="1" i="0" u="none" strike="noStrike" dirty="0">
                          <a:solidFill>
                            <a:srgbClr val="FF0000"/>
                          </a:solidFill>
                          <a:effectLst/>
                          <a:latin typeface="Times New Roman" panose="02020603050405020304" pitchFamily="18" charset="0"/>
                          <a:cs typeface="Times New Roman" panose="02020603050405020304" pitchFamily="18" charset="0"/>
                        </a:rPr>
                        <a:t>40,16%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87823318"/>
                  </a:ext>
                </a:extLst>
              </a:tr>
            </a:tbl>
          </a:graphicData>
        </a:graphic>
      </p:graphicFrame>
      <p:graphicFrame>
        <p:nvGraphicFramePr>
          <p:cNvPr id="12" name="Диаграмма 11"/>
          <p:cNvGraphicFramePr>
            <a:graphicFrameLocks/>
          </p:cNvGraphicFramePr>
          <p:nvPr>
            <p:extLst>
              <p:ext uri="{D42A27DB-BD31-4B8C-83A1-F6EECF244321}">
                <p14:modId xmlns:p14="http://schemas.microsoft.com/office/powerpoint/2010/main" val="3064992669"/>
              </p:ext>
            </p:extLst>
          </p:nvPr>
        </p:nvGraphicFramePr>
        <p:xfrm>
          <a:off x="5807968" y="1227290"/>
          <a:ext cx="6048672" cy="4886631"/>
        </p:xfrm>
        <a:graphic>
          <a:graphicData uri="http://schemas.openxmlformats.org/drawingml/2006/chart">
            <c:chart xmlns:c="http://schemas.openxmlformats.org/drawingml/2006/chart" xmlns:r="http://schemas.openxmlformats.org/officeDocument/2006/relationships" r:id="rId3"/>
          </a:graphicData>
        </a:graphic>
      </p:graphicFrame>
      <p:pic>
        <p:nvPicPr>
          <p:cNvPr id="8" name="Рисунок 7"/>
          <p:cNvPicPr>
            <a:picLocks noChangeAspect="1"/>
          </p:cNvPicPr>
          <p:nvPr/>
        </p:nvPicPr>
        <p:blipFill>
          <a:blip r:embed="rId4" cstate="print"/>
          <a:stretch>
            <a:fillRect/>
          </a:stretch>
        </p:blipFill>
        <p:spPr>
          <a:xfrm>
            <a:off x="11096660" y="214290"/>
            <a:ext cx="961086" cy="579965"/>
          </a:xfrm>
          <a:prstGeom prst="rect">
            <a:avLst/>
          </a:prstGeom>
        </p:spPr>
      </p:pic>
      <p:sp>
        <p:nvSpPr>
          <p:cNvPr id="9" name="TextBox 7"/>
          <p:cNvSpPr txBox="1">
            <a:spLocks noChangeArrowheads="1"/>
          </p:cNvSpPr>
          <p:nvPr/>
        </p:nvSpPr>
        <p:spPr bwMode="auto">
          <a:xfrm>
            <a:off x="5735960" y="6453336"/>
            <a:ext cx="1309687" cy="338137"/>
          </a:xfrm>
          <a:prstGeom prst="rect">
            <a:avLst/>
          </a:prstGeom>
          <a:noFill/>
          <a:ln w="9525">
            <a:noFill/>
            <a:miter lim="800000"/>
            <a:headEnd/>
            <a:tailEnd/>
          </a:ln>
        </p:spPr>
        <p:txBody>
          <a:bodyPr>
            <a:spAutoFit/>
          </a:bodyPr>
          <a:lstStyle/>
          <a:p>
            <a:r>
              <a:rPr lang="ru-RU" sz="1600" dirty="0" smtClean="0">
                <a:solidFill>
                  <a:schemeClr val="bg2">
                    <a:lumMod val="90000"/>
                  </a:schemeClr>
                </a:solidFill>
                <a:latin typeface="Calibri" pitchFamily="34" charset="0"/>
              </a:rPr>
              <a:t>2023</a:t>
            </a:r>
            <a:endParaRPr lang="en-US" sz="1600" dirty="0">
              <a:solidFill>
                <a:schemeClr val="bg2">
                  <a:lumMod val="90000"/>
                </a:schemeClr>
              </a:solidFill>
              <a:latin typeface="Calibri" pitchFamily="34" charset="0"/>
            </a:endParaRPr>
          </a:p>
        </p:txBody>
      </p:sp>
    </p:spTree>
    <p:extLst>
      <p:ext uri="{BB962C8B-B14F-4D97-AF65-F5344CB8AC3E}">
        <p14:creationId xmlns:p14="http://schemas.microsoft.com/office/powerpoint/2010/main" val="411207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1991544" y="107230"/>
            <a:ext cx="8001056" cy="523220"/>
          </a:xfrm>
          <a:prstGeom prst="rect">
            <a:avLst/>
          </a:prstGeom>
        </p:spPr>
        <p:txBody>
          <a:bodyPr wrap="square">
            <a:spAutoFit/>
          </a:bodyPr>
          <a:lstStyle/>
          <a:p>
            <a:pPr algn="ctr"/>
            <a:r>
              <a:rPr lang="ru-RU" sz="2000" b="1" dirty="0">
                <a:solidFill>
                  <a:srgbClr val="0000FF"/>
                </a:solidFill>
                <a:latin typeface="Times New Roman" panose="02020603050405020304" pitchFamily="18" charset="0"/>
                <a:cs typeface="Times New Roman" panose="02020603050405020304" pitchFamily="18" charset="0"/>
              </a:rPr>
              <a:t> </a:t>
            </a:r>
            <a:r>
              <a:rPr lang="ru-RU" sz="2800" b="1" dirty="0">
                <a:solidFill>
                  <a:srgbClr val="0000FF"/>
                </a:solidFill>
                <a:latin typeface="Times New Roman" panose="02020603050405020304" pitchFamily="18" charset="0"/>
                <a:cs typeface="Times New Roman" panose="02020603050405020304" pitchFamily="18" charset="0"/>
              </a:rPr>
              <a:t>Студенттердин сабактарга катышуусу</a:t>
            </a:r>
            <a:endParaRPr lang="ru-RU" sz="2000" b="1" dirty="0">
              <a:solidFill>
                <a:srgbClr val="0000FF"/>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825498" y="922526"/>
            <a:ext cx="10333148" cy="369332"/>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2022-2023-окуу </a:t>
            </a:r>
            <a:r>
              <a:rPr lang="ru-RU" b="1" dirty="0" err="1">
                <a:latin typeface="Times New Roman" panose="02020603050405020304" pitchFamily="18" charset="0"/>
                <a:cs typeface="Times New Roman" panose="02020603050405020304" pitchFamily="18" charset="0"/>
              </a:rPr>
              <a:t>жылындагы</a:t>
            </a:r>
            <a:r>
              <a:rPr lang="ru-RU" b="1" dirty="0">
                <a:latin typeface="Times New Roman" panose="02020603050405020304" pitchFamily="18" charset="0"/>
                <a:cs typeface="Times New Roman" panose="02020603050405020304" pitchFamily="18" charset="0"/>
              </a:rPr>
              <a:t> жалпы катышуусунун жыйынтыгы </a:t>
            </a:r>
          </a:p>
        </p:txBody>
      </p:sp>
      <p:graphicFrame>
        <p:nvGraphicFramePr>
          <p:cNvPr id="10" name="Диаграмма 9"/>
          <p:cNvGraphicFramePr>
            <a:graphicFrameLocks/>
          </p:cNvGraphicFramePr>
          <p:nvPr>
            <p:extLst>
              <p:ext uri="{D42A27DB-BD31-4B8C-83A1-F6EECF244321}">
                <p14:modId xmlns:p14="http://schemas.microsoft.com/office/powerpoint/2010/main" val="3401199686"/>
              </p:ext>
            </p:extLst>
          </p:nvPr>
        </p:nvGraphicFramePr>
        <p:xfrm>
          <a:off x="825498" y="1583935"/>
          <a:ext cx="10333148" cy="4653378"/>
        </p:xfrm>
        <a:graphic>
          <a:graphicData uri="http://schemas.openxmlformats.org/drawingml/2006/chart">
            <c:chart xmlns:c="http://schemas.openxmlformats.org/drawingml/2006/chart" xmlns:r="http://schemas.openxmlformats.org/officeDocument/2006/relationships" r:id="rId2"/>
          </a:graphicData>
        </a:graphic>
      </p:graphicFrame>
      <p:pic>
        <p:nvPicPr>
          <p:cNvPr id="4" name="Рисунок 3">
            <a:extLst>
              <a:ext uri="{FF2B5EF4-FFF2-40B4-BE49-F238E27FC236}">
                <a16:creationId xmlns:a16="http://schemas.microsoft.com/office/drawing/2014/main" id="{A68FDE74-3407-CC1B-F418-BDDB72B2A939}"/>
              </a:ext>
            </a:extLst>
          </p:cNvPr>
          <p:cNvPicPr>
            <a:picLocks noChangeAspect="1"/>
          </p:cNvPicPr>
          <p:nvPr/>
        </p:nvPicPr>
        <p:blipFill>
          <a:blip r:embed="rId3" cstate="print"/>
          <a:stretch>
            <a:fillRect/>
          </a:stretch>
        </p:blipFill>
        <p:spPr>
          <a:xfrm>
            <a:off x="571947" y="-27384"/>
            <a:ext cx="771525" cy="767705"/>
          </a:xfrm>
          <a:prstGeom prst="rect">
            <a:avLst/>
          </a:prstGeom>
        </p:spPr>
      </p:pic>
      <p:pic>
        <p:nvPicPr>
          <p:cNvPr id="8" name="Рисунок 7"/>
          <p:cNvPicPr>
            <a:picLocks noChangeAspect="1"/>
          </p:cNvPicPr>
          <p:nvPr/>
        </p:nvPicPr>
        <p:blipFill>
          <a:blip r:embed="rId4" cstate="print"/>
          <a:stretch>
            <a:fillRect/>
          </a:stretch>
        </p:blipFill>
        <p:spPr>
          <a:xfrm>
            <a:off x="11096660" y="0"/>
            <a:ext cx="961086" cy="579965"/>
          </a:xfrm>
          <a:prstGeom prst="rect">
            <a:avLst/>
          </a:prstGeom>
        </p:spPr>
      </p:pic>
      <p:sp>
        <p:nvSpPr>
          <p:cNvPr id="11" name="TextBox 7"/>
          <p:cNvSpPr txBox="1">
            <a:spLocks noChangeArrowheads="1"/>
          </p:cNvSpPr>
          <p:nvPr/>
        </p:nvSpPr>
        <p:spPr bwMode="auto">
          <a:xfrm>
            <a:off x="5735960" y="6453336"/>
            <a:ext cx="1309687" cy="338137"/>
          </a:xfrm>
          <a:prstGeom prst="rect">
            <a:avLst/>
          </a:prstGeom>
          <a:noFill/>
          <a:ln w="9525">
            <a:noFill/>
            <a:miter lim="800000"/>
            <a:headEnd/>
            <a:tailEnd/>
          </a:ln>
        </p:spPr>
        <p:txBody>
          <a:bodyPr>
            <a:spAutoFit/>
          </a:bodyPr>
          <a:lstStyle/>
          <a:p>
            <a:r>
              <a:rPr lang="ru-RU" sz="1600" dirty="0" smtClean="0">
                <a:solidFill>
                  <a:schemeClr val="bg2">
                    <a:lumMod val="90000"/>
                  </a:schemeClr>
                </a:solidFill>
                <a:latin typeface="Calibri" pitchFamily="34" charset="0"/>
              </a:rPr>
              <a:t>2023</a:t>
            </a:r>
            <a:endParaRPr lang="en-US" sz="1600" dirty="0">
              <a:solidFill>
                <a:schemeClr val="bg2">
                  <a:lumMod val="90000"/>
                </a:schemeClr>
              </a:solidFill>
              <a:latin typeface="Calibri" pitchFamily="34" charset="0"/>
            </a:endParaRPr>
          </a:p>
        </p:txBody>
      </p:sp>
    </p:spTree>
    <p:extLst>
      <p:ext uri="{BB962C8B-B14F-4D97-AF65-F5344CB8AC3E}">
        <p14:creationId xmlns:p14="http://schemas.microsoft.com/office/powerpoint/2010/main" val="250684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Прямая соединительная линия 1"/>
          <p:cNvCxnSpPr/>
          <p:nvPr/>
        </p:nvCxnSpPr>
        <p:spPr>
          <a:xfrm>
            <a:off x="0" y="1984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0" y="515938"/>
            <a:ext cx="12192000" cy="0"/>
          </a:xfrm>
          <a:prstGeom prst="line">
            <a:avLst/>
          </a:prstGeom>
          <a:ln w="5873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1343472" y="100096"/>
            <a:ext cx="9813264" cy="461665"/>
          </a:xfrm>
          <a:prstGeom prst="rect">
            <a:avLst/>
          </a:prstGeom>
        </p:spPr>
        <p:txBody>
          <a:bodyPr wrap="none">
            <a:spAutoFit/>
          </a:bodyPr>
          <a:lstStyle/>
          <a:p>
            <a:r>
              <a:rPr lang="en-US" sz="2400" b="1" dirty="0">
                <a:solidFill>
                  <a:srgbClr val="0000FF"/>
                </a:solidFill>
                <a:latin typeface="Times New Roman" panose="02020603050405020304" pitchFamily="18" charset="0"/>
                <a:cs typeface="Times New Roman" panose="02020603050405020304" pitchFamily="18" charset="0"/>
              </a:rPr>
              <a:t>202</a:t>
            </a:r>
            <a:r>
              <a:rPr lang="ru-RU" sz="2400" b="1" dirty="0">
                <a:solidFill>
                  <a:srgbClr val="0000FF"/>
                </a:solidFill>
                <a:latin typeface="Times New Roman" panose="02020603050405020304" pitchFamily="18" charset="0"/>
                <a:cs typeface="Times New Roman" panose="02020603050405020304" pitchFamily="18" charset="0"/>
              </a:rPr>
              <a:t>2</a:t>
            </a:r>
            <a:r>
              <a:rPr lang="en-US" sz="2400" b="1" dirty="0">
                <a:solidFill>
                  <a:srgbClr val="0000FF"/>
                </a:solidFill>
                <a:latin typeface="Times New Roman" panose="02020603050405020304" pitchFamily="18" charset="0"/>
                <a:cs typeface="Times New Roman" panose="02020603050405020304" pitchFamily="18" charset="0"/>
              </a:rPr>
              <a:t>-202</a:t>
            </a:r>
            <a:r>
              <a:rPr lang="ru-RU" sz="2400" b="1" dirty="0">
                <a:solidFill>
                  <a:srgbClr val="0000FF"/>
                </a:solidFill>
                <a:latin typeface="Times New Roman" panose="02020603050405020304" pitchFamily="18" charset="0"/>
                <a:cs typeface="Times New Roman" panose="02020603050405020304" pitchFamily="18" charset="0"/>
              </a:rPr>
              <a:t>3</a:t>
            </a:r>
            <a:r>
              <a:rPr lang="en-US" sz="2400" b="1" dirty="0">
                <a:solidFill>
                  <a:srgbClr val="0000FF"/>
                </a:solidFill>
                <a:latin typeface="Times New Roman" panose="02020603050405020304" pitchFamily="18" charset="0"/>
                <a:cs typeface="Times New Roman" panose="02020603050405020304" pitchFamily="18" charset="0"/>
              </a:rPr>
              <a:t>-окуу </a:t>
            </a:r>
            <a:r>
              <a:rPr lang="en-US" sz="2400" b="1" dirty="0" err="1">
                <a:solidFill>
                  <a:srgbClr val="0000FF"/>
                </a:solidFill>
                <a:latin typeface="Times New Roman" panose="02020603050405020304" pitchFamily="18" charset="0"/>
                <a:cs typeface="Times New Roman" panose="02020603050405020304" pitchFamily="18" charset="0"/>
              </a:rPr>
              <a:t>жылындагы</a:t>
            </a:r>
            <a:r>
              <a:rPr lang="en-US" sz="2400" b="1" dirty="0">
                <a:solidFill>
                  <a:srgbClr val="0000FF"/>
                </a:solidFill>
                <a:latin typeface="Times New Roman" panose="02020603050405020304" pitchFamily="18" charset="0"/>
                <a:cs typeface="Times New Roman" panose="02020603050405020304" pitchFamily="18" charset="0"/>
              </a:rPr>
              <a:t> м</a:t>
            </a:r>
            <a:r>
              <a:rPr lang="ru-RU" sz="2400" b="1" dirty="0">
                <a:solidFill>
                  <a:srgbClr val="0000FF"/>
                </a:solidFill>
                <a:latin typeface="Times New Roman" panose="02020603050405020304" pitchFamily="18" charset="0"/>
                <a:cs typeface="Times New Roman" panose="02020603050405020304" pitchFamily="18" charset="0"/>
              </a:rPr>
              <a:t>одул</a:t>
            </a:r>
            <a:r>
              <a:rPr lang="en-US" sz="2400" b="1" dirty="0" err="1">
                <a:solidFill>
                  <a:srgbClr val="0000FF"/>
                </a:solidFill>
                <a:latin typeface="Times New Roman" panose="02020603050405020304" pitchFamily="18" charset="0"/>
                <a:cs typeface="Times New Roman" panose="02020603050405020304" pitchFamily="18" charset="0"/>
              </a:rPr>
              <a:t>дарды</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тапшыруу</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жыйынтыктары</a:t>
            </a:r>
            <a:endParaRPr lang="ru-RU" sz="24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4100971307"/>
              </p:ext>
            </p:extLst>
          </p:nvPr>
        </p:nvGraphicFramePr>
        <p:xfrm>
          <a:off x="263352" y="1580970"/>
          <a:ext cx="5591943" cy="3966084"/>
        </p:xfrm>
        <a:graphic>
          <a:graphicData uri="http://schemas.openxmlformats.org/drawingml/2006/table">
            <a:tbl>
              <a:tblPr/>
              <a:tblGrid>
                <a:gridCol w="357015">
                  <a:extLst>
                    <a:ext uri="{9D8B030D-6E8A-4147-A177-3AD203B41FA5}">
                      <a16:colId xmlns:a16="http://schemas.microsoft.com/office/drawing/2014/main" val="2502856566"/>
                    </a:ext>
                  </a:extLst>
                </a:gridCol>
                <a:gridCol w="1155153">
                  <a:extLst>
                    <a:ext uri="{9D8B030D-6E8A-4147-A177-3AD203B41FA5}">
                      <a16:colId xmlns:a16="http://schemas.microsoft.com/office/drawing/2014/main" val="3824799840"/>
                    </a:ext>
                  </a:extLst>
                </a:gridCol>
                <a:gridCol w="720080">
                  <a:extLst>
                    <a:ext uri="{9D8B030D-6E8A-4147-A177-3AD203B41FA5}">
                      <a16:colId xmlns:a16="http://schemas.microsoft.com/office/drawing/2014/main" val="3009567662"/>
                    </a:ext>
                  </a:extLst>
                </a:gridCol>
                <a:gridCol w="1224136">
                  <a:extLst>
                    <a:ext uri="{9D8B030D-6E8A-4147-A177-3AD203B41FA5}">
                      <a16:colId xmlns:a16="http://schemas.microsoft.com/office/drawing/2014/main" val="1005869248"/>
                    </a:ext>
                  </a:extLst>
                </a:gridCol>
                <a:gridCol w="1152128">
                  <a:extLst>
                    <a:ext uri="{9D8B030D-6E8A-4147-A177-3AD203B41FA5}">
                      <a16:colId xmlns:a16="http://schemas.microsoft.com/office/drawing/2014/main" val="1774273432"/>
                    </a:ext>
                  </a:extLst>
                </a:gridCol>
                <a:gridCol w="983431">
                  <a:extLst>
                    <a:ext uri="{9D8B030D-6E8A-4147-A177-3AD203B41FA5}">
                      <a16:colId xmlns:a16="http://schemas.microsoft.com/office/drawing/2014/main" val="182717467"/>
                    </a:ext>
                  </a:extLst>
                </a:gridCol>
              </a:tblGrid>
              <a:tr h="1420173">
                <a:tc>
                  <a:txBody>
                    <a:bodyPr/>
                    <a:lstStyle/>
                    <a:p>
                      <a:pPr algn="ctr" rtl="0" fontAlgn="ctr"/>
                      <a:r>
                        <a:rPr lang="ru-RU" sz="1400" b="1" i="0" u="none" strike="noStrike" dirty="0">
                          <a:solidFill>
                            <a:srgbClr val="000000"/>
                          </a:solidFill>
                          <a:effectLst/>
                          <a:latin typeface="Times New Roman" panose="02020603050405020304" pitchFamily="18" charset="0"/>
                        </a:rPr>
                        <a:t>№</a:t>
                      </a:r>
                    </a:p>
                  </a:txBody>
                  <a:tcPr marL="8559" marR="8559" marT="85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400" b="1" i="0" u="none" strike="noStrike" dirty="0">
                          <a:solidFill>
                            <a:srgbClr val="000000"/>
                          </a:solidFill>
                          <a:effectLst/>
                          <a:latin typeface="Times New Roman" panose="02020603050405020304" pitchFamily="18" charset="0"/>
                        </a:rPr>
                        <a:t>Факультеттер </a:t>
                      </a:r>
                    </a:p>
                  </a:txBody>
                  <a:tcPr marL="8559" marR="8559" marT="8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1400" b="1" i="0" u="none" strike="noStrike" dirty="0">
                          <a:solidFill>
                            <a:srgbClr val="000000"/>
                          </a:solidFill>
                          <a:effectLst/>
                          <a:latin typeface="Times New Roman" panose="02020603050405020304" pitchFamily="18" charset="0"/>
                        </a:rPr>
                        <a:t>С</a:t>
                      </a:r>
                      <a:r>
                        <a:rPr lang="ru-RU" sz="1400" b="1" i="0" u="none" strike="noStrike" dirty="0" err="1">
                          <a:solidFill>
                            <a:srgbClr val="000000"/>
                          </a:solidFill>
                          <a:effectLst/>
                          <a:latin typeface="Times New Roman" panose="02020603050405020304" pitchFamily="18" charset="0"/>
                        </a:rPr>
                        <a:t>туденттердин</a:t>
                      </a:r>
                      <a:r>
                        <a:rPr lang="ru-RU" sz="1400" b="1" i="0" u="none" strike="noStrike" dirty="0">
                          <a:solidFill>
                            <a:srgbClr val="000000"/>
                          </a:solidFill>
                          <a:effectLst/>
                          <a:latin typeface="Times New Roman" panose="02020603050405020304" pitchFamily="18" charset="0"/>
                        </a:rPr>
                        <a:t> жалпы саны</a:t>
                      </a:r>
                    </a:p>
                  </a:txBody>
                  <a:tcPr marL="8559" marR="8559" marT="8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1400" b="1" i="0" u="none" strike="noStrike" dirty="0">
                          <a:solidFill>
                            <a:srgbClr val="000000"/>
                          </a:solidFill>
                          <a:effectLst/>
                          <a:latin typeface="Times New Roman" panose="02020603050405020304" pitchFamily="18" charset="0"/>
                        </a:rPr>
                        <a:t> I </a:t>
                      </a:r>
                      <a:r>
                        <a:rPr lang="ru-RU" sz="1400" b="1" i="0" u="none" strike="noStrike" dirty="0" err="1">
                          <a:solidFill>
                            <a:srgbClr val="000000"/>
                          </a:solidFill>
                          <a:effectLst/>
                          <a:latin typeface="Times New Roman" panose="02020603050405020304" pitchFamily="18" charset="0"/>
                        </a:rPr>
                        <a:t>модулдун</a:t>
                      </a:r>
                      <a:r>
                        <a:rPr lang="ru-RU" sz="1400" b="1" i="0" u="none" strike="noStrike" dirty="0">
                          <a:solidFill>
                            <a:srgbClr val="000000"/>
                          </a:solidFill>
                          <a:effectLst/>
                          <a:latin typeface="Times New Roman" panose="02020603050405020304" pitchFamily="18" charset="0"/>
                        </a:rPr>
                        <a:t> жарым </a:t>
                      </a:r>
                      <a:r>
                        <a:rPr lang="ru-RU" sz="1400" b="1" i="0" u="none" strike="noStrike" dirty="0" err="1">
                          <a:solidFill>
                            <a:srgbClr val="000000"/>
                          </a:solidFill>
                          <a:effectLst/>
                          <a:latin typeface="Times New Roman" panose="02020603050405020304" pitchFamily="18" charset="0"/>
                        </a:rPr>
                        <a:t>жылдыктагы</a:t>
                      </a:r>
                      <a:r>
                        <a:rPr lang="ru-RU" sz="1400" b="1" i="0" u="none" strike="noStrike" dirty="0">
                          <a:solidFill>
                            <a:srgbClr val="000000"/>
                          </a:solidFill>
                          <a:effectLst/>
                          <a:latin typeface="Times New Roman" panose="02020603050405020304" pitchFamily="18" charset="0"/>
                        </a:rPr>
                        <a:t> орточо көрсөткүчү </a:t>
                      </a:r>
                    </a:p>
                  </a:txBody>
                  <a:tcPr marL="8559" marR="8559" marT="8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US" sz="1400" b="1" i="0" u="none" strike="noStrike" dirty="0">
                          <a:solidFill>
                            <a:srgbClr val="000000"/>
                          </a:solidFill>
                          <a:effectLst/>
                          <a:latin typeface="Times New Roman" panose="02020603050405020304" pitchFamily="18" charset="0"/>
                        </a:rPr>
                        <a:t>II </a:t>
                      </a:r>
                      <a:r>
                        <a:rPr lang="ru-RU" sz="1400" b="1" i="0" u="none" strike="noStrike" dirty="0" err="1">
                          <a:solidFill>
                            <a:srgbClr val="000000"/>
                          </a:solidFill>
                          <a:effectLst/>
                          <a:latin typeface="Times New Roman" panose="02020603050405020304" pitchFamily="18" charset="0"/>
                        </a:rPr>
                        <a:t>модулдун</a:t>
                      </a:r>
                      <a:r>
                        <a:rPr lang="ru-RU" sz="1400" b="1" i="0" u="none" strike="noStrike" dirty="0">
                          <a:solidFill>
                            <a:srgbClr val="000000"/>
                          </a:solidFill>
                          <a:effectLst/>
                          <a:latin typeface="Times New Roman" panose="02020603050405020304" pitchFamily="18" charset="0"/>
                        </a:rPr>
                        <a:t>  жарым </a:t>
                      </a:r>
                      <a:r>
                        <a:rPr lang="ru-RU" sz="1400" b="1" i="0" u="none" strike="noStrike" dirty="0" err="1">
                          <a:solidFill>
                            <a:srgbClr val="000000"/>
                          </a:solidFill>
                          <a:effectLst/>
                          <a:latin typeface="Times New Roman" panose="02020603050405020304" pitchFamily="18" charset="0"/>
                        </a:rPr>
                        <a:t>жылдыктагы</a:t>
                      </a:r>
                      <a:r>
                        <a:rPr lang="ru-RU" sz="1400" b="1" i="0" u="none" strike="noStrike" dirty="0">
                          <a:solidFill>
                            <a:srgbClr val="000000"/>
                          </a:solidFill>
                          <a:effectLst/>
                          <a:latin typeface="Times New Roman" panose="02020603050405020304" pitchFamily="18" charset="0"/>
                        </a:rPr>
                        <a:t> орточо көрсөткүчү </a:t>
                      </a:r>
                    </a:p>
                  </a:txBody>
                  <a:tcPr marL="8559" marR="8559" marT="8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400" b="1" i="0" u="none" strike="noStrike" dirty="0">
                          <a:solidFill>
                            <a:srgbClr val="000000"/>
                          </a:solidFill>
                          <a:effectLst/>
                          <a:latin typeface="Times New Roman" panose="02020603050405020304" pitchFamily="18" charset="0"/>
                        </a:rPr>
                        <a:t> Жылдык орточо </a:t>
                      </a:r>
                      <a:r>
                        <a:rPr lang="ru-RU" sz="1400" b="1" i="0" u="none" strike="noStrike" dirty="0" err="1">
                          <a:solidFill>
                            <a:srgbClr val="000000"/>
                          </a:solidFill>
                          <a:effectLst/>
                          <a:latin typeface="Times New Roman" panose="02020603050405020304" pitchFamily="18" charset="0"/>
                        </a:rPr>
                        <a:t>көрсөткүч</a:t>
                      </a:r>
                      <a:endParaRPr lang="ru-RU" sz="1400" b="1" i="0" u="none" strike="noStrike" dirty="0">
                        <a:solidFill>
                          <a:srgbClr val="000000"/>
                        </a:solidFill>
                        <a:effectLst/>
                        <a:latin typeface="Times New Roman" panose="02020603050405020304" pitchFamily="18" charset="0"/>
                      </a:endParaRPr>
                    </a:p>
                  </a:txBody>
                  <a:tcPr marL="8559" marR="8559" marT="85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26789679"/>
                  </a:ext>
                </a:extLst>
              </a:tr>
              <a:tr h="276906">
                <a:tc>
                  <a:txBody>
                    <a:bodyPr/>
                    <a:lstStyle/>
                    <a:p>
                      <a:pPr algn="ctr" fontAlgn="b"/>
                      <a:r>
                        <a:rPr lang="ru-RU" sz="1800" b="1" i="0" u="none" strike="noStrike" dirty="0">
                          <a:solidFill>
                            <a:srgbClr val="000000"/>
                          </a:solidFill>
                          <a:effectLst/>
                          <a:latin typeface="Times New Roman" panose="02020603050405020304" pitchFamily="18" charset="0"/>
                        </a:rPr>
                        <a:t>1</a:t>
                      </a:r>
                    </a:p>
                  </a:txBody>
                  <a:tcPr marL="8559" marR="8559" marT="85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1" i="0" u="none" strike="noStrike" dirty="0">
                          <a:solidFill>
                            <a:srgbClr val="0070C0"/>
                          </a:solidFill>
                          <a:effectLst/>
                          <a:latin typeface="Times New Roman" panose="02020603050405020304" pitchFamily="18" charset="0"/>
                        </a:rPr>
                        <a:t>ФФ</a:t>
                      </a:r>
                    </a:p>
                  </a:txBody>
                  <a:tcPr marL="8559" marR="8559" marT="8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dirty="0">
                          <a:solidFill>
                            <a:srgbClr val="000000"/>
                          </a:solidFill>
                          <a:effectLst/>
                          <a:latin typeface="Times New Roman" panose="02020603050405020304" pitchFamily="18" charset="0"/>
                        </a:rPr>
                        <a:t>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087151"/>
                  </a:ext>
                </a:extLst>
              </a:tr>
              <a:tr h="276906">
                <a:tc>
                  <a:txBody>
                    <a:bodyPr/>
                    <a:lstStyle/>
                    <a:p>
                      <a:pPr algn="ctr" fontAlgn="b"/>
                      <a:r>
                        <a:rPr lang="ru-RU" sz="1800" b="1" i="0" u="none" strike="noStrike">
                          <a:solidFill>
                            <a:srgbClr val="000000"/>
                          </a:solidFill>
                          <a:effectLst/>
                          <a:latin typeface="Times New Roman" panose="02020603050405020304" pitchFamily="18" charset="0"/>
                        </a:rPr>
                        <a:t>2</a:t>
                      </a:r>
                    </a:p>
                  </a:txBody>
                  <a:tcPr marL="8559" marR="8559" marT="85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1" i="0" u="none" strike="noStrike" dirty="0">
                          <a:solidFill>
                            <a:srgbClr val="0070C0"/>
                          </a:solidFill>
                          <a:effectLst/>
                          <a:latin typeface="Times New Roman" panose="02020603050405020304" pitchFamily="18" charset="0"/>
                        </a:rPr>
                        <a:t>ТТФ</a:t>
                      </a:r>
                    </a:p>
                  </a:txBody>
                  <a:tcPr marL="8559" marR="8559" marT="8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88,39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85,4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171706"/>
                  </a:ext>
                </a:extLst>
              </a:tr>
              <a:tr h="276906">
                <a:tc>
                  <a:txBody>
                    <a:bodyPr/>
                    <a:lstStyle/>
                    <a:p>
                      <a:pPr algn="ctr" fontAlgn="b"/>
                      <a:r>
                        <a:rPr lang="ru-RU" sz="1800" b="1" i="0" u="none" strike="noStrike">
                          <a:solidFill>
                            <a:srgbClr val="000000"/>
                          </a:solidFill>
                          <a:effectLst/>
                          <a:latin typeface="Times New Roman" panose="02020603050405020304" pitchFamily="18" charset="0"/>
                        </a:rPr>
                        <a:t>3</a:t>
                      </a:r>
                    </a:p>
                  </a:txBody>
                  <a:tcPr marL="8559" marR="8559" marT="85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1" i="0" u="none" strike="noStrike" dirty="0">
                          <a:solidFill>
                            <a:srgbClr val="0070C0"/>
                          </a:solidFill>
                          <a:effectLst/>
                          <a:latin typeface="Times New Roman" panose="02020603050405020304" pitchFamily="18" charset="0"/>
                        </a:rPr>
                        <a:t>ПМТФ</a:t>
                      </a:r>
                    </a:p>
                  </a:txBody>
                  <a:tcPr marL="8559" marR="8559" marT="8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87,21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84,2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337967"/>
                  </a:ext>
                </a:extLst>
              </a:tr>
              <a:tr h="276906">
                <a:tc>
                  <a:txBody>
                    <a:bodyPr/>
                    <a:lstStyle/>
                    <a:p>
                      <a:pPr algn="ctr" fontAlgn="b"/>
                      <a:r>
                        <a:rPr lang="ru-RU" sz="1800" b="1" i="0" u="none" strike="noStrike">
                          <a:solidFill>
                            <a:srgbClr val="000000"/>
                          </a:solidFill>
                          <a:effectLst/>
                          <a:latin typeface="Times New Roman" panose="02020603050405020304" pitchFamily="18" charset="0"/>
                        </a:rPr>
                        <a:t>4</a:t>
                      </a:r>
                    </a:p>
                  </a:txBody>
                  <a:tcPr marL="8559" marR="8559" marT="85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1" i="0" u="none" strike="noStrike">
                          <a:solidFill>
                            <a:srgbClr val="0070C0"/>
                          </a:solidFill>
                          <a:effectLst/>
                          <a:latin typeface="Times New Roman" panose="02020603050405020304" pitchFamily="18" charset="0"/>
                        </a:rPr>
                        <a:t>ЭЮФ</a:t>
                      </a:r>
                    </a:p>
                  </a:txBody>
                  <a:tcPr marL="8559" marR="8559" marT="8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84,2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548290"/>
                  </a:ext>
                </a:extLst>
              </a:tr>
              <a:tr h="276906">
                <a:tc>
                  <a:txBody>
                    <a:bodyPr/>
                    <a:lstStyle/>
                    <a:p>
                      <a:pPr algn="ctr" fontAlgn="b"/>
                      <a:r>
                        <a:rPr lang="ru-RU" sz="1800" b="1" i="0" u="none" strike="noStrike">
                          <a:solidFill>
                            <a:srgbClr val="000000"/>
                          </a:solidFill>
                          <a:effectLst/>
                          <a:latin typeface="Times New Roman" panose="02020603050405020304" pitchFamily="18" charset="0"/>
                        </a:rPr>
                        <a:t>5</a:t>
                      </a:r>
                    </a:p>
                  </a:txBody>
                  <a:tcPr marL="8559" marR="8559" marT="85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1" i="0" u="none" strike="noStrike">
                          <a:solidFill>
                            <a:srgbClr val="0070C0"/>
                          </a:solidFill>
                          <a:effectLst/>
                          <a:latin typeface="Times New Roman" panose="02020603050405020304" pitchFamily="18" charset="0"/>
                        </a:rPr>
                        <a:t>МФ</a:t>
                      </a:r>
                    </a:p>
                  </a:txBody>
                  <a:tcPr marL="8559" marR="8559" marT="8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3268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85,5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643796"/>
                  </a:ext>
                </a:extLst>
              </a:tr>
              <a:tr h="276906">
                <a:tc>
                  <a:txBody>
                    <a:bodyPr/>
                    <a:lstStyle/>
                    <a:p>
                      <a:pPr algn="ctr" fontAlgn="b"/>
                      <a:r>
                        <a:rPr lang="ru-RU" sz="1800" b="1" i="0" u="none" strike="noStrike">
                          <a:solidFill>
                            <a:srgbClr val="000000"/>
                          </a:solidFill>
                          <a:effectLst/>
                          <a:latin typeface="Times New Roman" panose="02020603050405020304" pitchFamily="18" charset="0"/>
                        </a:rPr>
                        <a:t>6</a:t>
                      </a:r>
                    </a:p>
                  </a:txBody>
                  <a:tcPr marL="8559" marR="8559" marT="85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1" i="0" u="none" strike="noStrike" dirty="0">
                          <a:solidFill>
                            <a:srgbClr val="0070C0"/>
                          </a:solidFill>
                          <a:effectLst/>
                          <a:latin typeface="Times New Roman" panose="02020603050405020304" pitchFamily="18" charset="0"/>
                        </a:rPr>
                        <a:t>ТИПФ</a:t>
                      </a:r>
                    </a:p>
                  </a:txBody>
                  <a:tcPr marL="8559" marR="8559" marT="8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85,4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994786"/>
                  </a:ext>
                </a:extLst>
              </a:tr>
              <a:tr h="276906">
                <a:tc>
                  <a:txBody>
                    <a:bodyPr/>
                    <a:lstStyle/>
                    <a:p>
                      <a:pPr algn="ctr" fontAlgn="b"/>
                      <a:r>
                        <a:rPr lang="ru-RU" sz="1800" b="1" i="0" u="none" strike="noStrike">
                          <a:solidFill>
                            <a:srgbClr val="000000"/>
                          </a:solidFill>
                          <a:effectLst/>
                          <a:latin typeface="Times New Roman" panose="02020603050405020304" pitchFamily="18" charset="0"/>
                        </a:rPr>
                        <a:t>7</a:t>
                      </a:r>
                    </a:p>
                  </a:txBody>
                  <a:tcPr marL="8559" marR="8559" marT="85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1" i="0" u="none" strike="noStrike">
                          <a:solidFill>
                            <a:srgbClr val="0070C0"/>
                          </a:solidFill>
                          <a:effectLst/>
                          <a:latin typeface="Times New Roman" panose="02020603050405020304" pitchFamily="18" charset="0"/>
                        </a:rPr>
                        <a:t>МК</a:t>
                      </a:r>
                    </a:p>
                  </a:txBody>
                  <a:tcPr marL="8559" marR="8559" marT="8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84,5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861856"/>
                  </a:ext>
                </a:extLst>
              </a:tr>
              <a:tr h="276906">
                <a:tc>
                  <a:txBody>
                    <a:bodyPr/>
                    <a:lstStyle/>
                    <a:p>
                      <a:pPr algn="ctr" fontAlgn="b"/>
                      <a:r>
                        <a:rPr lang="ru-RU" sz="1800" b="1" i="0" u="none" strike="noStrike">
                          <a:solidFill>
                            <a:srgbClr val="000000"/>
                          </a:solidFill>
                          <a:effectLst/>
                          <a:latin typeface="Times New Roman" panose="02020603050405020304" pitchFamily="18" charset="0"/>
                        </a:rPr>
                        <a:t>8</a:t>
                      </a:r>
                    </a:p>
                  </a:txBody>
                  <a:tcPr marL="8559" marR="8559" marT="85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1" i="0" u="none" strike="noStrike">
                          <a:solidFill>
                            <a:srgbClr val="0070C0"/>
                          </a:solidFill>
                          <a:effectLst/>
                          <a:latin typeface="Times New Roman" panose="02020603050405020304" pitchFamily="18" charset="0"/>
                        </a:rPr>
                        <a:t>ЖАК</a:t>
                      </a:r>
                    </a:p>
                  </a:txBody>
                  <a:tcPr marL="8559" marR="8559" marT="8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600" b="1" i="0" u="none" strike="noStrike">
                          <a:solidFill>
                            <a:srgbClr val="000000"/>
                          </a:solidFill>
                          <a:effectLst/>
                          <a:latin typeface="Times New Roman" panose="02020603050405020304" pitchFamily="18" charset="0"/>
                        </a:rPr>
                        <a:t>1136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a:solidFill>
                            <a:srgbClr val="000000"/>
                          </a:solidFill>
                          <a:effectLst/>
                          <a:latin typeface="Times New Roman" panose="02020603050405020304" pitchFamily="18" charset="0"/>
                        </a:rPr>
                        <a:t>86,5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8473585"/>
                  </a:ext>
                </a:extLst>
              </a:tr>
              <a:tr h="276906">
                <a:tc>
                  <a:txBody>
                    <a:bodyPr/>
                    <a:lstStyle/>
                    <a:p>
                      <a:pPr algn="l" fontAlgn="ctr"/>
                      <a:r>
                        <a:rPr lang="ru-RU" sz="1800" b="1" i="0" u="none" strike="noStrike">
                          <a:solidFill>
                            <a:srgbClr val="FF0000"/>
                          </a:solidFill>
                          <a:effectLst/>
                          <a:latin typeface="Times New Roman" panose="02020603050405020304" pitchFamily="18" charset="0"/>
                        </a:rPr>
                        <a:t> </a:t>
                      </a:r>
                    </a:p>
                  </a:txBody>
                  <a:tcPr marL="8559" marR="8559" marT="85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ctr"/>
                      <a:r>
                        <a:rPr lang="ru-RU" sz="1800" b="1" i="0" u="none" strike="noStrike">
                          <a:solidFill>
                            <a:srgbClr val="FF0000"/>
                          </a:solidFill>
                          <a:effectLst/>
                          <a:latin typeface="Times New Roman" panose="02020603050405020304" pitchFamily="18" charset="0"/>
                        </a:rPr>
                        <a:t>ЖАМУ</a:t>
                      </a:r>
                    </a:p>
                  </a:txBody>
                  <a:tcPr marL="8559" marR="8559" marT="85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600" b="1" i="0" u="none" strike="noStrike">
                          <a:solidFill>
                            <a:srgbClr val="FF0000"/>
                          </a:solidFill>
                          <a:effectLst/>
                          <a:latin typeface="Times New Roman" panose="02020603050405020304" pitchFamily="18" charset="0"/>
                        </a:rPr>
                        <a:t>7141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600" b="1" i="0" u="none" strike="noStrike">
                          <a:solidFill>
                            <a:srgbClr val="FF0000"/>
                          </a:solidFill>
                          <a:effectLst/>
                          <a:latin typeface="Times New Roman" panose="02020603050405020304" pitchFamily="18" charset="0"/>
                        </a:rPr>
                        <a:t>82,9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600" b="1" i="0" u="none" strike="noStrike">
                          <a:solidFill>
                            <a:srgbClr val="FF0000"/>
                          </a:solidFill>
                          <a:effectLst/>
                          <a:latin typeface="Times New Roman" panose="02020603050405020304" pitchFamily="18" charset="0"/>
                        </a:rPr>
                        <a:t>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ru-RU" sz="1600" b="1" i="0" u="none" strike="noStrike" dirty="0">
                          <a:solidFill>
                            <a:srgbClr val="FF0000"/>
                          </a:solidFill>
                          <a:effectLst/>
                          <a:latin typeface="Times New Roman" panose="02020603050405020304" pitchFamily="18" charset="0"/>
                        </a:rPr>
                        <a:t>84,7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77071491"/>
                  </a:ext>
                </a:extLst>
              </a:tr>
            </a:tbl>
          </a:graphicData>
        </a:graphic>
      </p:graphicFrame>
      <p:graphicFrame>
        <p:nvGraphicFramePr>
          <p:cNvPr id="13" name="Диаграмма 12"/>
          <p:cNvGraphicFramePr>
            <a:graphicFrameLocks/>
          </p:cNvGraphicFramePr>
          <p:nvPr>
            <p:extLst>
              <p:ext uri="{D42A27DB-BD31-4B8C-83A1-F6EECF244321}">
                <p14:modId xmlns:p14="http://schemas.microsoft.com/office/powerpoint/2010/main" val="2012500808"/>
              </p:ext>
            </p:extLst>
          </p:nvPr>
        </p:nvGraphicFramePr>
        <p:xfrm>
          <a:off x="5951984" y="1580970"/>
          <a:ext cx="6048671" cy="3966084"/>
        </p:xfrm>
        <a:graphic>
          <a:graphicData uri="http://schemas.openxmlformats.org/drawingml/2006/chart">
            <c:chart xmlns:c="http://schemas.openxmlformats.org/drawingml/2006/chart" xmlns:r="http://schemas.openxmlformats.org/officeDocument/2006/relationships" r:id="rId3"/>
          </a:graphicData>
        </a:graphic>
      </p:graphicFrame>
      <p:pic>
        <p:nvPicPr>
          <p:cNvPr id="4" name="Рисунок 3">
            <a:extLst>
              <a:ext uri="{FF2B5EF4-FFF2-40B4-BE49-F238E27FC236}">
                <a16:creationId xmlns:a16="http://schemas.microsoft.com/office/drawing/2014/main" id="{78F9705B-897A-6C6B-27FE-3571E703D6E9}"/>
              </a:ext>
            </a:extLst>
          </p:cNvPr>
          <p:cNvPicPr>
            <a:picLocks noChangeAspect="1"/>
          </p:cNvPicPr>
          <p:nvPr/>
        </p:nvPicPr>
        <p:blipFill>
          <a:blip r:embed="rId4" cstate="print"/>
          <a:stretch>
            <a:fillRect/>
          </a:stretch>
        </p:blipFill>
        <p:spPr>
          <a:xfrm>
            <a:off x="551384" y="-27384"/>
            <a:ext cx="771525" cy="767705"/>
          </a:xfrm>
          <a:prstGeom prst="rect">
            <a:avLst/>
          </a:prstGeom>
        </p:spPr>
      </p:pic>
      <p:pic>
        <p:nvPicPr>
          <p:cNvPr id="8" name="Рисунок 7"/>
          <p:cNvPicPr>
            <a:picLocks noChangeAspect="1"/>
          </p:cNvPicPr>
          <p:nvPr/>
        </p:nvPicPr>
        <p:blipFill>
          <a:blip r:embed="rId5" cstate="print"/>
          <a:stretch>
            <a:fillRect/>
          </a:stretch>
        </p:blipFill>
        <p:spPr>
          <a:xfrm>
            <a:off x="11096660" y="71414"/>
            <a:ext cx="961086" cy="579965"/>
          </a:xfrm>
          <a:prstGeom prst="rect">
            <a:avLst/>
          </a:prstGeom>
        </p:spPr>
      </p:pic>
      <p:sp>
        <p:nvSpPr>
          <p:cNvPr id="9" name="TextBox 7"/>
          <p:cNvSpPr txBox="1">
            <a:spLocks noChangeArrowheads="1"/>
          </p:cNvSpPr>
          <p:nvPr/>
        </p:nvSpPr>
        <p:spPr bwMode="auto">
          <a:xfrm>
            <a:off x="5735960" y="6381328"/>
            <a:ext cx="1309687" cy="338137"/>
          </a:xfrm>
          <a:prstGeom prst="rect">
            <a:avLst/>
          </a:prstGeom>
          <a:noFill/>
          <a:ln w="9525">
            <a:noFill/>
            <a:miter lim="800000"/>
            <a:headEnd/>
            <a:tailEnd/>
          </a:ln>
        </p:spPr>
        <p:txBody>
          <a:bodyPr>
            <a:spAutoFit/>
          </a:bodyPr>
          <a:lstStyle/>
          <a:p>
            <a:r>
              <a:rPr lang="ru-RU" sz="1600" dirty="0" smtClean="0">
                <a:solidFill>
                  <a:schemeClr val="bg2">
                    <a:lumMod val="90000"/>
                  </a:schemeClr>
                </a:solidFill>
                <a:latin typeface="Calibri" pitchFamily="34" charset="0"/>
              </a:rPr>
              <a:t>2023</a:t>
            </a:r>
            <a:endParaRPr lang="en-US" sz="1600" dirty="0">
              <a:solidFill>
                <a:schemeClr val="bg2">
                  <a:lumMod val="90000"/>
                </a:schemeClr>
              </a:solidFill>
              <a:latin typeface="Calibri" pitchFamily="34" charset="0"/>
            </a:endParaRPr>
          </a:p>
        </p:txBody>
      </p:sp>
    </p:spTree>
    <p:extLst>
      <p:ext uri="{BB962C8B-B14F-4D97-AF65-F5344CB8AC3E}">
        <p14:creationId xmlns:p14="http://schemas.microsoft.com/office/powerpoint/2010/main" val="3041476118"/>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Slipstream</Template>
  <TotalTime>10454</TotalTime>
  <Words>5779</Words>
  <Application>Microsoft Office PowerPoint</Application>
  <PresentationFormat>Широкоэкранный</PresentationFormat>
  <Paragraphs>2397</Paragraphs>
  <Slides>56</Slides>
  <Notes>1</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4</vt:i4>
      </vt:variant>
      <vt:variant>
        <vt:lpstr>Заголовки слайдов</vt:lpstr>
      </vt:variant>
      <vt:variant>
        <vt:i4>56</vt:i4>
      </vt:variant>
    </vt:vector>
  </HeadingPairs>
  <TitlesOfParts>
    <vt:vector size="73" baseType="lpstr">
      <vt:lpstr>Arial</vt:lpstr>
      <vt:lpstr>Book Antiqua</vt:lpstr>
      <vt:lpstr>Calibri</vt:lpstr>
      <vt:lpstr>Calibri Light</vt:lpstr>
      <vt:lpstr>Candara</vt:lpstr>
      <vt:lpstr>Constantia</vt:lpstr>
      <vt:lpstr>Georgia</vt:lpstr>
      <vt:lpstr>MADE Evolve Sans</vt:lpstr>
      <vt:lpstr>Peterburg</vt:lpstr>
      <vt:lpstr>Times New Roman</vt:lpstr>
      <vt:lpstr>Trebuchet MS</vt:lpstr>
      <vt:lpstr>Wingdings</vt:lpstr>
      <vt:lpstr>Wingdings 2</vt:lpstr>
      <vt:lpstr>Воздушный поток</vt:lpstr>
      <vt:lpstr>Office Theme</vt:lpstr>
      <vt:lpstr>Тема Office</vt:lpstr>
      <vt:lpstr>1_Поток</vt:lpstr>
      <vt:lpstr> </vt:lpstr>
      <vt:lpstr>Презентация PowerPoint</vt:lpstr>
      <vt:lpstr> ЖАМУ боюнча 2022-2023-окуу жылындагы  окуу жүктөмдөрүнүн пландалышы жана аткарылышы боюнча маалымат</vt:lpstr>
      <vt:lpstr>Презентация PowerPoint</vt:lpstr>
      <vt:lpstr> Факультеттердеги профессордук-окутуучулар курамы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2023-жылдагы НААРдын рейтингинде ЖАМУнун Билим берүү программаларынын рейтинги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2022-2023-окуу жылындагы практиканын базалары жана алар менен түзүлгөн келишимдер  </vt:lpstr>
      <vt:lpstr>Карьера боюнча жүргүзүлгөн иш чаралар</vt:lpstr>
      <vt:lpstr>ЖАМУнун акыркы беш жыл ичиндеги бүтүрүүчүлөрүнүн саны </vt:lpstr>
      <vt:lpstr>Педагогикалык эмес багыттагы бүтүрүүчүлөрдүн жумушка жайгашуусу боюнча маалымат (акыркы беш жыл ичинде)</vt:lpstr>
      <vt:lpstr> Педагогикалык  багыттагы бүтүрүүчүлөрдүн жумушка жайгашуусу боюнча маалымат (акыркы беш жыл ичинде)</vt:lpstr>
      <vt:lpstr>    </vt:lpstr>
      <vt:lpstr>Өз ара кызматташуу боюнча түзүлгөн келимшимдер</vt:lpstr>
      <vt:lpstr>Эки дипломдуу биргелешкен окуу программалары боюнча түзүлгөн келишимдер</vt:lpstr>
      <vt:lpstr>     Академиялык мобилдүүлүк программасына 2022-2023 окуу жылында 48 окутуучу катышышты (Ички жана сырткы офлайн режимде) </vt:lpstr>
      <vt:lpstr>Ички жана сырткы мобилдүүлук онлайн режиминде</vt:lpstr>
      <vt:lpstr>Тажрыйба алмашуу программалары</vt:lpstr>
      <vt:lpstr>Алдыга коюлган максаттар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УНИВЕРСИТЕТ ЭКОНОМИКИ И ПРЕДПРИНИМАТЕЛЬСТВА</dc:title>
  <dc:creator>Admin</dc:creator>
  <cp:lastModifiedBy>Admin</cp:lastModifiedBy>
  <cp:revision>881</cp:revision>
  <cp:lastPrinted>2020-11-05T12:33:36Z</cp:lastPrinted>
  <dcterms:created xsi:type="dcterms:W3CDTF">2011-02-24T06:26:08Z</dcterms:created>
  <dcterms:modified xsi:type="dcterms:W3CDTF">2023-11-09T03:18:47Z</dcterms:modified>
</cp:coreProperties>
</file>