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6" r:id="rId1"/>
  </p:sldMasterIdLst>
  <p:notesMasterIdLst>
    <p:notesMasterId r:id="rId45"/>
  </p:notesMasterIdLst>
  <p:sldIdLst>
    <p:sldId id="417" r:id="rId2"/>
    <p:sldId id="418" r:id="rId3"/>
    <p:sldId id="431" r:id="rId4"/>
    <p:sldId id="432" r:id="rId5"/>
    <p:sldId id="433" r:id="rId6"/>
    <p:sldId id="447" r:id="rId7"/>
    <p:sldId id="445" r:id="rId8"/>
    <p:sldId id="444" r:id="rId9"/>
    <p:sldId id="443" r:id="rId10"/>
    <p:sldId id="446" r:id="rId11"/>
    <p:sldId id="466" r:id="rId12"/>
    <p:sldId id="468" r:id="rId13"/>
    <p:sldId id="467" r:id="rId14"/>
    <p:sldId id="469" r:id="rId15"/>
    <p:sldId id="470" r:id="rId16"/>
    <p:sldId id="420" r:id="rId17"/>
    <p:sldId id="421" r:id="rId18"/>
    <p:sldId id="419" r:id="rId19"/>
    <p:sldId id="434" r:id="rId20"/>
    <p:sldId id="435" r:id="rId21"/>
    <p:sldId id="436" r:id="rId22"/>
    <p:sldId id="437" r:id="rId23"/>
    <p:sldId id="452" r:id="rId24"/>
    <p:sldId id="451" r:id="rId25"/>
    <p:sldId id="453" r:id="rId26"/>
    <p:sldId id="454" r:id="rId27"/>
    <p:sldId id="457" r:id="rId28"/>
    <p:sldId id="465" r:id="rId29"/>
    <p:sldId id="463" r:id="rId30"/>
    <p:sldId id="462" r:id="rId31"/>
    <p:sldId id="461" r:id="rId32"/>
    <p:sldId id="460" r:id="rId33"/>
    <p:sldId id="459" r:id="rId34"/>
    <p:sldId id="458" r:id="rId35"/>
    <p:sldId id="456" r:id="rId36"/>
    <p:sldId id="471" r:id="rId37"/>
    <p:sldId id="449" r:id="rId38"/>
    <p:sldId id="450" r:id="rId39"/>
    <p:sldId id="438" r:id="rId40"/>
    <p:sldId id="439" r:id="rId41"/>
    <p:sldId id="440" r:id="rId42"/>
    <p:sldId id="442" r:id="rId43"/>
    <p:sldId id="272" r:id="rId44"/>
  </p:sldIdLst>
  <p:sldSz cx="12192000" cy="6858000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E9F4FD"/>
    <a:srgbClr val="006600"/>
    <a:srgbClr val="003300"/>
    <a:srgbClr val="CC3300"/>
    <a:srgbClr val="FF9900"/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6437" autoAdjust="0"/>
  </p:normalViewPr>
  <p:slideViewPr>
    <p:cSldViewPr>
      <p:cViewPr varScale="1">
        <p:scale>
          <a:sx n="112" d="100"/>
          <a:sy n="112" d="100"/>
        </p:scale>
        <p:origin x="55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'оТЧЕТ СААТ'!$I$16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'оТЧЕТ СААТ'!$B$17:$B$21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'оТЧЕТ СААТ'!$I$17:$I$21</c:f>
              <c:numCache>
                <c:formatCode>0.00</c:formatCode>
                <c:ptCount val="5"/>
                <c:pt idx="0">
                  <c:v>590218.04</c:v>
                </c:pt>
                <c:pt idx="1">
                  <c:v>568915.85</c:v>
                </c:pt>
                <c:pt idx="2">
                  <c:v>534326.56999999995</c:v>
                </c:pt>
                <c:pt idx="3">
                  <c:v>541177.89312999998</c:v>
                </c:pt>
                <c:pt idx="4">
                  <c:v>498799.14489999996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0-4983-A4C5-1CACE33CA530}"/>
            </c:ext>
          </c:extLst>
        </c:ser>
        <c:ser>
          <c:idx val="1"/>
          <c:order val="1"/>
          <c:tx>
            <c:strRef>
              <c:f>'оТЧЕТ СААТ'!$J$16</c:f>
              <c:strCache>
                <c:ptCount val="1"/>
                <c:pt idx="0">
                  <c:v>Аткарылды</c:v>
                </c:pt>
              </c:strCache>
            </c:strRef>
          </c:tx>
          <c:invertIfNegative val="0"/>
          <c:cat>
            <c:strRef>
              <c:f>'оТЧЕТ СААТ'!$B$17:$B$21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'оТЧЕТ СААТ'!$J$17:$J$21</c:f>
              <c:numCache>
                <c:formatCode>0.00</c:formatCode>
                <c:ptCount val="5"/>
                <c:pt idx="0">
                  <c:v>588165.07000000007</c:v>
                </c:pt>
                <c:pt idx="1">
                  <c:v>563125.53700000001</c:v>
                </c:pt>
                <c:pt idx="2">
                  <c:v>526752.56999999995</c:v>
                </c:pt>
                <c:pt idx="3">
                  <c:v>541575.28552999999</c:v>
                </c:pt>
                <c:pt idx="4">
                  <c:v>487383.83350000001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0-4983-A4C5-1CACE33CA530}"/>
            </c:ext>
          </c:extLst>
        </c:ser>
        <c:ser>
          <c:idx val="2"/>
          <c:order val="2"/>
          <c:tx>
            <c:strRef>
              <c:f>'оТЧЕТ СААТ'!$K$16</c:f>
              <c:strCache>
                <c:ptCount val="1"/>
                <c:pt idx="0">
                  <c:v>Айырма</c:v>
                </c:pt>
              </c:strCache>
            </c:strRef>
          </c:tx>
          <c:invertIfNegative val="0"/>
          <c:cat>
            <c:strRef>
              <c:f>'оТЧЕТ СААТ'!$B$17:$B$21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'оТЧЕТ СААТ'!$K$17:$K$21</c:f>
              <c:numCache>
                <c:formatCode>0.00</c:formatCode>
                <c:ptCount val="5"/>
                <c:pt idx="0">
                  <c:v>2052.9699999999721</c:v>
                </c:pt>
                <c:pt idx="1">
                  <c:v>5790.3129999999655</c:v>
                </c:pt>
                <c:pt idx="2">
                  <c:v>7574</c:v>
                </c:pt>
                <c:pt idx="3">
                  <c:v>-397.392399999997</c:v>
                </c:pt>
                <c:pt idx="4">
                  <c:v>11415.311399999984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0-4983-A4C5-1CACE33CA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834624"/>
        <c:axId val="133836160"/>
        <c:axId val="0"/>
      </c:bar3DChart>
      <c:catAx>
        <c:axId val="13383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C0099"/>
                </a:solidFill>
              </a:defRPr>
            </a:pPr>
            <a:endParaRPr lang="ru-RU"/>
          </a:p>
        </c:txPr>
        <c:crossAx val="133836160"/>
        <c:crosses val="autoZero"/>
        <c:auto val="1"/>
        <c:lblAlgn val="ctr"/>
        <c:lblOffset val="100"/>
        <c:noMultiLvlLbl val="0"/>
      </c:catAx>
      <c:valAx>
        <c:axId val="1338361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834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Жалал-Абад колледжи боюнча 5 жыл аралыктагы жети</a:t>
            </a:r>
            <a:r>
              <a:rPr lang="en-US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шүүнүн</a:t>
            </a:r>
            <a:r>
              <a:rPr lang="en-US" sz="12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жыйынтыктары</a:t>
            </a:r>
            <a:endParaRPr lang="ru-RU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58940859596745E-2"/>
          <c:y val="0.16461266208516515"/>
          <c:w val="0.97883506028716172"/>
          <c:h val="0.6375005951719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Лист1!$E$48</c:f>
              <c:strCache>
                <c:ptCount val="1"/>
                <c:pt idx="0">
                  <c:v>Абсолюттук жетишүү,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Лист1!$C$49:$C$53</c:f>
              <c:strCache>
                <c:ptCount val="5"/>
                <c:pt idx="0">
                  <c:v>2021-2022  </c:v>
                </c:pt>
                <c:pt idx="1">
                  <c:v>2020-2021</c:v>
                </c:pt>
                <c:pt idx="2">
                  <c:v>2019-2020 </c:v>
                </c:pt>
                <c:pt idx="3">
                  <c:v>2018-2019</c:v>
                </c:pt>
                <c:pt idx="4">
                  <c:v>2017-2018</c:v>
                </c:pt>
              </c:strCache>
            </c:strRef>
          </c:cat>
          <c:val>
            <c:numRef>
              <c:f>Лист1!$E$49:$E$53</c:f>
              <c:numCache>
                <c:formatCode>0.00%</c:formatCode>
                <c:ptCount val="5"/>
                <c:pt idx="0" formatCode="0.0%">
                  <c:v>0.88383924767351352</c:v>
                </c:pt>
                <c:pt idx="1">
                  <c:v>0.94299999999999995</c:v>
                </c:pt>
                <c:pt idx="2">
                  <c:v>0.94299999999999995</c:v>
                </c:pt>
                <c:pt idx="3">
                  <c:v>0.94199999999999995</c:v>
                </c:pt>
                <c:pt idx="4">
                  <c:v>0.98399999999999999</c:v>
                </c:pt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00-E535-4F72-BADE-90FC6198B0DC}"/>
            </c:ext>
          </c:extLst>
        </c:ser>
        <c:ser>
          <c:idx val="1"/>
          <c:order val="1"/>
          <c:tx>
            <c:strRef>
              <c:f>Лист1!$F$48</c:f>
              <c:strCache>
                <c:ptCount val="1"/>
                <c:pt idx="0">
                  <c:v>Сапаттык жетишүү,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Лист1!$C$49:$C$53</c:f>
              <c:strCache>
                <c:ptCount val="5"/>
                <c:pt idx="0">
                  <c:v>2021-2022  </c:v>
                </c:pt>
                <c:pt idx="1">
                  <c:v>2020-2021</c:v>
                </c:pt>
                <c:pt idx="2">
                  <c:v>2019-2020 </c:v>
                </c:pt>
                <c:pt idx="3">
                  <c:v>2018-2019</c:v>
                </c:pt>
                <c:pt idx="4">
                  <c:v>2017-2018</c:v>
                </c:pt>
              </c:strCache>
            </c:strRef>
          </c:cat>
          <c:val>
            <c:numRef>
              <c:f>Лист1!$F$49:$F$53</c:f>
              <c:numCache>
                <c:formatCode>0.00%</c:formatCode>
                <c:ptCount val="5"/>
                <c:pt idx="0" formatCode="0.0%">
                  <c:v>0.82259210598819177</c:v>
                </c:pt>
                <c:pt idx="1">
                  <c:v>0.91200000000000003</c:v>
                </c:pt>
                <c:pt idx="2">
                  <c:v>0.83899999999999997</c:v>
                </c:pt>
                <c:pt idx="3">
                  <c:v>0.84799999999999998</c:v>
                </c:pt>
                <c:pt idx="4">
                  <c:v>0.83599999999999997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1-E535-4F72-BADE-90FC6198B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6759880"/>
        <c:axId val="426760864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Лист1!$H$48</c15:sqref>
                        </c15:formulaRef>
                      </c:ext>
                    </c:extLst>
                    <c:strCache>
                      <c:ptCount val="1"/>
                      <c:pt idx="0">
                        <c:v>Абсолюттук жетишүү,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Лист1!$C$49:$C$53</c15:sqref>
                        </c15:formulaRef>
                      </c:ext>
                    </c:extLst>
                    <c:strCache>
                      <c:ptCount val="5"/>
                      <c:pt idx="0">
                        <c:v>2021-2022  </c:v>
                      </c:pt>
                      <c:pt idx="1">
                        <c:v>2020-2021</c:v>
                      </c:pt>
                      <c:pt idx="2">
                        <c:v>2019-2020 </c:v>
                      </c:pt>
                      <c:pt idx="3">
                        <c:v>2018-2019</c:v>
                      </c:pt>
                      <c:pt idx="4">
                        <c:v>2017-2018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Лист1!$H$49:$H$53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 formatCode="0.0%">
                        <c:v>0.54108888180619152</c:v>
                      </c:pt>
                      <c:pt idx="1">
                        <c:v>0.8</c:v>
                      </c:pt>
                      <c:pt idx="2">
                        <c:v>0.84399999999999997</c:v>
                      </c:pt>
                      <c:pt idx="3">
                        <c:v>0.79400000000000004</c:v>
                      </c:pt>
                      <c:pt idx="4">
                        <c:v>0.79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535-4F72-BADE-90FC6198B0D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Лист1!$I$48</c15:sqref>
                        </c15:formulaRef>
                      </c:ext>
                    </c:extLst>
                    <c:strCache>
                      <c:ptCount val="1"/>
                      <c:pt idx="0">
                        <c:v>Сапаттык жетишүү, 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Лист1!$C$49:$C$53</c15:sqref>
                        </c15:formulaRef>
                      </c:ext>
                    </c:extLst>
                    <c:strCache>
                      <c:ptCount val="5"/>
                      <c:pt idx="0">
                        <c:v>2021-2022  </c:v>
                      </c:pt>
                      <c:pt idx="1">
                        <c:v>2020-2021</c:v>
                      </c:pt>
                      <c:pt idx="2">
                        <c:v>2019-2020 </c:v>
                      </c:pt>
                      <c:pt idx="3">
                        <c:v>2018-2019</c:v>
                      </c:pt>
                      <c:pt idx="4">
                        <c:v>2017-2018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Лист1!$I$49:$I$53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 formatCode="0.0%">
                        <c:v>0.44963309208974983</c:v>
                      </c:pt>
                      <c:pt idx="1">
                        <c:v>0.66800000000000004</c:v>
                      </c:pt>
                      <c:pt idx="2">
                        <c:v>0.68</c:v>
                      </c:pt>
                      <c:pt idx="3">
                        <c:v>0.66800000000000004</c:v>
                      </c:pt>
                      <c:pt idx="4">
                        <c:v>0.65900000000000003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535-4F72-BADE-90FC6198B0DC}"/>
                  </c:ext>
                </c:extLst>
              </c15:ser>
            </c15:filteredBarSeries>
          </c:ext>
        </c:extLst>
      </c:bar3DChart>
      <c:catAx>
        <c:axId val="4267598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6760864"/>
        <c:crosses val="autoZero"/>
        <c:auto val="1"/>
        <c:lblAlgn val="ctr"/>
        <c:lblOffset val="100"/>
        <c:noMultiLvlLbl val="0"/>
      </c:catAx>
      <c:valAx>
        <c:axId val="426760864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26759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365589506034755"/>
          <c:y val="0.89510271742347991"/>
          <c:w val="0.81644331185423846"/>
          <c:h val="7.5503870861936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Медициналык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колледжи боюнча 5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аралыктагы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жети</a:t>
            </a:r>
            <a:r>
              <a:rPr 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шүүнүн</a:t>
            </a:r>
            <a:r>
              <a:rPr lang="en-US" sz="11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жыйынтыктары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58940859596745E-2"/>
          <c:y val="0.18514249445534858"/>
          <c:w val="0.97883506028716172"/>
          <c:h val="0.61697079954079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Лист1!$E$48</c:f>
              <c:strCache>
                <c:ptCount val="1"/>
                <c:pt idx="0">
                  <c:v>Абсолюттук жетишүү,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3930639651149871E-3"/>
                  <c:y val="-1.011170346459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64-4080-B71B-B4C910BDCE92}"/>
                </c:ext>
              </c:extLst>
            </c:dLbl>
            <c:dLbl>
              <c:idx val="1"/>
              <c:layout>
                <c:manualLayout>
                  <c:x val="1.9408867764692812E-2"/>
                  <c:y val="1.979047286053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64-4080-B71B-B4C910BDCE92}"/>
                </c:ext>
              </c:extLst>
            </c:dLbl>
            <c:dLbl>
              <c:idx val="2"/>
              <c:layout>
                <c:manualLayout>
                  <c:x val="1.4627497986334802E-2"/>
                  <c:y val="1.2358192754843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64-4080-B71B-B4C910BDCE92}"/>
                </c:ext>
              </c:extLst>
            </c:dLbl>
            <c:dLbl>
              <c:idx val="3"/>
              <c:layout>
                <c:manualLayout>
                  <c:x val="9.6814329657815799E-3"/>
                  <c:y val="1.8559068276439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64-4080-B71B-B4C910BDCE92}"/>
                </c:ext>
              </c:extLst>
            </c:dLbl>
            <c:dLbl>
              <c:idx val="4"/>
              <c:layout>
                <c:manualLayout>
                  <c:x val="3.5943488917898024E-2"/>
                  <c:y val="-1.512414406491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64-4080-B71B-B4C910BDC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Лист1!$C$54:$C$58</c:f>
              <c:strCache>
                <c:ptCount val="5"/>
                <c:pt idx="0">
                  <c:v>2021-2022  </c:v>
                </c:pt>
                <c:pt idx="1">
                  <c:v>2020-2021</c:v>
                </c:pt>
                <c:pt idx="2">
                  <c:v>2019-2020 </c:v>
                </c:pt>
                <c:pt idx="3">
                  <c:v>2018-2019</c:v>
                </c:pt>
                <c:pt idx="4">
                  <c:v>2017-2018</c:v>
                </c:pt>
              </c:strCache>
            </c:strRef>
          </c:cat>
          <c:val>
            <c:numRef>
              <c:f>Лист1!$E$54:$E$58</c:f>
              <c:numCache>
                <c:formatCode>0.00%</c:formatCode>
                <c:ptCount val="5"/>
                <c:pt idx="0">
                  <c:v>0.96269694161260433</c:v>
                </c:pt>
                <c:pt idx="1">
                  <c:v>0.97499999999999998</c:v>
                </c:pt>
                <c:pt idx="2">
                  <c:v>0.96399999999999997</c:v>
                </c:pt>
                <c:pt idx="3">
                  <c:v>0.97399999999999998</c:v>
                </c:pt>
                <c:pt idx="4">
                  <c:v>0.95199999999999996</c:v>
                </c:pt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05-DC64-4080-B71B-B4C910BDCE92}"/>
            </c:ext>
          </c:extLst>
        </c:ser>
        <c:ser>
          <c:idx val="1"/>
          <c:order val="1"/>
          <c:tx>
            <c:strRef>
              <c:f>Лист1!$F$48</c:f>
              <c:strCache>
                <c:ptCount val="1"/>
                <c:pt idx="0">
                  <c:v>Сапаттык жетишүү,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35963365181636E-2"/>
                  <c:y val="4.8591036528333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C64-4080-B71B-B4C910BDCE92}"/>
                </c:ext>
              </c:extLst>
            </c:dLbl>
            <c:dLbl>
              <c:idx val="1"/>
              <c:layout>
                <c:manualLayout>
                  <c:x val="4.62830518831241E-2"/>
                  <c:y val="7.352403622872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64-4080-B71B-B4C910BDCE92}"/>
                </c:ext>
              </c:extLst>
            </c:dLbl>
            <c:dLbl>
              <c:idx val="2"/>
              <c:layout>
                <c:manualLayout>
                  <c:x val="5.7871174036218199E-2"/>
                  <c:y val="4.1115492447051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C64-4080-B71B-B4C910BDCE92}"/>
                </c:ext>
              </c:extLst>
            </c:dLbl>
            <c:dLbl>
              <c:idx val="3"/>
              <c:layout>
                <c:manualLayout>
                  <c:x val="5.2359633651816492E-2"/>
                  <c:y val="5.606658060961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64-4080-B71B-B4C910BDCE92}"/>
                </c:ext>
              </c:extLst>
            </c:dLbl>
            <c:dLbl>
              <c:idx val="4"/>
              <c:layout>
                <c:manualLayout>
                  <c:x val="4.684809326741473E-2"/>
                  <c:y val="4.8591036528333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64-4080-B71B-B4C910BDC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Лист1!$C$54:$C$58</c:f>
              <c:strCache>
                <c:ptCount val="5"/>
                <c:pt idx="0">
                  <c:v>2021-2022  </c:v>
                </c:pt>
                <c:pt idx="1">
                  <c:v>2020-2021</c:v>
                </c:pt>
                <c:pt idx="2">
                  <c:v>2019-2020 </c:v>
                </c:pt>
                <c:pt idx="3">
                  <c:v>2018-2019</c:v>
                </c:pt>
                <c:pt idx="4">
                  <c:v>2017-2018</c:v>
                </c:pt>
              </c:strCache>
            </c:strRef>
          </c:cat>
          <c:val>
            <c:numRef>
              <c:f>Лист1!$F$54:$F$58</c:f>
              <c:numCache>
                <c:formatCode>0.00%</c:formatCode>
                <c:ptCount val="5"/>
                <c:pt idx="0">
                  <c:v>0.95436360827927091</c:v>
                </c:pt>
                <c:pt idx="1">
                  <c:v>0.95599999999999996</c:v>
                </c:pt>
                <c:pt idx="2">
                  <c:v>0.90700000000000003</c:v>
                </c:pt>
                <c:pt idx="3">
                  <c:v>0.92900000000000005</c:v>
                </c:pt>
                <c:pt idx="4">
                  <c:v>0.77600000000000002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7-DC64-4080-B71B-B4C910BDC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6759880"/>
        <c:axId val="426760864"/>
        <c:axId val="0"/>
        <c:extLst/>
      </c:bar3DChart>
      <c:catAx>
        <c:axId val="4267598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6760864"/>
        <c:crosses val="autoZero"/>
        <c:auto val="1"/>
        <c:lblAlgn val="ctr"/>
        <c:lblOffset val="100"/>
        <c:noMultiLvlLbl val="0"/>
      </c:catAx>
      <c:valAx>
        <c:axId val="426760864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26759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365589506034755"/>
          <c:y val="0.89510271742347991"/>
          <c:w val="0.73413772025626134"/>
          <c:h val="7.5503870861936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Лист1!$D$3</c:f>
              <c:strCache>
                <c:ptCount val="1"/>
                <c:pt idx="0">
                  <c:v>баллы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F6C-4854-B606-3BF2A84961D4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CF6C-4854-B606-3BF2A84961D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CF6C-4854-B606-3BF2A84961D4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CF6C-4854-B606-3BF2A84961D4}"/>
              </c:ext>
            </c:extLst>
          </c:dPt>
          <c:dPt>
            <c:idx val="4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9-CF6C-4854-B606-3BF2A84961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CF6C-4854-B606-3BF2A84961D4}"/>
              </c:ext>
            </c:extLst>
          </c:dPt>
          <c:dPt>
            <c:idx val="6"/>
            <c:invertIfNegative val="0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D-CF6C-4854-B606-3BF2A84961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Лист1!$B$4:$C$10</c:f>
              <c:multiLvlStrCache>
                <c:ptCount val="7"/>
                <c:lvl>
                  <c:pt idx="0">
                    <c:v>Гуманитардык илимдер </c:v>
                  </c:pt>
                  <c:pt idx="1">
                    <c:v>Социалдык илимдер </c:v>
                  </c:pt>
                  <c:pt idx="2">
                    <c:v>Педагогикалык билим берүү </c:v>
                  </c:pt>
                  <c:pt idx="3">
                    <c:v>Саламаттыкты сактоо </c:v>
                  </c:pt>
                  <c:pt idx="4">
                    <c:v>Экономика жана башкаруу </c:v>
                  </c:pt>
                  <c:pt idx="5">
                    <c:v>Айыл чарбасы </c:v>
                  </c:pt>
                  <c:pt idx="6">
                    <c:v>Энергетика жана электроэнергетика </c:v>
                  </c:pt>
                </c:lvl>
                <c:lvl>
                  <c:pt idx="0">
                    <c:v>5</c:v>
                  </c:pt>
                  <c:pt idx="1">
                    <c:v>3</c:v>
                  </c:pt>
                  <c:pt idx="2">
                    <c:v>2</c:v>
                  </c:pt>
                  <c:pt idx="3">
                    <c:v>4</c:v>
                  </c:pt>
                  <c:pt idx="4">
                    <c:v>5</c:v>
                  </c:pt>
                  <c:pt idx="5">
                    <c:v>3</c:v>
                  </c:pt>
                  <c:pt idx="6">
                    <c:v>4</c:v>
                  </c:pt>
                </c:lvl>
              </c:multiLvlStrCache>
            </c:multiLvlStrRef>
          </c:cat>
          <c:val>
            <c:numRef>
              <c:f>Лист1!$D$4:$D$10</c:f>
              <c:numCache>
                <c:formatCode>General</c:formatCode>
                <c:ptCount val="7"/>
                <c:pt idx="0">
                  <c:v>1390</c:v>
                </c:pt>
                <c:pt idx="1">
                  <c:v>349</c:v>
                </c:pt>
                <c:pt idx="2">
                  <c:v>7780</c:v>
                </c:pt>
                <c:pt idx="3">
                  <c:v>3673</c:v>
                </c:pt>
                <c:pt idx="4">
                  <c:v>2621</c:v>
                </c:pt>
                <c:pt idx="5">
                  <c:v>414</c:v>
                </c:pt>
                <c:pt idx="6">
                  <c:v>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F6C-4854-B606-3BF2A8496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027904"/>
        <c:axId val="100659200"/>
        <c:axId val="0"/>
      </c:bar3DChart>
      <c:catAx>
        <c:axId val="8802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FF"/>
                </a:solidFill>
              </a:defRPr>
            </a:pPr>
            <a:endParaRPr lang="ru-RU"/>
          </a:p>
        </c:txPr>
        <c:crossAx val="100659200"/>
        <c:crosses val="autoZero"/>
        <c:auto val="1"/>
        <c:lblAlgn val="ctr"/>
        <c:lblOffset val="100"/>
        <c:noMultiLvlLbl val="0"/>
      </c:catAx>
      <c:valAx>
        <c:axId val="10065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027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1104975267607E-3"/>
          <c:y val="2.8061057810593489E-3"/>
          <c:w val="0.9933398395963754"/>
          <c:h val="0.904038543841388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9A-412C-BA30-6ED31B83AB4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9A-412C-BA30-6ED31B83AB4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39A-412C-BA30-6ED31B83AB4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39A-412C-BA30-6ED31B83AB4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39A-412C-BA30-6ED31B83AB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Лист1!$C$3:$C$8</c:f>
              <c:strCache>
                <c:ptCount val="6"/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1">
                  <c:v>2510</c:v>
                </c:pt>
                <c:pt idx="2">
                  <c:v>2318</c:v>
                </c:pt>
                <c:pt idx="3">
                  <c:v>2012</c:v>
                </c:pt>
                <c:pt idx="4">
                  <c:v>1798</c:v>
                </c:pt>
                <c:pt idx="5">
                  <c:v>2093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9A-412C-BA30-6ED31B83AB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6964792"/>
        <c:axId val="216746648"/>
      </c:barChart>
      <c:catAx>
        <c:axId val="26696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746648"/>
        <c:crosses val="autoZero"/>
        <c:auto val="1"/>
        <c:lblAlgn val="ctr"/>
        <c:lblOffset val="100"/>
        <c:noMultiLvlLbl val="0"/>
      </c:catAx>
      <c:valAx>
        <c:axId val="216746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696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397382746946243E-2"/>
          <c:y val="8.9879585572363058E-2"/>
          <c:w val="0.80713473356761534"/>
          <c:h val="0.6713189167436024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Лист1!$D$3</c:f>
              <c:strCache>
                <c:ptCount val="1"/>
                <c:pt idx="0">
                  <c:v>Бүтүрүүчүлөрдүн жалпы саны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dLbl>
              <c:idx val="1"/>
              <c:layout>
                <c:manualLayout>
                  <c:x val="1.0273939357331386E-2"/>
                  <c:y val="-1.4869099240895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44-47E1-95BD-F8A2F6DD07CF}"/>
                </c:ext>
              </c:extLst>
            </c:dLbl>
            <c:dLbl>
              <c:idx val="2"/>
              <c:layout>
                <c:manualLayout>
                  <c:x val="1.1986262583553283E-2"/>
                  <c:y val="-2.478183206815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44-47E1-95BD-F8A2F6DD07CF}"/>
                </c:ext>
              </c:extLst>
            </c:dLbl>
            <c:dLbl>
              <c:idx val="3"/>
              <c:layout>
                <c:manualLayout>
                  <c:x val="1.5410909035997017E-2"/>
                  <c:y val="-9.9127328272636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44-47E1-95BD-F8A2F6DD07CF}"/>
                </c:ext>
              </c:extLst>
            </c:dLbl>
            <c:dLbl>
              <c:idx val="4"/>
              <c:layout>
                <c:manualLayout>
                  <c:x val="1.0273939357331386E-2"/>
                  <c:y val="-7.43454962044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344-47E1-95BD-F8A2F6DD0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Лист1!$C$4:$C$8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Лист1!$D$4:$D$8</c:f>
              <c:numCache>
                <c:formatCode>General</c:formatCode>
                <c:ptCount val="5"/>
                <c:pt idx="0">
                  <c:v>1178</c:v>
                </c:pt>
                <c:pt idx="1">
                  <c:v>1156</c:v>
                </c:pt>
                <c:pt idx="2">
                  <c:v>1056</c:v>
                </c:pt>
                <c:pt idx="3">
                  <c:v>863</c:v>
                </c:pt>
                <c:pt idx="4">
                  <c:v>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4-47E1-95BD-F8A2F6DD07CF}"/>
            </c:ext>
          </c:extLst>
        </c:ser>
        <c:ser>
          <c:idx val="1"/>
          <c:order val="1"/>
          <c:tx>
            <c:strRef>
              <c:f>Лист1!$E$3</c:f>
              <c:strCache>
                <c:ptCount val="1"/>
                <c:pt idx="0">
                  <c:v>Жумушка жайгашуусу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Лист1!$C$4:$C$8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Лист1!$E$4:$E$8</c:f>
              <c:numCache>
                <c:formatCode>General</c:formatCode>
                <c:ptCount val="5"/>
                <c:pt idx="0">
                  <c:v>807</c:v>
                </c:pt>
                <c:pt idx="1">
                  <c:v>788</c:v>
                </c:pt>
                <c:pt idx="2">
                  <c:v>633</c:v>
                </c:pt>
                <c:pt idx="3">
                  <c:v>478</c:v>
                </c:pt>
                <c:pt idx="4">
                  <c:v>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44-47E1-95BD-F8A2F6DD07CF}"/>
            </c:ext>
          </c:extLst>
        </c:ser>
        <c:ser>
          <c:idx val="2"/>
          <c:order val="2"/>
          <c:tx>
            <c:strRef>
              <c:f>Лист1!$F$3</c:f>
              <c:strCache>
                <c:ptCount val="1"/>
                <c:pt idx="0">
                  <c:v>(процент менен)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Лист1!$C$4:$C$8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Лист1!$F$4:$F$8</c:f>
              <c:numCache>
                <c:formatCode>0%</c:formatCode>
                <c:ptCount val="5"/>
                <c:pt idx="0">
                  <c:v>0.68</c:v>
                </c:pt>
                <c:pt idx="1">
                  <c:v>0.66</c:v>
                </c:pt>
                <c:pt idx="2">
                  <c:v>0.6</c:v>
                </c:pt>
                <c:pt idx="3">
                  <c:v>0.55000000000000004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44-47E1-95BD-F8A2F6DD07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3084168"/>
        <c:axId val="233089416"/>
        <c:axId val="233665056"/>
      </c:bar3DChart>
      <c:catAx>
        <c:axId val="233084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089416"/>
        <c:crosses val="autoZero"/>
        <c:auto val="1"/>
        <c:lblAlgn val="ctr"/>
        <c:lblOffset val="100"/>
        <c:noMultiLvlLbl val="0"/>
      </c:catAx>
      <c:valAx>
        <c:axId val="233089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3084168"/>
        <c:crosses val="autoZero"/>
        <c:crossBetween val="between"/>
      </c:valAx>
      <c:serAx>
        <c:axId val="233665056"/>
        <c:scaling>
          <c:orientation val="minMax"/>
        </c:scaling>
        <c:delete val="1"/>
        <c:axPos val="b"/>
        <c:majorTickMark val="out"/>
        <c:minorTickMark val="none"/>
        <c:tickLblPos val="nextTo"/>
        <c:crossAx val="233089416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9703706756596938E-2"/>
          <c:y val="0.81561790083442576"/>
          <c:w val="0.7252363006052186"/>
          <c:h val="0.14691372527134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ЖАМУ боюнча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2403100775193798E-2"/>
          <c:y val="0.21443187417664747"/>
          <c:w val="0.97829457364341088"/>
          <c:h val="0.76513389849257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'Анализ ППС по годам'!$C$11</c:f>
              <c:strCache>
                <c:ptCount val="1"/>
                <c:pt idx="0">
                  <c:v>ЖАМУ б-ча</c:v>
                </c:pt>
              </c:strCache>
            </c:strRef>
          </c:tx>
          <c:spPr>
            <a:gradFill>
              <a:gsLst>
                <a:gs pos="18000">
                  <a:srgbClr val="B4DCFA">
                    <a:tint val="98000"/>
                    <a:shade val="90000"/>
                    <a:satMod val="160000"/>
                    <a:lumMod val="100000"/>
                  </a:srgbClr>
                </a:gs>
                <a:gs pos="60000">
                  <a:srgbClr val="B4DCFA">
                    <a:tint val="95000"/>
                    <a:shade val="100000"/>
                    <a:satMod val="130000"/>
                    <a:lumMod val="130000"/>
                  </a:srgbClr>
                </a:gs>
                <a:gs pos="100000">
                  <a:srgbClr val="B4DCFA">
                    <a:tint val="97000"/>
                    <a:shade val="100000"/>
                    <a:hueMod val="100000"/>
                    <a:satMod val="140000"/>
                    <a:lumMod val="80000"/>
                  </a:srgbClr>
                </a:gs>
              </a:gsLst>
              <a:path path="circle">
                <a:fillToRect l="20000" t="10000" r="20000" b="60000"/>
              </a:path>
            </a:gradFill>
            <a:ln>
              <a:noFill/>
            </a:ln>
            <a:effectLst/>
          </c:spPr>
          <c:invertIfNegative val="0"/>
          <c:dLbls>
            <c:spPr>
              <a:solidFill>
                <a:srgbClr val="4F81B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'Анализ ППС по годам'!$D$5:$H$5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'Анализ ППС по годам'!$D$11:$H$11</c:f>
              <c:numCache>
                <c:formatCode>General</c:formatCode>
                <c:ptCount val="5"/>
                <c:pt idx="0">
                  <c:v>37.856000000000002</c:v>
                </c:pt>
                <c:pt idx="1">
                  <c:v>29.23</c:v>
                </c:pt>
                <c:pt idx="2">
                  <c:v>33.68</c:v>
                </c:pt>
                <c:pt idx="3">
                  <c:v>37</c:v>
                </c:pt>
                <c:pt idx="4" formatCode="0.00">
                  <c:v>39.74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D-4804-B67E-E712A3EA7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axId val="467466080"/>
        <c:axId val="473064120"/>
      </c:barChart>
      <c:catAx>
        <c:axId val="46746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3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3064120"/>
        <c:crosses val="autoZero"/>
        <c:auto val="1"/>
        <c:lblAlgn val="ctr"/>
        <c:lblOffset val="100"/>
        <c:noMultiLvlLbl val="0"/>
      </c:catAx>
      <c:valAx>
        <c:axId val="473064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6746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 sz="1600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Катышуунун орточо көрсөткүчү,%</a:t>
            </a:r>
          </a:p>
        </c:rich>
      </c:tx>
      <c:layout>
        <c:manualLayout>
          <c:xMode val="edge"/>
          <c:yMode val="edge"/>
          <c:x val="0.32124411650738"/>
          <c:y val="2.20764356559901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353455818022745E-3"/>
          <c:y val="0.19432888597258677"/>
          <c:w val="0.98055555555555551"/>
          <c:h val="0.600027704870224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Лист1!$E$3</c:f>
              <c:strCache>
                <c:ptCount val="1"/>
                <c:pt idx="0">
                  <c:v>Катышуунун орточо көрсөткүчү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4CB1-42FF-B47C-4C0DBBD84037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3-4CB1-42FF-B47C-4C0DBBD84037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5-4CB1-42FF-B47C-4C0DBBD84037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7-4CB1-42FF-B47C-4C0DBBD84037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9-4CB1-42FF-B47C-4C0DBBD84037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B-4CB1-42FF-B47C-4C0DBBD84037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D-4CB1-42FF-B47C-4C0DBBD84037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F-4CB1-42FF-B47C-4C0DBBD84037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4CB1-42FF-B47C-4C0DBBD84037}"/>
              </c:ext>
            </c:extLst>
          </c:dPt>
          <c:dLbls>
            <c:dLbl>
              <c:idx val="0"/>
              <c:numFmt formatCode="#,##0.00" sourceLinked="0"/>
              <c:spPr>
                <a:noFill/>
              </c:spPr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CB1-42FF-B47C-4C0DBBD84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Лист1!$B$5:$B$13</c:f>
              <c:strCache>
                <c:ptCount val="9"/>
                <c:pt idx="0">
                  <c:v>ЭЮФ</c:v>
                </c:pt>
                <c:pt idx="1">
                  <c:v>ФФ</c:v>
                </c:pt>
                <c:pt idx="2">
                  <c:v>ТТФ</c:v>
                </c:pt>
                <c:pt idx="3">
                  <c:v>ПМТФ</c:v>
                </c:pt>
                <c:pt idx="4">
                  <c:v>МФ</c:v>
                </c:pt>
                <c:pt idx="5">
                  <c:v>УББИ</c:v>
                </c:pt>
                <c:pt idx="6">
                  <c:v>МК</c:v>
                </c:pt>
                <c:pt idx="7">
                  <c:v>ЖАК</c:v>
                </c:pt>
                <c:pt idx="8">
                  <c:v>Жалпы:</c:v>
                </c:pt>
              </c:strCache>
            </c:strRef>
          </c:cat>
          <c:val>
            <c:numRef>
              <c:f>Лист1!$F$5:$F$13</c:f>
              <c:numCache>
                <c:formatCode>0.00</c:formatCode>
                <c:ptCount val="9"/>
                <c:pt idx="0">
                  <c:v>81.168831168831176</c:v>
                </c:pt>
                <c:pt idx="1">
                  <c:v>93.084112149532714</c:v>
                </c:pt>
                <c:pt idx="2">
                  <c:v>81.132075471698116</c:v>
                </c:pt>
                <c:pt idx="3">
                  <c:v>92.307692307692307</c:v>
                </c:pt>
                <c:pt idx="4">
                  <c:v>87.038258575197887</c:v>
                </c:pt>
                <c:pt idx="5">
                  <c:v>77.114427860696523</c:v>
                </c:pt>
                <c:pt idx="6">
                  <c:v>88.345864661654133</c:v>
                </c:pt>
                <c:pt idx="7">
                  <c:v>87.934560327198369</c:v>
                </c:pt>
                <c:pt idx="8">
                  <c:v>86.110212444732014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CB1-42FF-B47C-4C0DBBD84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05184"/>
        <c:axId val="27806720"/>
        <c:axId val="0"/>
      </c:bar3DChart>
      <c:catAx>
        <c:axId val="2780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>
              <a:defRPr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806720"/>
        <c:crosses val="autoZero"/>
        <c:auto val="1"/>
        <c:lblAlgn val="ctr"/>
        <c:lblOffset val="100"/>
        <c:noMultiLvlLbl val="0"/>
      </c:catAx>
      <c:valAx>
        <c:axId val="2780672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7805184"/>
        <c:crosses val="autoZero"/>
        <c:crossBetween val="between"/>
      </c:valAx>
    </c:plotArea>
    <c:plotVisOnly val="1"/>
    <c:dispBlanksAs val="gap"/>
    <c:showDLblsOverMax val="0"/>
  </c:chart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 Жылдык орточо көрсөткүч, %</a:t>
            </a:r>
          </a:p>
        </c:rich>
      </c:tx>
      <c:layout>
        <c:manualLayout>
          <c:xMode val="edge"/>
          <c:yMode val="edge"/>
          <c:x val="0.19342366579177603"/>
          <c:y val="9.259259259259258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33333333333332E-3"/>
          <c:y val="0.13877333041703122"/>
          <c:w val="0.98055555555555551"/>
          <c:h val="0.7565117381160688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Лист1!$G$4</c:f>
              <c:strCache>
                <c:ptCount val="1"/>
                <c:pt idx="0">
                  <c:v> Жылдык орточо көрсөткүч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C587-4526-AE22-B6D0ADEB4C2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C587-4526-AE22-B6D0ADEB4C2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587-4526-AE22-B6D0ADEB4C2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C587-4526-AE22-B6D0ADEB4C2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C587-4526-AE22-B6D0ADEB4C28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C587-4526-AE22-B6D0ADEB4C28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C587-4526-AE22-B6D0ADEB4C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Лист1!$C$5:$C$13</c:f>
              <c:strCache>
                <c:ptCount val="9"/>
                <c:pt idx="0">
                  <c:v>ФФ</c:v>
                </c:pt>
                <c:pt idx="1">
                  <c:v>ТТФ</c:v>
                </c:pt>
                <c:pt idx="2">
                  <c:v>ПМТФ</c:v>
                </c:pt>
                <c:pt idx="3">
                  <c:v>ЭЮФ</c:v>
                </c:pt>
                <c:pt idx="4">
                  <c:v>МФ</c:v>
                </c:pt>
                <c:pt idx="5">
                  <c:v>ТИПФ</c:v>
                </c:pt>
                <c:pt idx="6">
                  <c:v>МК</c:v>
                </c:pt>
                <c:pt idx="7">
                  <c:v>ЖАК</c:v>
                </c:pt>
                <c:pt idx="8">
                  <c:v>ЖАМУ</c:v>
                </c:pt>
              </c:strCache>
            </c:strRef>
          </c:cat>
          <c:val>
            <c:numRef>
              <c:f>Лист1!$G$5:$G$13</c:f>
              <c:numCache>
                <c:formatCode>0.0</c:formatCode>
                <c:ptCount val="9"/>
                <c:pt idx="0">
                  <c:v>92</c:v>
                </c:pt>
                <c:pt idx="1">
                  <c:v>85.384999999999991</c:v>
                </c:pt>
                <c:pt idx="2">
                  <c:v>84.22999999999999</c:v>
                </c:pt>
                <c:pt idx="3">
                  <c:v>84.155000000000001</c:v>
                </c:pt>
                <c:pt idx="4">
                  <c:v>85.5</c:v>
                </c:pt>
                <c:pt idx="5">
                  <c:v>95.39500000000001</c:v>
                </c:pt>
                <c:pt idx="6">
                  <c:v>89.49</c:v>
                </c:pt>
                <c:pt idx="7">
                  <c:v>89</c:v>
                </c:pt>
                <c:pt idx="8">
                  <c:v>88.144374999999997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587-4526-AE22-B6D0ADEB4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58976"/>
        <c:axId val="27760512"/>
        <c:axId val="0"/>
      </c:bar3DChart>
      <c:catAx>
        <c:axId val="2775897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760512"/>
        <c:crosses val="autoZero"/>
        <c:auto val="1"/>
        <c:lblAlgn val="ctr"/>
        <c:lblOffset val="100"/>
        <c:noMultiLvlLbl val="0"/>
      </c:catAx>
      <c:valAx>
        <c:axId val="277605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7758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191957507366904E-2"/>
          <c:y val="3.8008353089542708E-2"/>
          <c:w val="0.95380804249263307"/>
          <c:h val="0.81544999265616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Лист1!$E$4</c:f>
              <c:strCache>
                <c:ptCount val="1"/>
                <c:pt idx="0">
                  <c:v>Абсолюттук жетишүүсү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Лист1!$A$6:$A$14</c:f>
              <c:strCache>
                <c:ptCount val="9"/>
                <c:pt idx="0">
                  <c:v>ЭЮФ </c:v>
                </c:pt>
                <c:pt idx="1">
                  <c:v>ПМТФ </c:v>
                </c:pt>
                <c:pt idx="2">
                  <c:v>МФ</c:v>
                </c:pt>
                <c:pt idx="3">
                  <c:v>ФФ</c:v>
                </c:pt>
                <c:pt idx="4">
                  <c:v>ТТФ</c:v>
                </c:pt>
                <c:pt idx="5">
                  <c:v>ҮББИ</c:v>
                </c:pt>
                <c:pt idx="6">
                  <c:v>ЖАК</c:v>
                </c:pt>
                <c:pt idx="7">
                  <c:v>МК</c:v>
                </c:pt>
                <c:pt idx="8">
                  <c:v>ТИПФ</c:v>
                </c:pt>
              </c:strCache>
            </c:strRef>
          </c:cat>
          <c:val>
            <c:numRef>
              <c:f>Лист1!$E$6:$E$14</c:f>
              <c:numCache>
                <c:formatCode>0.00%</c:formatCode>
                <c:ptCount val="9"/>
                <c:pt idx="0">
                  <c:v>0.93330000000000002</c:v>
                </c:pt>
                <c:pt idx="1">
                  <c:v>0.91</c:v>
                </c:pt>
                <c:pt idx="2">
                  <c:v>0.86</c:v>
                </c:pt>
                <c:pt idx="3">
                  <c:v>0.97060000000000002</c:v>
                </c:pt>
                <c:pt idx="4">
                  <c:v>0.92</c:v>
                </c:pt>
                <c:pt idx="5">
                  <c:v>0.85899999999999999</c:v>
                </c:pt>
                <c:pt idx="6">
                  <c:v>0.98880000000000001</c:v>
                </c:pt>
                <c:pt idx="7">
                  <c:v>0.8125</c:v>
                </c:pt>
                <c:pt idx="8">
                  <c:v>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9F93-414D-8848-A9825C622523}"/>
            </c:ext>
          </c:extLst>
        </c:ser>
        <c:ser>
          <c:idx val="1"/>
          <c:order val="1"/>
          <c:tx>
            <c:strRef>
              <c:f>Лист1!$F$4</c:f>
              <c:strCache>
                <c:ptCount val="1"/>
                <c:pt idx="0">
                  <c:v>Сапаттык жетишүүсү</c:v>
                </c:pt>
              </c:strCache>
            </c:strRef>
          </c:tx>
          <c:spPr>
            <a:pattFill prst="zigZag">
              <a:fgClr>
                <a:srgbClr val="00B0F0"/>
              </a:fgClr>
              <a:bgClr>
                <a:schemeClr val="bg1"/>
              </a:bgClr>
            </a:patt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Лист1!$A$6:$A$14</c:f>
              <c:strCache>
                <c:ptCount val="9"/>
                <c:pt idx="0">
                  <c:v>ЭЮФ </c:v>
                </c:pt>
                <c:pt idx="1">
                  <c:v>ПМТФ </c:v>
                </c:pt>
                <c:pt idx="2">
                  <c:v>МФ</c:v>
                </c:pt>
                <c:pt idx="3">
                  <c:v>ФФ</c:v>
                </c:pt>
                <c:pt idx="4">
                  <c:v>ТТФ</c:v>
                </c:pt>
                <c:pt idx="5">
                  <c:v>ҮББИ</c:v>
                </c:pt>
                <c:pt idx="6">
                  <c:v>ЖАК</c:v>
                </c:pt>
                <c:pt idx="7">
                  <c:v>МК</c:v>
                </c:pt>
                <c:pt idx="8">
                  <c:v>ТИПФ</c:v>
                </c:pt>
              </c:strCache>
            </c:strRef>
          </c:cat>
          <c:val>
            <c:numRef>
              <c:f>Лист1!$F$6:$F$14</c:f>
              <c:numCache>
                <c:formatCode>0.00%</c:formatCode>
                <c:ptCount val="9"/>
                <c:pt idx="0">
                  <c:v>0.47499999999999998</c:v>
                </c:pt>
                <c:pt idx="1">
                  <c:v>0.72</c:v>
                </c:pt>
                <c:pt idx="2">
                  <c:v>0.74</c:v>
                </c:pt>
                <c:pt idx="3">
                  <c:v>0.33700000000000002</c:v>
                </c:pt>
                <c:pt idx="4">
                  <c:v>0.73</c:v>
                </c:pt>
                <c:pt idx="5">
                  <c:v>0.46500000000000002</c:v>
                </c:pt>
                <c:pt idx="6">
                  <c:v>0.3</c:v>
                </c:pt>
                <c:pt idx="7">
                  <c:v>0.70499999999999996</c:v>
                </c:pt>
                <c:pt idx="8">
                  <c:v>0.7913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9F93-414D-8848-A9825C6225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639296"/>
        <c:axId val="99640832"/>
        <c:axId val="0"/>
      </c:bar3DChart>
      <c:catAx>
        <c:axId val="9963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640832"/>
        <c:crosses val="autoZero"/>
        <c:auto val="1"/>
        <c:lblAlgn val="ctr"/>
        <c:lblOffset val="100"/>
        <c:noMultiLvlLbl val="0"/>
      </c:catAx>
      <c:valAx>
        <c:axId val="99640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9963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20"/>
      <c:rAngAx val="0"/>
      <c:perspective val="11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1006524307217733E-2"/>
          <c:w val="1"/>
          <c:h val="0.782083927120797"/>
        </c:manualLayout>
      </c:layout>
      <c:bar3DChart>
        <c:barDir val="col"/>
        <c:grouping val="clustered"/>
        <c:varyColors val="0"/>
        <c:ser>
          <c:idx val="1"/>
          <c:order val="0"/>
          <c:tx>
            <c:v>Абсолюттук жетишүү, %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7412881765441819E-3"/>
                  <c:y val="9.23360713820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B4-4A5E-A18F-6DFE646D7E40}"/>
                </c:ext>
              </c:extLst>
            </c:dLbl>
            <c:dLbl>
              <c:idx val="1"/>
              <c:layout>
                <c:manualLayout>
                  <c:x val="9.9197454669052842E-3"/>
                  <c:y val="8.0442169350861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B4-4A5E-A18F-6DFE646D7E40}"/>
                </c:ext>
              </c:extLst>
            </c:dLbl>
            <c:dLbl>
              <c:idx val="2"/>
              <c:layout>
                <c:manualLayout>
                  <c:x val="6.5783935202869924E-3"/>
                  <c:y val="8.4199248312103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B4-4A5E-A18F-6DFE646D7E40}"/>
                </c:ext>
              </c:extLst>
            </c:dLbl>
            <c:dLbl>
              <c:idx val="3"/>
              <c:layout>
                <c:manualLayout>
                  <c:x val="5.4001993077895365E-3"/>
                  <c:y val="8.952001950080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B4-4A5E-A18F-6DFE646D7E40}"/>
                </c:ext>
              </c:extLst>
            </c:dLbl>
            <c:dLbl>
              <c:idx val="4"/>
              <c:layout>
                <c:manualLayout>
                  <c:x val="6.0865694541344939E-3"/>
                  <c:y val="9.484101744301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5B4-4A5E-A18F-6DFE646D7E40}"/>
                </c:ext>
              </c:extLst>
            </c:dLbl>
            <c:dLbl>
              <c:idx val="5"/>
              <c:layout>
                <c:manualLayout>
                  <c:x val="-1.6705444343773353E-3"/>
                  <c:y val="9.7912167026637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B4-4A5E-A18F-6DFE646D7E40}"/>
                </c:ext>
              </c:extLst>
            </c:dLbl>
            <c:dLbl>
              <c:idx val="6"/>
              <c:layout>
                <c:manualLayout>
                  <c:x val="-1.4223330024262537E-3"/>
                  <c:y val="8.672085240452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5B4-4A5E-A18F-6DFE646D7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'диаграмма күндүзгү'!$B$4:$B$11</c:f>
              <c:strCache>
                <c:ptCount val="8"/>
                <c:pt idx="0">
                  <c:v>ПМТФ</c:v>
                </c:pt>
                <c:pt idx="1">
                  <c:v>ТТФ</c:v>
                </c:pt>
                <c:pt idx="2">
                  <c:v>ЭЮФ</c:v>
                </c:pt>
                <c:pt idx="3">
                  <c:v>ФФ</c:v>
                </c:pt>
                <c:pt idx="4">
                  <c:v>МФ</c:v>
                </c:pt>
                <c:pt idx="5">
                  <c:v>ТИПФ</c:v>
                </c:pt>
                <c:pt idx="6">
                  <c:v>Магистратура</c:v>
                </c:pt>
                <c:pt idx="7">
                  <c:v>ҮББИ</c:v>
                </c:pt>
              </c:strCache>
            </c:strRef>
          </c:cat>
          <c:val>
            <c:numRef>
              <c:f>('диаграмма күндүзгү'!$D$4:$D$10,'диаграмма күндүзгү'!$G$11)</c:f>
              <c:numCache>
                <c:formatCode>0.0%</c:formatCode>
                <c:ptCount val="8"/>
                <c:pt idx="0">
                  <c:v>0.98369565217391308</c:v>
                </c:pt>
                <c:pt idx="1">
                  <c:v>0.98571428571428577</c:v>
                </c:pt>
                <c:pt idx="2">
                  <c:v>1</c:v>
                </c:pt>
                <c:pt idx="3">
                  <c:v>0.95872210953346859</c:v>
                </c:pt>
                <c:pt idx="4">
                  <c:v>0.99141630901287559</c:v>
                </c:pt>
                <c:pt idx="5">
                  <c:v>0.97619047619047628</c:v>
                </c:pt>
                <c:pt idx="6">
                  <c:v>0.98000000000000009</c:v>
                </c:pt>
                <c:pt idx="7">
                  <c:v>0.87990568275824865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C5B4-4A5E-A18F-6DFE646D7E40}"/>
            </c:ext>
          </c:extLst>
        </c:ser>
        <c:ser>
          <c:idx val="2"/>
          <c:order val="1"/>
          <c:tx>
            <c:strRef>
              <c:f>'диаграмма күндүзгү'!$E$3</c:f>
              <c:strCache>
                <c:ptCount val="1"/>
                <c:pt idx="0">
                  <c:v>Сапаттык жетишүү, %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362990627061843E-2"/>
                  <c:y val="0.18079987301803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5B4-4A5E-A18F-6DFE646D7E40}"/>
                </c:ext>
              </c:extLst>
            </c:dLbl>
            <c:dLbl>
              <c:idx val="1"/>
              <c:layout>
                <c:manualLayout>
                  <c:x val="5.8699248333927891E-3"/>
                  <c:y val="0.16540194894644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5B4-4A5E-A18F-6DFE646D7E40}"/>
                </c:ext>
              </c:extLst>
            </c:dLbl>
            <c:dLbl>
              <c:idx val="2"/>
              <c:layout>
                <c:manualLayout>
                  <c:x val="6.0685486204722404E-3"/>
                  <c:y val="0.16151902178534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5B4-4A5E-A18F-6DFE646D7E40}"/>
                </c:ext>
              </c:extLst>
            </c:dLbl>
            <c:dLbl>
              <c:idx val="3"/>
              <c:layout>
                <c:manualLayout>
                  <c:x val="4.6919936987590161E-3"/>
                  <c:y val="0.19659869730106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5B4-4A5E-A18F-6DFE646D7E40}"/>
                </c:ext>
              </c:extLst>
            </c:dLbl>
            <c:dLbl>
              <c:idx val="4"/>
              <c:layout>
                <c:manualLayout>
                  <c:x val="1.3468271231172869E-3"/>
                  <c:y val="0.10506556010952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5B4-4A5E-A18F-6DFE646D7E40}"/>
                </c:ext>
              </c:extLst>
            </c:dLbl>
            <c:dLbl>
              <c:idx val="5"/>
              <c:layout>
                <c:manualLayout>
                  <c:x val="-1.6705444343774562E-3"/>
                  <c:y val="0.15262778977681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5B4-4A5E-A18F-6DFE646D7E40}"/>
                </c:ext>
              </c:extLst>
            </c:dLbl>
            <c:dLbl>
              <c:idx val="6"/>
              <c:layout>
                <c:manualLayout>
                  <c:x val="0"/>
                  <c:y val="0.17055100972889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5B4-4A5E-A18F-6DFE646D7E40}"/>
                </c:ext>
              </c:extLst>
            </c:dLbl>
            <c:dLbl>
              <c:idx val="7"/>
              <c:layout>
                <c:manualLayout>
                  <c:x val="1.6754175351573837E-3"/>
                  <c:y val="0.10117432780527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5B4-4A5E-A18F-6DFE646D7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'диаграмма күндүзгү'!$B$4:$B$11</c:f>
              <c:strCache>
                <c:ptCount val="8"/>
                <c:pt idx="0">
                  <c:v>ПМТФ</c:v>
                </c:pt>
                <c:pt idx="1">
                  <c:v>ТТФ</c:v>
                </c:pt>
                <c:pt idx="2">
                  <c:v>ЭЮФ</c:v>
                </c:pt>
                <c:pt idx="3">
                  <c:v>ФФ</c:v>
                </c:pt>
                <c:pt idx="4">
                  <c:v>МФ</c:v>
                </c:pt>
                <c:pt idx="5">
                  <c:v>ТИПФ</c:v>
                </c:pt>
                <c:pt idx="6">
                  <c:v>Магистратура</c:v>
                </c:pt>
                <c:pt idx="7">
                  <c:v>ҮББИ</c:v>
                </c:pt>
              </c:strCache>
            </c:strRef>
          </c:cat>
          <c:val>
            <c:numRef>
              <c:f>('диаграмма күндүзгү'!$E$4:$E$10,'диаграмма күндүзгү'!$H$11)</c:f>
              <c:numCache>
                <c:formatCode>0.0%</c:formatCode>
                <c:ptCount val="8"/>
                <c:pt idx="0">
                  <c:v>0.96195652173913049</c:v>
                </c:pt>
                <c:pt idx="1">
                  <c:v>0.9555555555555556</c:v>
                </c:pt>
                <c:pt idx="2">
                  <c:v>1</c:v>
                </c:pt>
                <c:pt idx="3">
                  <c:v>0.95480054090601763</c:v>
                </c:pt>
                <c:pt idx="4">
                  <c:v>0.7618025751072961</c:v>
                </c:pt>
                <c:pt idx="5">
                  <c:v>0.97619047619047628</c:v>
                </c:pt>
                <c:pt idx="6">
                  <c:v>0.98000000000000009</c:v>
                </c:pt>
                <c:pt idx="7">
                  <c:v>0.86862234445352637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0-C5B4-4A5E-A18F-6DFE646D7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6115968"/>
        <c:axId val="56117504"/>
        <c:axId val="0"/>
      </c:bar3DChart>
      <c:catAx>
        <c:axId val="56115968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117504"/>
        <c:crosses val="autoZero"/>
        <c:auto val="1"/>
        <c:lblAlgn val="ctr"/>
        <c:lblOffset val="100"/>
        <c:noMultiLvlLbl val="0"/>
      </c:catAx>
      <c:valAx>
        <c:axId val="56117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B4DCFA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611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pattFill prst="pct5">
      <a:fgClr>
        <a:srgbClr val="4E67C8"/>
      </a:fgClr>
      <a:bgClr>
        <a:sysClr val="window" lastClr="FFFFFF"/>
      </a:bgClr>
    </a:pattFill>
    <a:ln w="9525" cap="flat" cmpd="sng" algn="ctr">
      <a:solidFill>
        <a:schemeClr val="accent1">
          <a:alpha val="76000"/>
        </a:schemeClr>
      </a:solidFill>
      <a:beve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859107160502079E-4"/>
          <c:y val="0.16289014537043178"/>
          <c:w val="0.99917140892839496"/>
          <c:h val="0.710580307364312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'диаграмма күндүзгү'!$D$52</c:f>
              <c:strCache>
                <c:ptCount val="1"/>
                <c:pt idx="0">
                  <c:v>Абсолюттук жетишүү, %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73657658109022E-2"/>
                  <c:y val="-1.495811262061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894459027217628E-2"/>
                      <c:h val="5.96245359207147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D52-45A0-B443-9EBD72EE1CCF}"/>
                </c:ext>
              </c:extLst>
            </c:dLbl>
            <c:dLbl>
              <c:idx val="1"/>
              <c:layout>
                <c:manualLayout>
                  <c:x val="9.4782607485467043E-3"/>
                  <c:y val="-6.877642526092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52-45A0-B443-9EBD72EE1CCF}"/>
                </c:ext>
              </c:extLst>
            </c:dLbl>
            <c:dLbl>
              <c:idx val="2"/>
              <c:layout>
                <c:manualLayout>
                  <c:x val="1.68658207835622E-3"/>
                  <c:y val="-1.472294483002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52-45A0-B443-9EBD72EE1CCF}"/>
                </c:ext>
              </c:extLst>
            </c:dLbl>
            <c:dLbl>
              <c:idx val="3"/>
              <c:layout>
                <c:manualLayout>
                  <c:x val="-7.7918526343036939E-3"/>
                  <c:y val="-9.970066219057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52-45A0-B443-9EBD72EE1CCF}"/>
                </c:ext>
              </c:extLst>
            </c:dLbl>
            <c:dLbl>
              <c:idx val="4"/>
              <c:layout>
                <c:manualLayout>
                  <c:x val="1.767475391036534E-2"/>
                  <c:y val="-1.543539187469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52-45A0-B443-9EBD72EE1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'диаграмма күндүзгү'!$B$53:$B$57</c:f>
              <c:strCache>
                <c:ptCount val="5"/>
                <c:pt idx="0">
                  <c:v>2017-2018 </c:v>
                </c:pt>
                <c:pt idx="1">
                  <c:v>2018-2019 </c:v>
                </c:pt>
                <c:pt idx="2">
                  <c:v>2019-2020 </c:v>
                </c:pt>
                <c:pt idx="3">
                  <c:v>2020-2021 </c:v>
                </c:pt>
                <c:pt idx="4">
                  <c:v>2021-2022 </c:v>
                </c:pt>
              </c:strCache>
            </c:strRef>
          </c:cat>
          <c:val>
            <c:numRef>
              <c:f>'диаграмма күндүзгү'!$D$53:$D$57</c:f>
              <c:numCache>
                <c:formatCode>0.0%</c:formatCode>
                <c:ptCount val="5"/>
                <c:pt idx="0">
                  <c:v>0.89100000000000001</c:v>
                </c:pt>
                <c:pt idx="1">
                  <c:v>0.94599999999999995</c:v>
                </c:pt>
                <c:pt idx="2">
                  <c:v>0.90100000000000002</c:v>
                </c:pt>
                <c:pt idx="3">
                  <c:v>0.995</c:v>
                </c:pt>
                <c:pt idx="4">
                  <c:v>0.95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AD52-45A0-B443-9EBD72EE1CCF}"/>
            </c:ext>
          </c:extLst>
        </c:ser>
        <c:ser>
          <c:idx val="1"/>
          <c:order val="1"/>
          <c:tx>
            <c:strRef>
              <c:f>'диаграмма күндүзгү'!$E$52</c:f>
              <c:strCache>
                <c:ptCount val="1"/>
                <c:pt idx="0">
                  <c:v>Сапаттык жетишүү, %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6107490338033147E-2"/>
                  <c:y val="-4.9750761445793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52-45A0-B443-9EBD72EE1CCF}"/>
                </c:ext>
              </c:extLst>
            </c:dLbl>
            <c:dLbl>
              <c:idx val="1"/>
              <c:layout>
                <c:manualLayout>
                  <c:x val="1.8380178389760332E-2"/>
                  <c:y val="9.83224086212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52-45A0-B443-9EBD72EE1CCF}"/>
                </c:ext>
              </c:extLst>
            </c:dLbl>
            <c:dLbl>
              <c:idx val="2"/>
              <c:layout>
                <c:manualLayout>
                  <c:x val="2.1139249226555551E-2"/>
                  <c:y val="5.964746055469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D52-45A0-B443-9EBD72EE1CCF}"/>
                </c:ext>
              </c:extLst>
            </c:dLbl>
            <c:dLbl>
              <c:idx val="3"/>
              <c:layout>
                <c:manualLayout>
                  <c:x val="6.2748855664054675E-4"/>
                  <c:y val="-1.2949818992858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D52-45A0-B443-9EBD72EE1CCF}"/>
                </c:ext>
              </c:extLst>
            </c:dLbl>
            <c:dLbl>
              <c:idx val="4"/>
              <c:layout>
                <c:manualLayout>
                  <c:x val="1.3660705960288864E-2"/>
                  <c:y val="-2.3984756410713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D52-45A0-B443-9EBD72EE1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'диаграмма күндүзгү'!$B$53:$B$57</c:f>
              <c:strCache>
                <c:ptCount val="5"/>
                <c:pt idx="0">
                  <c:v>2017-2018 </c:v>
                </c:pt>
                <c:pt idx="1">
                  <c:v>2018-2019 </c:v>
                </c:pt>
                <c:pt idx="2">
                  <c:v>2019-2020 </c:v>
                </c:pt>
                <c:pt idx="3">
                  <c:v>2020-2021 </c:v>
                </c:pt>
                <c:pt idx="4">
                  <c:v>2021-2022 </c:v>
                </c:pt>
              </c:strCache>
            </c:strRef>
          </c:cat>
          <c:val>
            <c:numRef>
              <c:f>'диаграмма күндүзгү'!$E$53:$E$57</c:f>
              <c:numCache>
                <c:formatCode>0.0%</c:formatCode>
                <c:ptCount val="5"/>
                <c:pt idx="0">
                  <c:v>0.85</c:v>
                </c:pt>
                <c:pt idx="1">
                  <c:v>0.89</c:v>
                </c:pt>
                <c:pt idx="2">
                  <c:v>0.85499999999999998</c:v>
                </c:pt>
                <c:pt idx="3">
                  <c:v>0.94899999999999995</c:v>
                </c:pt>
                <c:pt idx="4">
                  <c:v>0.88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B-AD52-45A0-B443-9EBD72EE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gapDepth val="115"/>
        <c:shape val="box"/>
        <c:axId val="56926592"/>
        <c:axId val="56928128"/>
        <c:axId val="0"/>
      </c:bar3DChart>
      <c:catAx>
        <c:axId val="56926592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928128"/>
        <c:crosses val="autoZero"/>
        <c:auto val="1"/>
        <c:lblAlgn val="ctr"/>
        <c:lblOffset val="100"/>
        <c:noMultiLvlLbl val="0"/>
      </c:catAx>
      <c:valAx>
        <c:axId val="56928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692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77414366748081"/>
          <c:y val="3.1533711254656246E-2"/>
          <c:w val="0.73347792234548281"/>
          <c:h val="6.4517513271458021E-2"/>
        </c:manualLayout>
      </c:layout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0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410480133560636E-2"/>
          <c:y val="0.16289014537043178"/>
          <c:w val="0.97921197810226712"/>
          <c:h val="0.710580307364312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'диаграмма күндүзгү'!$D$35</c:f>
              <c:strCache>
                <c:ptCount val="1"/>
                <c:pt idx="0">
                  <c:v>Абсолюттук жетишүү,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420239519689958E-2"/>
                  <c:y val="-3.438262573188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8F-480D-9948-95A24F132823}"/>
                </c:ext>
              </c:extLst>
            </c:dLbl>
            <c:dLbl>
              <c:idx val="1"/>
              <c:layout>
                <c:manualLayout>
                  <c:x val="7.3010091169961149E-3"/>
                  <c:y val="-1.1834263480486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8F-480D-9948-95A24F132823}"/>
                </c:ext>
              </c:extLst>
            </c:dLbl>
            <c:dLbl>
              <c:idx val="2"/>
              <c:layout>
                <c:manualLayout>
                  <c:x val="1.6866266408298832E-3"/>
                  <c:y val="-1.334825556904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8F-480D-9948-95A24F132823}"/>
                </c:ext>
              </c:extLst>
            </c:dLbl>
            <c:dLbl>
              <c:idx val="3"/>
              <c:layout>
                <c:manualLayout>
                  <c:x val="7.8334515754437603E-3"/>
                  <c:y val="-2.174400721850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8F-480D-9948-95A24F132823}"/>
                </c:ext>
              </c:extLst>
            </c:dLbl>
            <c:dLbl>
              <c:idx val="4"/>
              <c:layout>
                <c:manualLayout>
                  <c:x val="2.2413056752683389E-3"/>
                  <c:y val="-1.0733291624188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8F-480D-9948-95A24F1328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'диаграмма күндүзгү'!$B$36:$B$40</c:f>
              <c:strCache>
                <c:ptCount val="5"/>
                <c:pt idx="0">
                  <c:v>2017-2018 </c:v>
                </c:pt>
                <c:pt idx="1">
                  <c:v>2018-2019 </c:v>
                </c:pt>
                <c:pt idx="2">
                  <c:v>2019-2020 </c:v>
                </c:pt>
                <c:pt idx="3">
                  <c:v>2020-2021 </c:v>
                </c:pt>
                <c:pt idx="4">
                  <c:v>2021-2022 </c:v>
                </c:pt>
              </c:strCache>
            </c:strRef>
          </c:cat>
          <c:val>
            <c:numRef>
              <c:f>'диаграмма күндүзгү'!$D$36:$D$40</c:f>
              <c:numCache>
                <c:formatCode>0.0%</c:formatCode>
                <c:ptCount val="5"/>
                <c:pt idx="0">
                  <c:v>0.998</c:v>
                </c:pt>
                <c:pt idx="1">
                  <c:v>0.996</c:v>
                </c:pt>
                <c:pt idx="2">
                  <c:v>0.99099999999999999</c:v>
                </c:pt>
                <c:pt idx="3">
                  <c:v>0.98899999999999999</c:v>
                </c:pt>
                <c:pt idx="4">
                  <c:v>0.98190826860629532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498F-480D-9948-95A24F132823}"/>
            </c:ext>
          </c:extLst>
        </c:ser>
        <c:ser>
          <c:idx val="1"/>
          <c:order val="1"/>
          <c:tx>
            <c:strRef>
              <c:f>'диаграмма күндүзгү'!$E$35</c:f>
              <c:strCache>
                <c:ptCount val="1"/>
                <c:pt idx="0">
                  <c:v>Сапаттык жетишүү, %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569754021114156E-2"/>
                  <c:y val="-2.2431709584711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8F-480D-9948-95A24F132823}"/>
                </c:ext>
              </c:extLst>
            </c:dLbl>
            <c:dLbl>
              <c:idx val="1"/>
              <c:layout>
                <c:manualLayout>
                  <c:x val="2.9810424365639902E-2"/>
                  <c:y val="2.1967092980649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8F-480D-9948-95A24F132823}"/>
                </c:ext>
              </c:extLst>
            </c:dLbl>
            <c:dLbl>
              <c:idx val="2"/>
              <c:layout>
                <c:manualLayout>
                  <c:x val="3.7051959465898621E-2"/>
                  <c:y val="-8.8127600070789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98F-480D-9948-95A24F132823}"/>
                </c:ext>
              </c:extLst>
            </c:dLbl>
            <c:dLbl>
              <c:idx val="3"/>
              <c:layout>
                <c:manualLayout>
                  <c:x val="4.5421736076550298E-2"/>
                  <c:y val="-1.060243126092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98F-480D-9948-95A24F132823}"/>
                </c:ext>
              </c:extLst>
            </c:dLbl>
            <c:dLbl>
              <c:idx val="4"/>
              <c:layout>
                <c:manualLayout>
                  <c:x val="3.4152027587472523E-2"/>
                  <c:y val="-2.1475058014761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98F-480D-9948-95A24F1328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'диаграмма күндүзгү'!$B$36:$B$40</c:f>
              <c:strCache>
                <c:ptCount val="5"/>
                <c:pt idx="0">
                  <c:v>2017-2018 </c:v>
                </c:pt>
                <c:pt idx="1">
                  <c:v>2018-2019 </c:v>
                </c:pt>
                <c:pt idx="2">
                  <c:v>2019-2020 </c:v>
                </c:pt>
                <c:pt idx="3">
                  <c:v>2020-2021 </c:v>
                </c:pt>
                <c:pt idx="4">
                  <c:v>2021-2022 </c:v>
                </c:pt>
              </c:strCache>
            </c:strRef>
          </c:cat>
          <c:val>
            <c:numRef>
              <c:f>'диаграмма күндүзгү'!$E$36:$E$40</c:f>
              <c:numCache>
                <c:formatCode>0.0%</c:formatCode>
                <c:ptCount val="5"/>
                <c:pt idx="0">
                  <c:v>0.90100000000000002</c:v>
                </c:pt>
                <c:pt idx="1">
                  <c:v>0.97199999999999998</c:v>
                </c:pt>
                <c:pt idx="2">
                  <c:v>0.93899999999999995</c:v>
                </c:pt>
                <c:pt idx="3">
                  <c:v>0.94799999999999995</c:v>
                </c:pt>
                <c:pt idx="4">
                  <c:v>0.94041403744158125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B-498F-480D-9948-95A24F132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926592"/>
        <c:axId val="56928128"/>
        <c:axId val="0"/>
      </c:bar3DChart>
      <c:catAx>
        <c:axId val="5692659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928128"/>
        <c:crosses val="autoZero"/>
        <c:auto val="1"/>
        <c:lblAlgn val="ctr"/>
        <c:lblOffset val="100"/>
        <c:noMultiLvlLbl val="0"/>
      </c:catAx>
      <c:valAx>
        <c:axId val="56928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crossAx val="5692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094130316178162"/>
          <c:y val="3.8422122752917093E-2"/>
          <c:w val="0.773949674745956"/>
          <c:h val="6.2554743251967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0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Лист1!$N$99</c:f>
              <c:strCache>
                <c:ptCount val="1"/>
                <c:pt idx="0">
                  <c:v>Абсолюттук жетишүү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1794873995040782E-2"/>
                  <c:y val="-5.6680161943319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CE-44D8-A6B9-441FC206197C}"/>
                </c:ext>
              </c:extLst>
            </c:dLbl>
            <c:dLbl>
              <c:idx val="1"/>
              <c:layout>
                <c:manualLayout>
                  <c:x val="3.992025438322778E-3"/>
                  <c:y val="-5.128205128205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CE-44D8-A6B9-441FC206197C}"/>
                </c:ext>
              </c:extLst>
            </c:dLbl>
            <c:dLbl>
              <c:idx val="2"/>
              <c:layout>
                <c:manualLayout>
                  <c:x val="1.1684333907160701E-2"/>
                  <c:y val="-8.906882591093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9CE-44D8-A6B9-441FC2061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Лист1!$C$103:$C$105</c:f>
              <c:strCache>
                <c:ptCount val="3"/>
                <c:pt idx="0">
                  <c:v>ЖАК </c:v>
                </c:pt>
                <c:pt idx="1">
                  <c:v>МК</c:v>
                </c:pt>
                <c:pt idx="2">
                  <c:v>Колледждер</c:v>
                </c:pt>
              </c:strCache>
            </c:strRef>
          </c:cat>
          <c:val>
            <c:numRef>
              <c:f>Лист1!$N$103:$N$105</c:f>
              <c:numCache>
                <c:formatCode>0.0%</c:formatCode>
                <c:ptCount val="3"/>
                <c:pt idx="0">
                  <c:v>0.71246406473985258</c:v>
                </c:pt>
                <c:pt idx="1">
                  <c:v>0.96269694161260433</c:v>
                </c:pt>
                <c:pt idx="2">
                  <c:v>0.77502228395804051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A9CE-44D8-A6B9-441FC206197C}"/>
            </c:ext>
          </c:extLst>
        </c:ser>
        <c:ser>
          <c:idx val="1"/>
          <c:order val="1"/>
          <c:tx>
            <c:strRef>
              <c:f>Лист1!$O$99</c:f>
              <c:strCache>
                <c:ptCount val="1"/>
                <c:pt idx="0">
                  <c:v>Сапаттык жетишүү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2391584129980229E-2"/>
                  <c:y val="-4.858299595141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9CE-44D8-A6B9-441FC206197C}"/>
                </c:ext>
              </c:extLst>
            </c:dLbl>
            <c:dLbl>
              <c:idx val="1"/>
              <c:layout>
                <c:manualLayout>
                  <c:x val="2.7214822048740366E-2"/>
                  <c:y val="-4.048582995951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9CE-44D8-A6B9-441FC206197C}"/>
                </c:ext>
              </c:extLst>
            </c:dLbl>
            <c:dLbl>
              <c:idx val="2"/>
              <c:layout>
                <c:manualLayout>
                  <c:x val="3.2391584129980229E-2"/>
                  <c:y val="-6.207827260458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9CE-44D8-A6B9-441FC2061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Лист1!$C$103:$C$105</c:f>
              <c:strCache>
                <c:ptCount val="3"/>
                <c:pt idx="0">
                  <c:v>ЖАК </c:v>
                </c:pt>
                <c:pt idx="1">
                  <c:v>МК</c:v>
                </c:pt>
                <c:pt idx="2">
                  <c:v>Колледждер</c:v>
                </c:pt>
              </c:strCache>
            </c:strRef>
          </c:cat>
          <c:val>
            <c:numRef>
              <c:f>Лист1!$O$103:$O$105</c:f>
              <c:numCache>
                <c:formatCode>0.0%</c:formatCode>
                <c:ptCount val="3"/>
                <c:pt idx="0">
                  <c:v>0.63611259903897077</c:v>
                </c:pt>
                <c:pt idx="1">
                  <c:v>0.95436360827927091</c:v>
                </c:pt>
                <c:pt idx="2">
                  <c:v>0.71567535134904581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A9CE-44D8-A6B9-441FC2061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395344"/>
        <c:axId val="388394360"/>
        <c:axId val="0"/>
      </c:bar3DChart>
      <c:catAx>
        <c:axId val="388395344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8394360"/>
        <c:crosses val="autoZero"/>
        <c:auto val="1"/>
        <c:lblAlgn val="ctr"/>
        <c:lblOffset val="100"/>
        <c:noMultiLvlLbl val="0"/>
      </c:catAx>
      <c:valAx>
        <c:axId val="388394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8839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255" tIns="45627" rIns="91255" bIns="456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255" tIns="45627" rIns="91255" bIns="45627" rtlCol="0"/>
          <a:lstStyle>
            <a:lvl1pPr algn="r">
              <a:defRPr sz="1200"/>
            </a:lvl1pPr>
          </a:lstStyle>
          <a:p>
            <a:fld id="{A77A03DC-875F-4561-985F-A70E29E2853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5" tIns="45627" rIns="91255" bIns="456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0"/>
          </a:xfrm>
          <a:prstGeom prst="rect">
            <a:avLst/>
          </a:prstGeom>
        </p:spPr>
        <p:txBody>
          <a:bodyPr vert="horz" lIns="91255" tIns="45627" rIns="91255" bIns="456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5347"/>
          </a:xfrm>
          <a:prstGeom prst="rect">
            <a:avLst/>
          </a:prstGeom>
        </p:spPr>
        <p:txBody>
          <a:bodyPr vert="horz" lIns="91255" tIns="45627" rIns="91255" bIns="456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255" tIns="45627" rIns="91255" bIns="45627" rtlCol="0" anchor="b"/>
          <a:lstStyle>
            <a:lvl1pPr algn="r">
              <a:defRPr sz="1200"/>
            </a:lvl1pPr>
          </a:lstStyle>
          <a:p>
            <a:fld id="{428338BD-BEE1-4018-866B-8DCC5C70C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338BD-BEE1-4018-866B-8DCC5C70C2D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3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5ED3F-8DEE-476C-B75D-129E2A49FD00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A133B-F7D5-49D9-8E75-EE32A45A4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A712C-302E-4742-8587-863720441414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C3812-D9F7-4204-919A-477CA6C357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1896F-E9E6-452C-8F49-3BCCC5E9EBA0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DF853-A102-4B12-B6AC-32CC095885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C46E3-FEE6-4540-80DA-370B183E2036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C1A0D-4305-4804-A30C-A8AD70A794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ADB1D-370C-4445-BA13-22ECF7C992C5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D4D79-8E35-4BF6-A468-B951A87137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9F899-93A0-487E-A658-8316AE0E37BC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D7081-0952-414A-8896-7E8C0B67BE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B3C6F-3AFB-455E-87FC-53047BCA2446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BB5C0-BA30-4110-ACAF-D9A5D8D59E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6ED80-C6FF-4153-89DC-239335976C8F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D0F20-D8A8-4152-8F97-6FA678EB95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D65A9-1851-433E-BD90-5D85B60E89EB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771F-A23C-4DFD-8625-7D26171E0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5DEA0-F813-40D7-AD3E-D651982C7670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526EB-F3FF-4754-B39D-684B20018F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4C0E2-68A2-4225-8425-BBD1827F36E5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E0F3D-5040-45E0-90B8-22D8431C4C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438908B-4BAC-4DBE-B550-8146258CBDA3}" type="datetimeFigureOut">
              <a:rPr lang="ru-RU" smtClean="0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C363AFF-DA40-47CE-8B63-78E7D0182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/>
            </a:r>
            <a:br>
              <a:rPr lang="ru-RU" sz="1600" smtClean="0"/>
            </a:br>
            <a:endParaRPr lang="en-US" sz="1600" smtClean="0"/>
          </a:p>
        </p:txBody>
      </p:sp>
      <p:sp>
        <p:nvSpPr>
          <p:cNvPr id="10" name="TextBox 9"/>
          <p:cNvSpPr txBox="1"/>
          <p:nvPr/>
        </p:nvSpPr>
        <p:spPr>
          <a:xfrm>
            <a:off x="166647" y="5654675"/>
            <a:ext cx="9001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Б.Осмонов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Жалал-Абад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y-KG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 иштери боюнча проректору, т.и.д., профессор А.П.Алибаев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520" y="5705475"/>
            <a:ext cx="1154112" cy="788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5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344" y="5589240"/>
            <a:ext cx="1080120" cy="1096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392" y="-27384"/>
            <a:ext cx="1108923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2021-2022-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сессиялардын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жыйынтыгы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боюнча студенттердин а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бсолютту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сапаттык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27914"/>
              </p:ext>
            </p:extLst>
          </p:nvPr>
        </p:nvGraphicFramePr>
        <p:xfrm>
          <a:off x="144015" y="1389477"/>
          <a:ext cx="5735961" cy="4199763"/>
        </p:xfrm>
        <a:graphic>
          <a:graphicData uri="http://schemas.openxmlformats.org/drawingml/2006/table">
            <a:tbl>
              <a:tblPr/>
              <a:tblGrid>
                <a:gridCol w="1310568">
                  <a:extLst>
                    <a:ext uri="{9D8B030D-6E8A-4147-A177-3AD203B41FA5}">
                      <a16:colId xmlns:a16="http://schemas.microsoft.com/office/drawing/2014/main" val="103045034"/>
                    </a:ext>
                  </a:extLst>
                </a:gridCol>
                <a:gridCol w="702443">
                  <a:extLst>
                    <a:ext uri="{9D8B030D-6E8A-4147-A177-3AD203B41FA5}">
                      <a16:colId xmlns:a16="http://schemas.microsoft.com/office/drawing/2014/main" val="765500605"/>
                    </a:ext>
                  </a:extLst>
                </a:gridCol>
                <a:gridCol w="842932">
                  <a:extLst>
                    <a:ext uri="{9D8B030D-6E8A-4147-A177-3AD203B41FA5}">
                      <a16:colId xmlns:a16="http://schemas.microsoft.com/office/drawing/2014/main" val="1658312469"/>
                    </a:ext>
                  </a:extLst>
                </a:gridCol>
                <a:gridCol w="842932">
                  <a:extLst>
                    <a:ext uri="{9D8B030D-6E8A-4147-A177-3AD203B41FA5}">
                      <a16:colId xmlns:a16="http://schemas.microsoft.com/office/drawing/2014/main" val="2220665795"/>
                    </a:ext>
                  </a:extLst>
                </a:gridCol>
                <a:gridCol w="983421">
                  <a:extLst>
                    <a:ext uri="{9D8B030D-6E8A-4147-A177-3AD203B41FA5}">
                      <a16:colId xmlns:a16="http://schemas.microsoft.com/office/drawing/2014/main" val="2078335134"/>
                    </a:ext>
                  </a:extLst>
                </a:gridCol>
                <a:gridCol w="1053665">
                  <a:extLst>
                    <a:ext uri="{9D8B030D-6E8A-4147-A177-3AD203B41FA5}">
                      <a16:colId xmlns:a16="http://schemas.microsoft.com/office/drawing/2014/main" val="1539331675"/>
                    </a:ext>
                  </a:extLst>
                </a:gridCol>
              </a:tblGrid>
              <a:tr h="7288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Факультеттер, колледждер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Студенттин саны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Окуунун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мыктылары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Абсолюттук жетишүүсү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Сапаттык жетишүүсү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24053"/>
                  </a:ext>
                </a:extLst>
              </a:tr>
              <a:tr h="314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19014"/>
                  </a:ext>
                </a:extLst>
              </a:tr>
              <a:tr h="2928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ЭЮФ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50455"/>
                  </a:ext>
                </a:extLst>
              </a:tr>
              <a:tr h="2928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ПМТФ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740770"/>
                  </a:ext>
                </a:extLst>
              </a:tr>
              <a:tr h="2928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МФ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200912"/>
                  </a:ext>
                </a:extLst>
              </a:tr>
              <a:tr h="2928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ФФ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19848"/>
                  </a:ext>
                </a:extLst>
              </a:tr>
              <a:tr h="2928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ТТФ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494007"/>
                  </a:ext>
                </a:extLst>
              </a:tr>
              <a:tr h="2928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ҮББИ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35294"/>
                  </a:ext>
                </a:extLst>
              </a:tr>
              <a:tr h="2928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ЖАК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802867"/>
                  </a:ext>
                </a:extLst>
              </a:tr>
              <a:tr h="2928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МК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297086"/>
                  </a:ext>
                </a:extLst>
              </a:tr>
              <a:tr h="2928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ТИПФ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166434"/>
                  </a:ext>
                </a:extLst>
              </a:tr>
              <a:tr h="52063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Жалпы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2021-2022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окуу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жылы</a:t>
                      </a:r>
                      <a:r>
                        <a:rPr lang="en-US" sz="12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нда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</a:rPr>
                        <a:t>9900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</a:rPr>
                        <a:t>6,40%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</a:rPr>
                        <a:t>91,71%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</a:rPr>
                        <a:t>58,48%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420329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532870"/>
              </p:ext>
            </p:extLst>
          </p:nvPr>
        </p:nvGraphicFramePr>
        <p:xfrm>
          <a:off x="5879976" y="1317467"/>
          <a:ext cx="6048672" cy="434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63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4" y="2059"/>
            <a:ext cx="725487" cy="7376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9496" y="-13822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2021-2022-окуу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жылындагы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бүтүрүүчүлөрдүн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мамлекеттик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аттестациясынын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жыйынтыгы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408" y="1268760"/>
            <a:ext cx="110892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Жалал-Абад 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 университетинде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2021-2022-окуу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жылындагы бүтүрүүчүлөрдү мамлекеттик аттестациялоо Кыргыз Республикасынын  Өкмөтүнүн    2012-жылдын 29-майындагы №346 токтому менен бекитилген “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 окуу жайларынын бүтүрүүчүлөрүнүн Мамлекеттик жыйынтыктоо аттестациялары жөнүндөгү”   жоболордун негизинде  “Жалал-Абад мамлекеттик университетинин бүтүрүүчүлөрүн жыйынтыктоочу мамлекеттик аттестациялоо жөнүндөгү”  Жоболорго ылайык жүргүзүлдү.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2021-2022-окуу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 3  адистик (күндүзгү),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багыт (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күндүзгү), 15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багыт  (сырттан)  боюнча бүтүрүүчүлөрдү мамлекеттик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аттестациялоо, медициналык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 4 адистик, Жалал-Абад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колледжинде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адистикте аттестациялоо жүргүзүлдү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704850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4" y="2059"/>
            <a:ext cx="725487" cy="737680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3339" y="1316767"/>
          <a:ext cx="11905323" cy="537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15480" y="116632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2021-2022-о.ж. ЖАМУнун факультеттери  боюнча мамлекеттик аттестациянын жыйынтыгы менен абсолюттук жана сапаттык жетишүүсү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4" y="2059"/>
            <a:ext cx="725487" cy="737680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260641"/>
              </p:ext>
            </p:extLst>
          </p:nvPr>
        </p:nvGraphicFramePr>
        <p:xfrm>
          <a:off x="6312024" y="2420888"/>
          <a:ext cx="57483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062811"/>
              </p:ext>
            </p:extLst>
          </p:nvPr>
        </p:nvGraphicFramePr>
        <p:xfrm>
          <a:off x="95672" y="2043805"/>
          <a:ext cx="5879976" cy="451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53872" y="21222"/>
            <a:ext cx="925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Акыркы 5 жыл аралыгында ЖАМУ боюнча мамлекеттик аттестациянын жыйынтыгы менен абсолюттук жана сапаттык жетишүү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440" y="1500803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Күндүзгү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окуу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боюнча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2144" y="139359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Сырттан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окуу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боюнча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819858"/>
              </p:ext>
            </p:extLst>
          </p:nvPr>
        </p:nvGraphicFramePr>
        <p:xfrm>
          <a:off x="335360" y="1196752"/>
          <a:ext cx="1152127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335360" y="68627"/>
            <a:ext cx="11856640" cy="768085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115000"/>
              </a:lnSpc>
              <a:spcAft>
                <a:spcPts val="1333"/>
              </a:spcAft>
            </a:pPr>
            <a:r>
              <a:rPr lang="ru-RU" sz="2667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2021-2022-окуу жылы </a:t>
            </a:r>
            <a:r>
              <a:rPr lang="ky-KG" sz="2667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үчүн</a:t>
            </a:r>
            <a:r>
              <a:rPr lang="ru-RU" sz="2667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ЖАМУнун  колледждеринин </a:t>
            </a:r>
            <a:r>
              <a:rPr lang="ru-RU" sz="2667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бүтүрүүчүлөрүн</a:t>
            </a:r>
            <a:r>
              <a:rPr lang="ru-RU" sz="2667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667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мамлекеттик</a:t>
            </a:r>
            <a:r>
              <a:rPr lang="ru-RU" sz="2667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667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аттестациялоо</a:t>
            </a:r>
            <a:r>
              <a:rPr lang="ru-RU" sz="2667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боюнча жыйынтыгы</a:t>
            </a:r>
            <a:r>
              <a:rPr lang="ru-RU" sz="3733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733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6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11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143339" y="1220755"/>
          <a:ext cx="5760640" cy="508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6096001" y="1220755"/>
          <a:ext cx="5952663" cy="508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9349" y="164637"/>
            <a:ext cx="1152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ЖАМУнун колледждери боюнча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аттестациянын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жыйынтыгы</a:t>
            </a:r>
          </a:p>
        </p:txBody>
      </p:sp>
    </p:spTree>
    <p:extLst>
      <p:ext uri="{BB962C8B-B14F-4D97-AF65-F5344CB8AC3E}">
        <p14:creationId xmlns:p14="http://schemas.microsoft.com/office/powerpoint/2010/main" val="25659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Kanban board teamwork briefing scheme scrum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>
            <a:fillRect/>
          </a:stretch>
        </p:blipFill>
        <p:spPr bwMode="auto">
          <a:xfrm>
            <a:off x="8205062" y="1268413"/>
            <a:ext cx="4083626" cy="3168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94" y="2059"/>
            <a:ext cx="725487" cy="737680"/>
          </a:xfrm>
          <a:prstGeom prst="rect">
            <a:avLst/>
          </a:prstGeom>
        </p:spPr>
      </p:pic>
      <p:sp>
        <p:nvSpPr>
          <p:cNvPr id="9" name="Содержимое 10"/>
          <p:cNvSpPr txBox="1">
            <a:spLocks/>
          </p:cNvSpPr>
          <p:nvPr/>
        </p:nvSpPr>
        <p:spPr>
          <a:xfrm>
            <a:off x="119336" y="1160463"/>
            <a:ext cx="9073008" cy="5697537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anose="05000000000000000000" pitchFamily="2" charset="2"/>
              <a:buChar char="v"/>
            </a:pPr>
            <a:r>
              <a:rPr lang="en-US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Б.Осмонов атындагы Жалал-Абад мамлекеттик университетинин 2021-2026-жылга чейинки өнүгүү стратегиясы иштелип чыгып, ЖАМУнун Окумуштуулар Кеңешинде каралып, </a:t>
            </a:r>
            <a:r>
              <a:rPr lang="en-US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y-KG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алкууланып,</a:t>
            </a:r>
            <a:r>
              <a:rPr lang="en-US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бекитилди.</a:t>
            </a:r>
            <a:r>
              <a:rPr lang="en-US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(2021-жыл 27-август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протокол)</a:t>
            </a:r>
            <a:endPara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2021-2022-окуу </a:t>
            </a:r>
            <a:r>
              <a:rPr lang="ru-RU" alt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</a:t>
            </a:r>
            <a:r>
              <a:rPr lang="en-US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университеттерден</a:t>
            </a:r>
            <a:r>
              <a:rPr lang="en-US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y-KG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үзүлгөн </a:t>
            </a:r>
            <a:r>
              <a:rPr lang="ky-KG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Кыргыз-Орус</a:t>
            </a:r>
            <a:r>
              <a:rPr lang="en-US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Консорциумга</a:t>
            </a:r>
            <a:r>
              <a:rPr lang="en-US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ЖАМУ </a:t>
            </a:r>
            <a:r>
              <a:rPr lang="ru-RU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катталды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РККТУ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buFont typeface="Wingdings" panose="05000000000000000000" pitchFamily="2" charset="2"/>
              <a:buChar char="v"/>
            </a:pPr>
            <a:endParaRPr lang="ru-RU" alt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6" y="18864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usinessmen And Businesswomen Meeting In Conference Room, Business Team  Brainstorming Together In Office. Flat Design People Characters. Royalty  Free Cliparts, Vectors, And Stock Illustration. Image 72361647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44" y="2639913"/>
            <a:ext cx="3932436" cy="2949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64" y="4477"/>
            <a:ext cx="725487" cy="737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9536" y="18864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 txBox="1">
            <a:spLocks/>
          </p:cNvSpPr>
          <p:nvPr/>
        </p:nvSpPr>
        <p:spPr bwMode="auto">
          <a:xfrm>
            <a:off x="144016" y="900113"/>
            <a:ext cx="8616280" cy="533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ky-KG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ЖАМУнун күндүзгү окуу формасында мыкты окуган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ky-KG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студент Президенттик стипендияга сунушталып, 2 студент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ky-K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Президенттик стипендияга</a:t>
            </a:r>
            <a:r>
              <a:rPr kumimoji="0" lang="ky-KG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ээ болду: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y-KG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1.Педагогика маалымат технологиялар факультети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нен</a:t>
            </a:r>
            <a:r>
              <a:rPr kumimoji="0" lang="ky-KG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Казыходжаева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Барчинай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Умаровна</a:t>
            </a:r>
            <a:r>
              <a:rPr kumimoji="0" lang="ky-KG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Педагогика жана башталгыч  билим берүүнүн методикасы профили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ky-K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4-курс</a:t>
            </a:r>
            <a:r>
              <a:rPr lang="en-US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унун</a:t>
            </a:r>
            <a:r>
              <a:rPr lang="ky-K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По-1-18 тайпасы</a:t>
            </a:r>
            <a:r>
              <a:rPr lang="en-US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студенти</a:t>
            </a:r>
            <a:endParaRPr kumimoji="0" lang="ky-KG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y-KG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Табигый-техникалык факультети: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Масиркулов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Эрнисбек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Искендерович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ky-KG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Ветеринария </a:t>
            </a:r>
            <a:r>
              <a:rPr lang="ky-K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адистиги</a:t>
            </a:r>
            <a:r>
              <a:rPr lang="en-US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</a:t>
            </a:r>
            <a:r>
              <a:rPr lang="ky-K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4-курс</a:t>
            </a:r>
            <a:r>
              <a:rPr lang="en-US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унун</a:t>
            </a:r>
            <a:r>
              <a:rPr lang="ky-K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В-1-18 тайпасы</a:t>
            </a:r>
            <a:r>
              <a:rPr lang="en-US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endParaRPr kumimoji="0" lang="ky-KG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6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479376" y="980728"/>
            <a:ext cx="1101722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 программаларын көз каранды эмес аккредитациялоого даярдоо жана лицензия алуу боюнча аткарылган иштер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536" y="18864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47328" y="1621234"/>
            <a:ext cx="957706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ky-KG" sz="2400" b="1" dirty="0">
                <a:solidFill>
                  <a:srgbClr val="FF0000"/>
                </a:solidFill>
              </a:rPr>
              <a:t> </a:t>
            </a:r>
            <a:r>
              <a:rPr lang="ky-K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БИЛИМ СТАНДАРТ </a:t>
            </a: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аккредитациялык агенттиги тарабынан төмөндөгү билим берүү программалары 2022-жылдын 14-15-март күндөрү тышкы баалоодон 5 жылдык мөөнөткө өттү:</a:t>
            </a:r>
          </a:p>
          <a:p>
            <a:pPr algn="just" eaLnBrk="1" hangingPunct="1">
              <a:defRPr/>
            </a:pPr>
            <a:r>
              <a:rPr lang="ky-KG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магистратура боюнча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550200 Физика-математикалык билим берүү (математика, информатика, физика) 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550700 Педагогика (педагогика жана башталгыч билим берүүнүн методикасы)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 550300 Филологиялык билим берүү (чет (англис) тили, кыргыз тили жана адабияты, орус тили жана адабияты)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 550100 Табигый-илимий билим берүү (биология, химия, география) багыттары</a:t>
            </a:r>
          </a:p>
          <a:p>
            <a:pPr marL="457200" indent="-457200" algn="just" eaLnBrk="1" hangingPunct="1">
              <a:defRPr/>
            </a:pPr>
            <a:r>
              <a:rPr lang="ky-KG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бакалавриат боюнча</a:t>
            </a:r>
          </a:p>
          <a:p>
            <a:pPr marL="457200" indent="-457200" algn="just" eaLnBrk="1" hangingPunct="1">
              <a:buFontTx/>
              <a:buAutoNum type="arabicParenR"/>
              <a:defRPr/>
            </a:pP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532300 Кытай таануу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2348880"/>
            <a:ext cx="2448272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4" y="4477"/>
            <a:ext cx="725487" cy="737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536" y="11663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889000"/>
            <a:ext cx="1012348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НААРдын Аккредитациялык агенттигинин эксперттик комиссиясы 2022-жылдын 12-13-14-апрель күндөрү ЖАМУнун </a:t>
            </a:r>
            <a:r>
              <a:rPr lang="ky-KG" altLang="ru-RU" sz="2400" b="1" dirty="0"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</a:rPr>
              <a:t>560001 Дарылоо иши адистине сырткы аккредитациялык экспертиза </a:t>
            </a:r>
            <a:r>
              <a:rPr lang="ky-KG" altLang="ru-RU" sz="2400" b="1" dirty="0" smtClean="0"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</a:rPr>
              <a:t>жүргүзгөн. </a:t>
            </a:r>
            <a:r>
              <a:rPr lang="ky-KG" alt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НААРдын </a:t>
            </a:r>
            <a:r>
              <a:rPr lang="ky-KG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тышкы эксперттик комиссиясынын сунуштары боюнча атайын иш-чаралар иштелип чыгып жөнөтүлдү. Бул иш-чаралардын планы НААР агенттигине жиберилди жана окуу жайдын сайтына жайгаштырылды. Учурда белгиленген сунуш-пикирлердин үстүндө иштер жүргүзүлуп жатат.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y-KG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2021-жылдын 31-декабрындагы КР ББМнин №2227/1 буйругу менен ЖАМУнун Дарылоо иши (чет өлкөлүк жарандар үчүн) билим берүү программасынын лицензиядагы студенттердин чектелген саны көбөйтүүгө арыз берилип жаңыртылып алынды.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Магистр, бакалавр билим берүү программалары боюнча лицензия алууга тиешелүү формаларды жана документтердин даярдоосуна координациялык иштер жасалды.</a:t>
            </a:r>
          </a:p>
        </p:txBody>
      </p:sp>
      <p:pic>
        <p:nvPicPr>
          <p:cNvPr id="9" name="Picture 11" descr="2 этап специализированной аккредитации образовательных программ (НААР) —  Tura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484784"/>
            <a:ext cx="1644650" cy="1922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9" descr="https://24.kg/files/media/197/1979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658" y="4376091"/>
            <a:ext cx="1651000" cy="1724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83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0" y="596900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29368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673100" y="144463"/>
            <a:ext cx="600075" cy="587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516688"/>
            <a:ext cx="12192000" cy="3413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865813" y="6513513"/>
            <a:ext cx="1309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2022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7" name="Содержимое 10"/>
          <p:cNvSpPr>
            <a:spLocks noGrp="1"/>
          </p:cNvSpPr>
          <p:nvPr>
            <p:ph idx="4294967295"/>
          </p:nvPr>
        </p:nvSpPr>
        <p:spPr>
          <a:xfrm>
            <a:off x="623888" y="1196752"/>
            <a:ext cx="10515600" cy="4351337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Б.Осмонов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Жалал-Абад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университетинде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процессинин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уюштурулушу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жүргүзүлүшү боюнча</a:t>
            </a:r>
            <a:endParaRPr lang="ru-RU" sz="3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окуу иштери боюнча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проректорунун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ОТЧЕТУ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7" y="95100"/>
            <a:ext cx="730375" cy="74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4" y="4477"/>
            <a:ext cx="725487" cy="737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520" y="8701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1775520" y="570706"/>
            <a:ext cx="8994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y-KG" alt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 программаларынын рейтинги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469900" y="994371"/>
            <a:ext cx="11117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2022-жылдагы КРнын жогорку окуу жайларынын профессордук-окутуучулук курамынын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“ТОП - 50” көрсөткүчүндөгү ЖАМУнун ээлеген орду төмөндөгүдөй болгон:</a:t>
            </a:r>
            <a:endParaRPr lang="ru-RU" alt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14717"/>
              </p:ext>
            </p:extLst>
          </p:nvPr>
        </p:nvGraphicFramePr>
        <p:xfrm>
          <a:off x="922338" y="1701859"/>
          <a:ext cx="9345612" cy="5183525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3643356446"/>
                    </a:ext>
                  </a:extLst>
                </a:gridCol>
                <a:gridCol w="2185987">
                  <a:extLst>
                    <a:ext uri="{9D8B030D-6E8A-4147-A177-3AD203B41FA5}">
                      <a16:colId xmlns:a16="http://schemas.microsoft.com/office/drawing/2014/main" val="2051091056"/>
                    </a:ext>
                  </a:extLst>
                </a:gridCol>
                <a:gridCol w="4810125">
                  <a:extLst>
                    <a:ext uri="{9D8B030D-6E8A-4147-A177-3AD203B41FA5}">
                      <a16:colId xmlns:a16="http://schemas.microsoft.com/office/drawing/2014/main" val="2983937521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1057572305"/>
                    </a:ext>
                  </a:extLst>
                </a:gridCol>
              </a:tblGrid>
              <a:tr h="3523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Ээлеген позициясы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Аты-жөнү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645793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Карбекова Азиза Баймаматовна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1625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541330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Алибаев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Атабек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Пахырович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1375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644880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Усенов Кенешбек Жумабекович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1325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660722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Кыдыралиев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Сабыржан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Кыдыралиевич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979990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Сакбаева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Зульфия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Исраиловна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704769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Куваков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Сталбек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Женишбекович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068416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Сакиева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Саипжамал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Салайдиновна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01994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Эрназарова Бактыгуль Кочкорбаевна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946346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Аскарова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Айнура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Каныбековна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1075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840931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Арабаев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Афтандил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Анисович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445669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Абдраманов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Калдарбек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Алишерович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528316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Токоева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Гулдана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Самидиновна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684351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Абдувалиев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Ибраим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971558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Мирзахидова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Миясар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Инамжановна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796395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Урманбетов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убатбек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Самыйбекович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537894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Аширалиев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Абдуимаматкадыр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475815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Кошбаев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Алмаз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Абдипатаевич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109547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Осмонова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Бактыгул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Момуновна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514805"/>
                  </a:ext>
                </a:extLst>
              </a:tr>
              <a:tr h="25425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ky-KG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Токтомамбетова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Жамилякан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Сакибаевна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104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435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4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4" y="4477"/>
            <a:ext cx="725487" cy="737680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0" y="1052736"/>
            <a:ext cx="12192000" cy="71913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ky-KG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КРнын ЖОЖдорунун адистерди даярдоо боюнча 2022-жылдагы институционалдык рейтингинин жыйынтыгы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defRPr/>
            </a:pP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75520" y="8701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1775520" y="570706"/>
            <a:ext cx="8994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y-KG" alt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 программаларынын рейтинги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16803"/>
              </p:ext>
            </p:extLst>
          </p:nvPr>
        </p:nvGraphicFramePr>
        <p:xfrm>
          <a:off x="119336" y="1700808"/>
          <a:ext cx="5472607" cy="5085715"/>
        </p:xfrm>
        <a:graphic>
          <a:graphicData uri="http://schemas.openxmlformats.org/drawingml/2006/table">
            <a:tbl>
              <a:tblPr/>
              <a:tblGrid>
                <a:gridCol w="1008111">
                  <a:extLst>
                    <a:ext uri="{9D8B030D-6E8A-4147-A177-3AD203B41FA5}">
                      <a16:colId xmlns:a16="http://schemas.microsoft.com/office/drawing/2014/main" val="1952155027"/>
                    </a:ext>
                  </a:extLst>
                </a:gridCol>
                <a:gridCol w="2920940">
                  <a:extLst>
                    <a:ext uri="{9D8B030D-6E8A-4147-A177-3AD203B41FA5}">
                      <a16:colId xmlns:a16="http://schemas.microsoft.com/office/drawing/2014/main" val="4185315423"/>
                    </a:ext>
                  </a:extLst>
                </a:gridCol>
                <a:gridCol w="1543556">
                  <a:extLst>
                    <a:ext uri="{9D8B030D-6E8A-4147-A177-3AD203B41FA5}">
                      <a16:colId xmlns:a16="http://schemas.microsoft.com/office/drawing/2014/main" val="372103728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Позициясы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ЖОЖ аталышы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05075"/>
                  </a:ext>
                </a:extLst>
              </a:tr>
              <a:tr h="317500">
                <a:tc gridSpan="3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Гуманитардык илимдер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13778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Б.Осмонов атындагы ЖА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6933"/>
                  </a:ext>
                </a:extLst>
              </a:tr>
              <a:tr h="317500">
                <a:tc gridSpan="3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Социалдык илимдер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23292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Б.Осмонов атындагы ЖА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134694"/>
                  </a:ext>
                </a:extLst>
              </a:tr>
              <a:tr h="317500">
                <a:tc gridSpan="3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3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Педагогикалык билим берүү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34991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Б.Осмонов атындагы ЖА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301407"/>
                  </a:ext>
                </a:extLst>
              </a:tr>
              <a:tr h="317500">
                <a:tc gridSpan="3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Саламаттыкты сактоо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847277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Б.Осмонов атындагы ЖА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255196"/>
                  </a:ext>
                </a:extLst>
              </a:tr>
              <a:tr h="317500">
                <a:tc gridSpan="3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Экономика жана башкаруу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887377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Б.Осмонов атындагы ЖА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742692"/>
                  </a:ext>
                </a:extLst>
              </a:tr>
              <a:tr h="317500">
                <a:tc gridSpan="3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Айыл чарбасы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584094"/>
                  </a:ext>
                </a:extLst>
              </a:tr>
              <a:tr h="3175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Б.Осмонов атындагы ЖА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795073"/>
                  </a:ext>
                </a:extLst>
              </a:tr>
              <a:tr h="317500">
                <a:tc gridSpan="3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kumimoji="0" lang="ky-KG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Энергетика жана электроэнергетика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90442"/>
                  </a:ext>
                </a:extLst>
              </a:tr>
              <a:tr h="4000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Б.Осмонов атындагы ЖА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93269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15258588"/>
              </p:ext>
            </p:extLst>
          </p:nvPr>
        </p:nvGraphicFramePr>
        <p:xfrm>
          <a:off x="5447928" y="1606774"/>
          <a:ext cx="6744072" cy="52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3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4" y="4477"/>
            <a:ext cx="725487" cy="73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5520" y="8701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336" y="836713"/>
            <a:ext cx="11809312" cy="43254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2022-жылдагы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НААРдын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рейтингинде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ЖАМУнун Б</a:t>
            </a:r>
            <a:r>
              <a:rPr lang="ky-KG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илим берүү программаларынын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рейтинги</a:t>
            </a:r>
            <a:endParaRPr lang="ru-RU" altLang="ru-RU" sz="1400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85087"/>
              </p:ext>
            </p:extLst>
          </p:nvPr>
        </p:nvGraphicFramePr>
        <p:xfrm>
          <a:off x="119336" y="1484784"/>
          <a:ext cx="11964987" cy="5185187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3048537343"/>
                    </a:ext>
                  </a:extLst>
                </a:gridCol>
                <a:gridCol w="4824412">
                  <a:extLst>
                    <a:ext uri="{9D8B030D-6E8A-4147-A177-3AD203B41FA5}">
                      <a16:colId xmlns:a16="http://schemas.microsoft.com/office/drawing/2014/main" val="1133214472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1997139152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1523318691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1478812340"/>
                    </a:ext>
                  </a:extLst>
                </a:gridCol>
                <a:gridCol w="1776412">
                  <a:extLst>
                    <a:ext uri="{9D8B030D-6E8A-4147-A177-3AD203B41FA5}">
                      <a16:colId xmlns:a16="http://schemas.microsoft.com/office/drawing/2014/main" val="337904027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ББП аталышы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2022-ж. орду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2021-ж. орду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25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2020-ж. орду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25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2019-ж. орду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11692"/>
                  </a:ext>
                </a:extLst>
              </a:tr>
              <a:tr h="3397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Юриспруденция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(4)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(6)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(4)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625823"/>
                  </a:ext>
                </a:extLst>
              </a:tr>
              <a:tr h="3397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Лингвистика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(5)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(3)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(4)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529571"/>
                  </a:ext>
                </a:extLst>
              </a:tr>
              <a:tr h="3397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Социалдык иш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(4)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(3)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(2)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(2)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257060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Табигый-илимий билим берүү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(7)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(7)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(6)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337516"/>
                  </a:ext>
                </a:extLst>
              </a:tr>
              <a:tr h="3397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Физика-математикалык билим берүү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(6)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(7)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(7)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819729"/>
                  </a:ext>
                </a:extLst>
              </a:tr>
              <a:tr h="3333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Филологиялык билим берүү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(8)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(9)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(9)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(8)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164842"/>
                  </a:ext>
                </a:extLst>
              </a:tr>
              <a:tr h="3444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Социалдык-экономикалык билим берүү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(5)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(8)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(6)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531676"/>
                  </a:ext>
                </a:extLst>
              </a:tr>
              <a:tr h="3397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(9)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(10)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(8)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(6)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792489"/>
                  </a:ext>
                </a:extLst>
              </a:tr>
              <a:tr h="3397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Дарылоо иши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(6)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(5)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(4)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327544"/>
                  </a:ext>
                </a:extLst>
              </a:tr>
              <a:tr h="3397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(2)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(2)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(1)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945479"/>
                  </a:ext>
                </a:extLst>
              </a:tr>
              <a:tr h="3397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(14)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(12)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4(14)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(12)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21792"/>
                  </a:ext>
                </a:extLst>
              </a:tr>
              <a:tr h="3397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(3)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(2)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(2)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388264"/>
                  </a:ext>
                </a:extLst>
              </a:tr>
              <a:tr h="3921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Энергетика жана электроэнергетика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(6)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9" marR="64899" marT="90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(6)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(5)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(5)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732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6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1" y="807396"/>
            <a:ext cx="4238447" cy="26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53" y="771526"/>
            <a:ext cx="3737456" cy="26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3" y="2819547"/>
            <a:ext cx="3905386" cy="251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" y="4037861"/>
            <a:ext cx="4269609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88" y="771526"/>
            <a:ext cx="3524503" cy="218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4" y="2564904"/>
            <a:ext cx="3824286" cy="241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75293"/>
            <a:ext cx="3920835" cy="218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07259" y="7828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335360" y="512589"/>
            <a:ext cx="111172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y-KG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2022-жылдагы  Эл аралык денгээлдеги жогорку окуу жайларынын арасында «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IAAR Eurasian University Ranking (IAAR-EUR)-2022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рейтингдеги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көрсөткүч</a:t>
            </a:r>
            <a:r>
              <a:rPr lang="ky-KG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42901"/>
              </p:ext>
            </p:extLst>
          </p:nvPr>
        </p:nvGraphicFramePr>
        <p:xfrm>
          <a:off x="479376" y="1916832"/>
          <a:ext cx="7056784" cy="1342762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3643356446"/>
                    </a:ext>
                  </a:extLst>
                </a:gridCol>
                <a:gridCol w="1566659">
                  <a:extLst>
                    <a:ext uri="{9D8B030D-6E8A-4147-A177-3AD203B41FA5}">
                      <a16:colId xmlns:a16="http://schemas.microsoft.com/office/drawing/2014/main" val="2051091056"/>
                    </a:ext>
                  </a:extLst>
                </a:gridCol>
                <a:gridCol w="3977957">
                  <a:extLst>
                    <a:ext uri="{9D8B030D-6E8A-4147-A177-3AD203B41FA5}">
                      <a16:colId xmlns:a16="http://schemas.microsoft.com/office/drawing/2014/main" val="2983937521"/>
                    </a:ext>
                  </a:extLst>
                </a:gridCol>
              </a:tblGrid>
              <a:tr h="36003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Ээлеген позициясы 2021-ж.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1" marR="59341" marT="1043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Ээлеген позициясы 2022-ж.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1" marR="59341" marT="1043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y-KG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Окуу жай</a:t>
                      </a:r>
                      <a:endParaRPr kumimoji="0" lang="ru-RU" alt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41" marR="59341" marT="1043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645793"/>
                  </a:ext>
                </a:extLst>
              </a:tr>
              <a:tr h="41792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21(30)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1" marR="59341" marT="1043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21(32)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1" marR="59341" marT="1043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y-KG" alt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Б.Осмонов</a:t>
                      </a:r>
                      <a:r>
                        <a:rPr lang="ky-KG" alt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атындагы </a:t>
                      </a:r>
                      <a:r>
                        <a:rPr lang="ky-KG" alt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ЖАМУ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1" marR="59341" marT="1043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54133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7259" y="7828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764601"/>
            <a:ext cx="3844455" cy="210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47328" y="4221088"/>
            <a:ext cx="12025337" cy="204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y-KG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2022-жылдын </a:t>
            </a:r>
            <a:r>
              <a:rPr lang="ky-KG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30-майынан 11-июнуна чейин академиялык кесипкөйлүгүн жогорулатуу максатында БИЛИМ СТАНДАРТ көз карандысыз аккредитациялоо агенттиги тарабынан “Билим берүүдөгү менеджмент”-61 окутуучу жана 13-июнунан 25-июнуна чейин «Академиялык кесипкөйлүгүн жогорулатуу жана студентке багытталган окутуу» боюнча 72 сааттык квалификацияны жогорулатуу курсуна -72 окутуучу катышып, сертификаттарга ээ болушту.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983432" y="3717032"/>
            <a:ext cx="6288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Квалификацияны жогорулатуу курсу</a:t>
            </a:r>
            <a:endParaRPr lang="ru-RU" altLang="ru-R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 flipH="1">
            <a:off x="1503363" y="1176933"/>
            <a:ext cx="9386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Студенттердин</a:t>
            </a:r>
            <a:r>
              <a:rPr lang="ky-KG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калдык билимине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7259" y="7828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623392" y="1988840"/>
            <a:ext cx="1101722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3200" dirty="0">
                <a:latin typeface="Times New Roman" panose="02020603050405020304" pitchFamily="18" charset="0"/>
              </a:rPr>
              <a:t>Студенттердин калдык билимине мониториг жүргүзүү максатында </a:t>
            </a:r>
            <a:r>
              <a:rPr lang="ky-KG" altLang="ru-RU" sz="3200" dirty="0" smtClean="0">
                <a:latin typeface="Times New Roman" panose="02020603050405020304" pitchFamily="18" charset="0"/>
              </a:rPr>
              <a:t>2021-ж. 30-ноябрынан </a:t>
            </a:r>
            <a:r>
              <a:rPr lang="ky-KG" altLang="ru-RU" sz="3200" dirty="0">
                <a:latin typeface="Times New Roman" panose="02020603050405020304" pitchFamily="18" charset="0"/>
              </a:rPr>
              <a:t>4-декабрына чейинки мөөнөттө </a:t>
            </a:r>
            <a:r>
              <a:rPr lang="ky-KG" altLang="ru-RU" sz="3200" dirty="0" smtClean="0">
                <a:latin typeface="Times New Roman" panose="02020603050405020304" pitchFamily="18" charset="0"/>
              </a:rPr>
              <a:t>графикке </a:t>
            </a:r>
            <a:r>
              <a:rPr lang="ky-KG" altLang="ru-RU" sz="3200" dirty="0">
                <a:latin typeface="Times New Roman" panose="02020603050405020304" pitchFamily="18" charset="0"/>
              </a:rPr>
              <a:t>ылайык күндүзгү окуу формасында окуган студенттердин арасында тестирлөө жүргүзүлдү. Тестирлөөгө 101 тайпадан (2017 студент) 1125 студент катышты. </a:t>
            </a:r>
            <a:r>
              <a:rPr lang="ky-KG" altLang="ru-RU" sz="3200" u="sng" dirty="0">
                <a:latin typeface="Times New Roman" panose="02020603050405020304" pitchFamily="18" charset="0"/>
              </a:rPr>
              <a:t>Жалпы катышуу  </a:t>
            </a:r>
            <a:r>
              <a:rPr lang="ky-KG" altLang="ru-RU" sz="3200" b="1" dirty="0">
                <a:latin typeface="Times New Roman" panose="02020603050405020304" pitchFamily="18" charset="0"/>
              </a:rPr>
              <a:t>65</a:t>
            </a:r>
            <a:r>
              <a:rPr lang="ky-KG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,88</a:t>
            </a:r>
            <a:r>
              <a:rPr lang="ky-KG" altLang="ru-RU" sz="3200" dirty="0">
                <a:latin typeface="Times New Roman" panose="02020603050405020304" pitchFamily="18" charset="0"/>
              </a:rPr>
              <a:t>% </a:t>
            </a:r>
            <a:r>
              <a:rPr lang="ky-KG" altLang="ru-RU" sz="3200" dirty="0" smtClean="0">
                <a:latin typeface="Times New Roman" panose="02020603050405020304" pitchFamily="18" charset="0"/>
              </a:rPr>
              <a:t>түз</a:t>
            </a:r>
            <a:r>
              <a:rPr lang="en-US" altLang="ru-RU" sz="3200" dirty="0" smtClean="0">
                <a:latin typeface="Times New Roman" panose="02020603050405020304" pitchFamily="18" charset="0"/>
              </a:rPr>
              <a:t>г</a:t>
            </a:r>
            <a:r>
              <a:rPr lang="ky-KG" altLang="ru-RU" sz="3200" dirty="0" smtClean="0">
                <a:latin typeface="Times New Roman" panose="02020603050405020304" pitchFamily="18" charset="0"/>
              </a:rPr>
              <a:t>өн. </a:t>
            </a:r>
            <a:r>
              <a:rPr lang="ky-KG" altLang="ru-RU" sz="3200" dirty="0">
                <a:latin typeface="Times New Roman" panose="02020603050405020304" pitchFamily="18" charset="0"/>
              </a:rPr>
              <a:t>Ал эми </a:t>
            </a:r>
            <a:r>
              <a:rPr lang="ky-KG" altLang="ru-RU" sz="3200" u="sng" dirty="0">
                <a:latin typeface="Times New Roman" panose="02020603050405020304" pitchFamily="18" charset="0"/>
              </a:rPr>
              <a:t>абсолюттук жетишүү </a:t>
            </a:r>
            <a:r>
              <a:rPr lang="ky-KG" altLang="ru-RU" sz="3200" b="1" dirty="0">
                <a:latin typeface="Times New Roman" panose="02020603050405020304" pitchFamily="18" charset="0"/>
              </a:rPr>
              <a:t>55</a:t>
            </a:r>
            <a:r>
              <a:rPr lang="ky-KG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,95</a:t>
            </a:r>
            <a:r>
              <a:rPr lang="ky-KG" altLang="ru-RU" sz="3200" dirty="0">
                <a:latin typeface="Times New Roman" panose="02020603050405020304" pitchFamily="18" charset="0"/>
              </a:rPr>
              <a:t>%, </a:t>
            </a:r>
            <a:r>
              <a:rPr lang="ky-KG" altLang="ru-RU" sz="3200" u="sng" dirty="0">
                <a:latin typeface="Times New Roman" panose="02020603050405020304" pitchFamily="18" charset="0"/>
              </a:rPr>
              <a:t>сапаттык жетишүү </a:t>
            </a:r>
            <a:r>
              <a:rPr lang="ky-KG" altLang="ru-RU" sz="3200" b="1" dirty="0">
                <a:latin typeface="Times New Roman" panose="02020603050405020304" pitchFamily="18" charset="0"/>
              </a:rPr>
              <a:t>39</a:t>
            </a:r>
            <a:r>
              <a:rPr lang="ky-KG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,76</a:t>
            </a:r>
            <a:r>
              <a:rPr lang="ky-KG" altLang="ru-RU" sz="3200" dirty="0">
                <a:latin typeface="Times New Roman" panose="02020603050405020304" pitchFamily="18" charset="0"/>
              </a:rPr>
              <a:t>% түзгөн.</a:t>
            </a:r>
            <a:r>
              <a:rPr lang="ky-KG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ЖАМУнун Административдик Кеңешмесинде </a:t>
            </a:r>
            <a:r>
              <a:rPr lang="ky-KG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каралган.</a:t>
            </a:r>
            <a:endParaRPr lang="ru-RU" altLang="ru-RU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7259" y="7828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аккредитациялоо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63352" y="1052736"/>
            <a:ext cx="1173730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y-KG" sz="2200" b="1" dirty="0">
                <a:latin typeface="Times New Roman" pitchFamily="18" charset="0"/>
                <a:cs typeface="Times New Roman" pitchFamily="18" charset="0"/>
              </a:rPr>
              <a:t>2022-2023 окуу жылында көз карандысыз аккредитациядан өттө турган </a:t>
            </a:r>
            <a:r>
              <a:rPr lang="ky-KG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жогорку кесиптик билим берүү программалары</a:t>
            </a:r>
            <a:r>
              <a:rPr lang="ky-KG" sz="2200" b="1" dirty="0">
                <a:latin typeface="Times New Roman" pitchFamily="18" charset="0"/>
                <a:cs typeface="Times New Roman" pitchFamily="18" charset="0"/>
              </a:rPr>
              <a:t> боюнча:</a:t>
            </a:r>
          </a:p>
          <a:p>
            <a:pPr eaLnBrk="1" hangingPunct="1">
              <a:defRPr/>
            </a:pPr>
            <a:r>
              <a:rPr lang="ky-KG" sz="2200" b="1" dirty="0">
                <a:latin typeface="Times New Roman" pitchFamily="18" charset="0"/>
                <a:cs typeface="Times New Roman" pitchFamily="18" charset="0"/>
              </a:rPr>
              <a:t>1)   560001 Дарылоо иши (чет ѳлкѳлүк жарандар үчүн) </a:t>
            </a:r>
          </a:p>
          <a:p>
            <a:pPr marL="514350" indent="-514350" eaLnBrk="1" hangingPunct="1">
              <a:buFontTx/>
              <a:buAutoNum type="arabicParenR" startAt="2"/>
              <a:defRPr/>
            </a:pPr>
            <a:r>
              <a:rPr lang="ky-KG" sz="2200" b="1" dirty="0">
                <a:latin typeface="Times New Roman" pitchFamily="18" charset="0"/>
                <a:cs typeface="Times New Roman" pitchFamily="18" charset="0"/>
              </a:rPr>
              <a:t>630400 Нефтегаз иштери</a:t>
            </a:r>
          </a:p>
          <a:p>
            <a:pPr marL="514350" indent="-514350" eaLnBrk="1" hangingPunct="1">
              <a:defRPr/>
            </a:pPr>
            <a:r>
              <a:rPr lang="ky-KG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Орто кесиптик билим берүү программалары</a:t>
            </a:r>
            <a:r>
              <a:rPr lang="ky-KG" sz="2200" b="1" dirty="0">
                <a:latin typeface="Times New Roman" pitchFamily="18" charset="0"/>
                <a:cs typeface="Times New Roman" pitchFamily="18" charset="0"/>
              </a:rPr>
              <a:t> боюнча:</a:t>
            </a:r>
          </a:p>
          <a:p>
            <a:pPr eaLnBrk="1" hangingPunct="1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280105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Ɵзгɵчɵ кырдаалдарда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коргоо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111201 Ветеринария</a:t>
            </a:r>
          </a:p>
          <a:p>
            <a:pPr eaLnBrk="1" hangingPunct="1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220206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Маалыматты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иштеп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чыгуунун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автоматташтырылган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системалары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башкаруу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тармактар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190604 Автомобиль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унааларды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техникалык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тейлөө жана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оӊдоо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140212 Электр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жабдуу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тармактар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050721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тарбия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050709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Башталгыч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класстарды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окутуу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080106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Каржы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тармактар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080110 Экономика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бухгалтердик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эсеп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тармактар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260903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Тигүү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буюмдарын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конструкциялоо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моделдештирүү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жана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технологиясы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 flipH="1">
            <a:off x="3719736" y="44624"/>
            <a:ext cx="4243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latin typeface="Arial" panose="020B0604020202020204" pitchFamily="34" charset="0"/>
              </a:rPr>
              <a:t>АВН</a:t>
            </a:r>
            <a:endParaRPr lang="ru-RU" altLang="ru-RU" sz="3200" b="1" dirty="0">
              <a:latin typeface="Arial" panose="020B0604020202020204" pitchFamily="34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119335" y="1500174"/>
            <a:ext cx="11953327" cy="537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 </a:t>
            </a:r>
            <a:r>
              <a:rPr lang="ky-KG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</a:t>
            </a: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ишке киргизилди;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 журналдагы катышуунун негизинде </a:t>
            </a:r>
            <a:r>
              <a:rPr lang="ky-KG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катышуу үчүн балл автоматтык түрдө </a:t>
            </a: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 ведомостко түшүү механизми иштелип чыгып, ишке ашырылды;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АВНде </a:t>
            </a:r>
            <a:r>
              <a:rPr lang="ky-KG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 журналды башкаруу </a:t>
            </a: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функциясы иштелип чыкты;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Студенттердин </a:t>
            </a:r>
            <a:r>
              <a:rPr lang="ky-KG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дипломдорунун базасы АВНге </a:t>
            </a: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киргизилди, артыкчылык менен бүткөн студенттердин базасы автоматтык түрдө чыгуу мүмкүнчүлүгү пайда болду.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ЖАМУнун профессордук-окутуучулары курамынын </a:t>
            </a:r>
            <a:r>
              <a:rPr lang="ky-KG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рейтингин жана кошумча төлөмдү жүргүзүү үчүн </a:t>
            </a: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АВНге жеке кабинетте атайын меню иштелип чыкты.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y-KG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АВНдин  </a:t>
            </a:r>
            <a:r>
              <a:rPr lang="en-US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avn.jagu.kg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порталында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Бирдиктуу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терезе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altLang="ru-RU" sz="2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иштелип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чыкты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жакында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толук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ишке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киргизилет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alt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АВНде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табелди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</a:t>
            </a:r>
            <a:r>
              <a:rPr lang="ky-KG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</a:t>
            </a:r>
            <a:r>
              <a:rPr lang="ru-RU" altLang="ru-RU" sz="2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рдө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жүргүзүү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максатында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иш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журуп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жатат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 flipH="1">
            <a:off x="479376" y="951111"/>
            <a:ext cx="11593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latin typeface="Arial" panose="020B0604020202020204" pitchFamily="34" charset="0"/>
              </a:rPr>
              <a:t>2021-2022-окуу </a:t>
            </a:r>
            <a:r>
              <a:rPr lang="en-US" altLang="ru-RU" sz="2400" b="1" dirty="0" err="1" smtClean="0">
                <a:latin typeface="Arial" panose="020B0604020202020204" pitchFamily="34" charset="0"/>
              </a:rPr>
              <a:t>жыл</a:t>
            </a:r>
            <a:r>
              <a:rPr lang="ky-KG" altLang="ru-RU" sz="2400" b="1" dirty="0" smtClean="0">
                <a:latin typeface="Arial" panose="020B0604020202020204" pitchFamily="34" charset="0"/>
              </a:rPr>
              <a:t>ында</a:t>
            </a:r>
            <a:r>
              <a:rPr lang="en-US" altLang="ru-RU" sz="2400" b="1" dirty="0" smtClean="0"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АВН</a:t>
            </a:r>
            <a:r>
              <a:rPr lang="en-US" altLang="ru-RU" sz="2400" b="1" dirty="0" smtClean="0">
                <a:latin typeface="Arial" panose="020B0604020202020204" pitchFamily="34" charset="0"/>
              </a:rPr>
              <a:t> </a:t>
            </a:r>
            <a:r>
              <a:rPr lang="en-US" altLang="ru-RU" sz="2400" b="1" dirty="0" err="1" smtClean="0">
                <a:latin typeface="Arial" panose="020B0604020202020204" pitchFamily="34" charset="0"/>
              </a:rPr>
              <a:t>маалыматтык</a:t>
            </a:r>
            <a:r>
              <a:rPr lang="en-US" altLang="ru-RU" sz="2400" b="1" dirty="0" smtClean="0">
                <a:latin typeface="Arial" panose="020B0604020202020204" pitchFamily="34" charset="0"/>
              </a:rPr>
              <a:t> </a:t>
            </a:r>
            <a:r>
              <a:rPr lang="en-US" altLang="ru-RU" sz="2400" b="1" dirty="0" err="1" smtClean="0">
                <a:latin typeface="Arial" panose="020B0604020202020204" pitchFamily="34" charset="0"/>
              </a:rPr>
              <a:t>системасындагы</a:t>
            </a:r>
            <a:r>
              <a:rPr lang="ru-RU" altLang="ru-RU" sz="2400" b="1" dirty="0" smtClean="0">
                <a:latin typeface="Arial" panose="020B0604020202020204" pitchFamily="34" charset="0"/>
              </a:rPr>
              <a:t> </a:t>
            </a:r>
            <a:r>
              <a:rPr lang="ky-KG" altLang="ru-RU" sz="2400" b="1" dirty="0">
                <a:latin typeface="Arial" panose="020B0604020202020204" pitchFamily="34" charset="0"/>
              </a:rPr>
              <a:t>өзгөрүүлөр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1504" y="87015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Карьераны өнүктүрүү жана өндүрүштүк практиканы уюштуруу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692696"/>
            <a:ext cx="10515600" cy="491902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ky-KG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Өндүрүштүк практикалардын базалары боюнча маалыматтар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1344" y="1196752"/>
            <a:ext cx="11809312" cy="2868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r>
              <a:rPr lang="ky-K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 мекемелери (Жалал-Абад шаары , Сузак району, Базар-Коргон району )</a:t>
            </a:r>
          </a:p>
          <a:p>
            <a:pPr algn="just" fontAlgn="auto"/>
            <a:r>
              <a:rPr lang="ky-K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Медициналык мекемелер жалпы (Жалал-Абад обл.оорукана.,Жалал-Абад шаардык оорукана, Сузак, Базар-Коргон, Ноокен райондук ооруканалар)</a:t>
            </a:r>
          </a:p>
          <a:p>
            <a:pPr algn="just" fontAlgn="auto"/>
            <a:r>
              <a:rPr lang="ky-K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Областык жана шаардык банктар, айыл өкмөттөр, соцфон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ky-K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ор, шаардык, райондук ветеринардык жана фитосанитрадык башкармалык.</a:t>
            </a:r>
          </a:p>
          <a:p>
            <a:pPr algn="just" fontAlgn="auto"/>
            <a:r>
              <a:rPr lang="ky-K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Жалал-Абад жогорку чыңалуудагы электр тармактары, Жалал-Абад электро ачык акционердик коому </a:t>
            </a:r>
          </a:p>
          <a:p>
            <a:pPr algn="just" fontAlgn="auto"/>
            <a:r>
              <a:rPr lang="ky-K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Жалал-Абад областтык юстиция башкармалагы, Жалал-Абад областтык прокуратура</a:t>
            </a:r>
          </a:p>
          <a:p>
            <a:pPr algn="just" fontAlgn="auto"/>
            <a:r>
              <a:rPr lang="ky-K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Тигүү цехтери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139346"/>
              </p:ext>
            </p:extLst>
          </p:nvPr>
        </p:nvGraphicFramePr>
        <p:xfrm>
          <a:off x="191344" y="4331148"/>
          <a:ext cx="11737304" cy="248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9099">
                  <a:extLst>
                    <a:ext uri="{9D8B030D-6E8A-4147-A177-3AD203B41FA5}">
                      <a16:colId xmlns:a16="http://schemas.microsoft.com/office/drawing/2014/main" val="1161427583"/>
                    </a:ext>
                  </a:extLst>
                </a:gridCol>
                <a:gridCol w="4548205">
                  <a:extLst>
                    <a:ext uri="{9D8B030D-6E8A-4147-A177-3AD203B41FA5}">
                      <a16:colId xmlns:a16="http://schemas.microsoft.com/office/drawing/2014/main" val="13315044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Мекемелер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Келишимдердин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саны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510914"/>
                  </a:ext>
                </a:extLst>
              </a:tr>
              <a:tr h="49252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 </a:t>
                      </a: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өлкөлүк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Өзбекстан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Индия,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Баңгладеш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Непал 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1341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639622"/>
                  </a:ext>
                </a:extLst>
              </a:tr>
              <a:tr h="399812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Жергиликтүү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255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809189"/>
                  </a:ext>
                </a:extLst>
              </a:tr>
              <a:tr h="709548">
                <a:tc>
                  <a:txBody>
                    <a:bodyPr/>
                    <a:lstStyle/>
                    <a:p>
                      <a:pPr algn="l"/>
                      <a:r>
                        <a:rPr lang="ky-KG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Аймактар</a:t>
                      </a:r>
                      <a:r>
                        <a:rPr lang="ky-KG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ky-KG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(Таш-Көмүр инжен.педаг.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факультети , Майлуу-Суу колледж, Аксы колледж.,Кочкор-Ата колледж., Кара-Көл колледж)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12669"/>
                  </a:ext>
                </a:extLst>
              </a:tr>
              <a:tr h="135212">
                <a:tc>
                  <a:txBody>
                    <a:bodyPr/>
                    <a:lstStyle/>
                    <a:p>
                      <a:pPr algn="l"/>
                      <a:r>
                        <a:rPr lang="ky-KG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349336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38200" y="3970957"/>
            <a:ext cx="10515600" cy="538163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ky-KG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Өндүрүштүк практика өтүлүүчү базалар менен түзүлгөн келишимдер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031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1504" y="87015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Карьераны өнүктүрүү жана өндүрүштүк практиканы уюштуруу</a:t>
            </a:r>
            <a:endParaRPr lang="ru-RU" sz="2400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925327"/>
              </p:ext>
            </p:extLst>
          </p:nvPr>
        </p:nvGraphicFramePr>
        <p:xfrm>
          <a:off x="5303912" y="2492896"/>
          <a:ext cx="6696744" cy="436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539118" y="2450914"/>
            <a:ext cx="5229617" cy="69005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ky-KG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 жыл ичиндеги бүтүрүүчүлөрдүн саны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5" y="1055180"/>
            <a:ext cx="6419783" cy="38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0" y="596900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29368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673100" y="144463"/>
            <a:ext cx="600075" cy="587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516688"/>
            <a:ext cx="12192000" cy="3413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865813" y="6513513"/>
            <a:ext cx="1309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2022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7" y="95100"/>
            <a:ext cx="730375" cy="741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5359" y="116632"/>
            <a:ext cx="3194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Окуу иштери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19336" y="908720"/>
            <a:ext cx="11953328" cy="648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ЖАМУ боюнча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2021-2022-окуу </a:t>
            </a:r>
            <a:r>
              <a:rPr lang="ru-RU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жылындагы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y-KG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үктөмдөрүнүн пландалышы жана аткарылышы боюнча маалымат</a:t>
            </a:r>
            <a:endParaRPr lang="ru-RU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749614"/>
              </p:ext>
            </p:extLst>
          </p:nvPr>
        </p:nvGraphicFramePr>
        <p:xfrm>
          <a:off x="263353" y="1598491"/>
          <a:ext cx="11665295" cy="4710827"/>
        </p:xfrm>
        <a:graphic>
          <a:graphicData uri="http://schemas.openxmlformats.org/drawingml/2006/table">
            <a:tbl>
              <a:tblPr/>
              <a:tblGrid>
                <a:gridCol w="576063">
                  <a:extLst>
                    <a:ext uri="{9D8B030D-6E8A-4147-A177-3AD203B41FA5}">
                      <a16:colId xmlns:a16="http://schemas.microsoft.com/office/drawing/2014/main" val="153748318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834831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2379765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877766357"/>
                    </a:ext>
                  </a:extLst>
                </a:gridCol>
                <a:gridCol w="867174">
                  <a:extLst>
                    <a:ext uri="{9D8B030D-6E8A-4147-A177-3AD203B41FA5}">
                      <a16:colId xmlns:a16="http://schemas.microsoft.com/office/drawing/2014/main" val="3380187796"/>
                    </a:ext>
                  </a:extLst>
                </a:gridCol>
                <a:gridCol w="1033869">
                  <a:extLst>
                    <a:ext uri="{9D8B030D-6E8A-4147-A177-3AD203B41FA5}">
                      <a16:colId xmlns:a16="http://schemas.microsoft.com/office/drawing/2014/main" val="2995767978"/>
                    </a:ext>
                  </a:extLst>
                </a:gridCol>
                <a:gridCol w="1339317">
                  <a:extLst>
                    <a:ext uri="{9D8B030D-6E8A-4147-A177-3AD203B41FA5}">
                      <a16:colId xmlns:a16="http://schemas.microsoft.com/office/drawing/2014/main" val="2520439201"/>
                    </a:ext>
                  </a:extLst>
                </a:gridCol>
                <a:gridCol w="881013">
                  <a:extLst>
                    <a:ext uri="{9D8B030D-6E8A-4147-A177-3AD203B41FA5}">
                      <a16:colId xmlns:a16="http://schemas.microsoft.com/office/drawing/2014/main" val="1740674376"/>
                    </a:ext>
                  </a:extLst>
                </a:gridCol>
                <a:gridCol w="1033869">
                  <a:extLst>
                    <a:ext uri="{9D8B030D-6E8A-4147-A177-3AD203B41FA5}">
                      <a16:colId xmlns:a16="http://schemas.microsoft.com/office/drawing/2014/main" val="3626303169"/>
                    </a:ext>
                  </a:extLst>
                </a:gridCol>
                <a:gridCol w="1181462">
                  <a:extLst>
                    <a:ext uri="{9D8B030D-6E8A-4147-A177-3AD203B41FA5}">
                      <a16:colId xmlns:a16="http://schemas.microsoft.com/office/drawing/2014/main" val="135665668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292239867"/>
                    </a:ext>
                  </a:extLst>
                </a:gridCol>
              </a:tblGrid>
              <a:tr h="2696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Факультеттер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колледждер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Контракт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Жалпы (Б+К)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643124"/>
                  </a:ext>
                </a:extLst>
              </a:tr>
              <a:tr h="727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Аткарылды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Айырма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Аткарылды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Айырма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Аткарылды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Айырма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697385"/>
                  </a:ext>
                </a:extLst>
              </a:tr>
              <a:tr h="417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ПМТФ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37100,40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36808,70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291,70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32858,60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31600,27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1258,33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69959,00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68408,97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1550,03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675106"/>
                  </a:ext>
                </a:extLst>
              </a:tr>
              <a:tr h="417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ТТФ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17921,20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17930,80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-9,60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25075,30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26146,80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-1071,50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42996,50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44077,60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-1081,10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681528"/>
                  </a:ext>
                </a:extLst>
              </a:tr>
              <a:tr h="417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ЭЮФ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477,80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322,50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155,30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16211,90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15932,20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279,70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16689,70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16254,70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435,00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421562"/>
                  </a:ext>
                </a:extLst>
              </a:tr>
              <a:tr h="417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ФФ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13662,20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13631,00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31,20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32946,23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29136,96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3809,27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46608,43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42767,96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3840,47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415234"/>
                  </a:ext>
                </a:extLst>
              </a:tr>
              <a:tr h="417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МФ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135077,08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132444,76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2632,32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135077,08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132444,76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2632,32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875581"/>
                  </a:ext>
                </a:extLst>
              </a:tr>
              <a:tr h="407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ЖАК 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12292,56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12262,55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30,01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129346,78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125671,79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3674,98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141639,34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137934,34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3704,99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474686"/>
                  </a:ext>
                </a:extLst>
              </a:tr>
              <a:tr h="407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МК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45829,10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45495,50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333,60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45829,10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45495,50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333,60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267713"/>
                  </a:ext>
                </a:extLst>
              </a:tr>
              <a:tr h="80880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 боюнча: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81454,16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80955,55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498,61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417344,98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406428,28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10916,70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498799,14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487383,83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11415,31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6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2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1504" y="87015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Карьераны өнүктүрүү жана өндүрүштүк практиканы уюштуруу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9336" y="836712"/>
            <a:ext cx="5904656" cy="1368152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Акыркы 5 жылдык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бүтүрүүчүлөрдүн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жумушка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жайгашуу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(бакалавр,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адис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/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094971"/>
              </p:ext>
            </p:extLst>
          </p:nvPr>
        </p:nvGraphicFramePr>
        <p:xfrm>
          <a:off x="47328" y="1472630"/>
          <a:ext cx="7416824" cy="526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42767" y="1052736"/>
            <a:ext cx="5957888" cy="1260474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ky-KG" sz="2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Педагогикалык багыттагы бюджеттик негизде окуган (бакалавр, колледждер) бүтүрүүчүлөрдүн жумушка жайгашуусу </a:t>
            </a:r>
            <a:br>
              <a:rPr lang="ky-KG" sz="2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(2021-2022-о.ж)</a:t>
            </a: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767" y="2420888"/>
            <a:ext cx="6040620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36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1504" y="87015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Карьераны өнүктүрүү жана өндүрүштүк практиканы уюштуруу</a:t>
            </a:r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7328" y="1268760"/>
            <a:ext cx="12025336" cy="5268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Өндүрүштүк мекемелер менен байланышты күчөтүү;</a:t>
            </a:r>
          </a:p>
          <a:p>
            <a:pPr algn="just" fontAlgn="auto"/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Өндүрүштөн бекитилген практика жетекчилери менен иш чараларды уюштуруу (жумушчу программаларды, жол карталарды түзүү боюнча);</a:t>
            </a:r>
          </a:p>
          <a:p>
            <a:pPr algn="just" fontAlgn="auto"/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Жаңы мекемелер менен келишимдерди түзүү;</a:t>
            </a:r>
          </a:p>
          <a:p>
            <a:pPr algn="just" fontAlgn="auto"/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 бир өндүрүштүк практикаларды жыйынтыктоо учурунда анализ (отчет) жүргүзүү;</a:t>
            </a:r>
          </a:p>
          <a:p>
            <a:pPr algn="just" fontAlgn="auto"/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Практиканы сапатуу өткөрүү боюнча жетекчилердин уюштуруу пландарын түзүүнү көзөмөлдөө;</a:t>
            </a:r>
          </a:p>
          <a:p>
            <a:pPr algn="just" fontAlgn="auto"/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Практиканы өтүү учурундагы конференцияларды уюштуруу жана алардын жыйынтыгына анализ жүргүзүү; </a:t>
            </a:r>
          </a:p>
          <a:p>
            <a:pPr algn="just" fontAlgn="auto"/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 окуу жайлардын бүтүрүүчүлөрү менен иш алып барууну күчөтүү;</a:t>
            </a:r>
          </a:p>
          <a:p>
            <a:pPr algn="just" fontAlgn="auto"/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 берүүчүлөр менен сурамжылоолорду жүргүзүү жана  анализ отчет берүү;</a:t>
            </a:r>
          </a:p>
          <a:p>
            <a:pPr algn="just" fontAlgn="auto"/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Эмгек рыногундагы суроо талаптарга ылайыктуу адистерди даярдоого көмөктөшүү жана сунуштарды берүү;</a:t>
            </a:r>
          </a:p>
          <a:p>
            <a:pPr algn="just" fontAlgn="auto"/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учурунда студенттердин окуу-илимий изилдөө иштерин талкулоо максатында , тегерек столун практика жетекчилеринин  уюштурушун көзөмөлдөө;</a:t>
            </a:r>
          </a:p>
          <a:p>
            <a:pPr algn="just" fontAlgn="auto"/>
            <a:endParaRPr lang="ky-K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endParaRPr lang="ky-K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57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31704" y="107230"/>
            <a:ext cx="4444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 аралык </a:t>
            </a:r>
            <a:r>
              <a:rPr lang="ru-RU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байланыштар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352" y="836712"/>
            <a:ext cx="11377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2021-2022-окуу </a:t>
            </a:r>
            <a:r>
              <a:rPr lang="ky-K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ында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академиялык </a:t>
            </a:r>
            <a:r>
              <a:rPr lang="ky-KG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мобилдүүлүк программасы боюнча аткарган </a:t>
            </a:r>
            <a:r>
              <a:rPr lang="ky-K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иш-чаралары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маалымат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1420" y="4457752"/>
            <a:ext cx="9445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ky-KG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91344" y="1274299"/>
            <a:ext cx="11856640" cy="2082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ОКУТУУЧУЛАР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ИЧКИ МОБИЛДҮҮЛҮК БОЮНЧА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жамУ</a:t>
            </a:r>
            <a:r>
              <a:rPr kumimoji="0" lang="en-US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барган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окутуучулардын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саны: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</a:t>
            </a:r>
            <a:endParaRPr kumimoji="0" lang="en-US" sz="1600" b="1" i="0" u="none" strike="noStrike" kern="1200" cap="all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сырткы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мобилдүүлүк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боюнча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ЖАМУдан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барган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окутуучулардын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саны 4 (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 </a:t>
            </a:r>
            <a:r>
              <a:rPr kumimoji="0" lang="ru-RU" sz="12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endParaRPr kumimoji="0" lang="en-US" sz="1600" b="1" i="0" u="none" strike="noStrike" kern="1200" cap="all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сырткы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мобилд</a:t>
            </a:r>
            <a:r>
              <a:rPr kumimoji="0" lang="ky-KG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үүлүк боюнча 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башка окуу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жайлардан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ЖАМУга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окутуучулардын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саны 14 (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79989"/>
              </p:ext>
            </p:extLst>
          </p:nvPr>
        </p:nvGraphicFramePr>
        <p:xfrm>
          <a:off x="191344" y="3284984"/>
          <a:ext cx="11737303" cy="3445550"/>
        </p:xfrm>
        <a:graphic>
          <a:graphicData uri="http://schemas.openxmlformats.org/drawingml/2006/table">
            <a:tbl>
              <a:tblPr/>
              <a:tblGrid>
                <a:gridCol w="1020638">
                  <a:extLst>
                    <a:ext uri="{9D8B030D-6E8A-4147-A177-3AD203B41FA5}">
                      <a16:colId xmlns:a16="http://schemas.microsoft.com/office/drawing/2014/main" val="2086836218"/>
                    </a:ext>
                  </a:extLst>
                </a:gridCol>
                <a:gridCol w="2551587">
                  <a:extLst>
                    <a:ext uri="{9D8B030D-6E8A-4147-A177-3AD203B41FA5}">
                      <a16:colId xmlns:a16="http://schemas.microsoft.com/office/drawing/2014/main" val="2660986059"/>
                    </a:ext>
                  </a:extLst>
                </a:gridCol>
                <a:gridCol w="1312245">
                  <a:extLst>
                    <a:ext uri="{9D8B030D-6E8A-4147-A177-3AD203B41FA5}">
                      <a16:colId xmlns:a16="http://schemas.microsoft.com/office/drawing/2014/main" val="3166297278"/>
                    </a:ext>
                  </a:extLst>
                </a:gridCol>
                <a:gridCol w="4009637">
                  <a:extLst>
                    <a:ext uri="{9D8B030D-6E8A-4147-A177-3AD203B41FA5}">
                      <a16:colId xmlns:a16="http://schemas.microsoft.com/office/drawing/2014/main" val="454711388"/>
                    </a:ext>
                  </a:extLst>
                </a:gridCol>
                <a:gridCol w="2843196">
                  <a:extLst>
                    <a:ext uri="{9D8B030D-6E8A-4147-A177-3AD203B41FA5}">
                      <a16:colId xmlns:a16="http://schemas.microsoft.com/office/drawing/2014/main" val="1428427559"/>
                    </a:ext>
                  </a:extLst>
                </a:gridCol>
              </a:tblGrid>
              <a:tr h="70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Окутуучулардын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саны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Мобилдүүлүк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боюнча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барган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окуу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жайы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Мобилдүүлүк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боюнча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келген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окуу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жайы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5534"/>
                  </a:ext>
                </a:extLst>
              </a:tr>
              <a:tr h="35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ФФ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Англис тили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Андижан мамлекеттик университетине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450689"/>
                  </a:ext>
                </a:extLst>
              </a:tr>
              <a:tr h="52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Орус тили жана адабияты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Андижан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мамлекеттик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педагогикалык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университетине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Өзбекистан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481761"/>
                  </a:ext>
                </a:extLst>
              </a:tr>
              <a:tr h="52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Кыргыз тили жана адабияты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Андижан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мамлекеттик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педагогикалык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университетине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Өзбекистан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072600"/>
                  </a:ext>
                </a:extLst>
              </a:tr>
              <a:tr h="35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К.Ш.Токтомаматов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атындагы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Эл аралык университет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661352"/>
                  </a:ext>
                </a:extLst>
              </a:tr>
              <a:tr h="35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ТТФ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Электрэнергетикасы жана механика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Жезказган университетине (Казахстан)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460963"/>
                  </a:ext>
                </a:extLst>
              </a:tr>
              <a:tr h="35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ЖАМУга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Жезказган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университетинен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(Казахстан)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3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31704" y="107230"/>
            <a:ext cx="4444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 аралык </a:t>
            </a:r>
            <a:r>
              <a:rPr lang="ru-RU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байланыштар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75622"/>
              </p:ext>
            </p:extLst>
          </p:nvPr>
        </p:nvGraphicFramePr>
        <p:xfrm>
          <a:off x="191344" y="1222879"/>
          <a:ext cx="11784631" cy="5446481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191661202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89694396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7940354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500275945"/>
                    </a:ext>
                  </a:extLst>
                </a:gridCol>
                <a:gridCol w="3359695">
                  <a:extLst>
                    <a:ext uri="{9D8B030D-6E8A-4147-A177-3AD203B41FA5}">
                      <a16:colId xmlns:a16="http://schemas.microsoft.com/office/drawing/2014/main" val="1291846121"/>
                    </a:ext>
                  </a:extLst>
                </a:gridCol>
              </a:tblGrid>
              <a:tr h="545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Окутуучулардын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саны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Мобилдүүлүк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боюнча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барган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окуу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жайы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Мобилдүүлүк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боюнча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келген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окуу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жайы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972923"/>
                  </a:ext>
                </a:extLst>
              </a:tr>
              <a:tr h="5452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ПМТФ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Башталгыч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билим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берүүнү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теориясы жана методикасы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ЖАМУга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 азиялык инновациялык университетинен (Шымкент)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653835"/>
                  </a:ext>
                </a:extLst>
              </a:tr>
              <a:tr h="545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 азиялык инновациялык университетине (Шымкент)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93348"/>
                  </a:ext>
                </a:extLst>
              </a:tr>
              <a:tr h="545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И.Арабаев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атындагы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Кыргыз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мамлекеттик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университетине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689346"/>
                  </a:ext>
                </a:extLst>
              </a:tr>
              <a:tr h="273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ЖЕЗУдан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407065"/>
                  </a:ext>
                </a:extLst>
              </a:tr>
              <a:tr h="273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ЖЕЗУга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852610"/>
                  </a:ext>
                </a:extLst>
              </a:tr>
              <a:tr h="5452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ЭЮФ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Жарандык укук жана адвокатура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ЖАМУ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азиялык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инновациялык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университети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(Шымкент)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794592"/>
                  </a:ext>
                </a:extLst>
              </a:tr>
              <a:tr h="534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Экономика, эсеп жана каржы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ЖАМУ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азиялык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инновациялык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университети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(Шымкент)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46948"/>
                  </a:ext>
                </a:extLst>
              </a:tr>
              <a:tr h="545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Орто азиялык инновациялык университети (Шымкент)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ЖАМУ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006848"/>
                  </a:ext>
                </a:extLst>
              </a:tr>
              <a:tr h="273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ЖезУ (Казахстан)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ЖАМУ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27690"/>
                  </a:ext>
                </a:extLst>
              </a:tr>
              <a:tr h="273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ЖАМУ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ЖезУ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(Казахстан)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422155"/>
                  </a:ext>
                </a:extLst>
              </a:tr>
              <a:tr h="545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МФ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Даарылоо иши адистиги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НИМСИге </a:t>
                      </a: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5" marR="8345" marT="8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95175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35560" y="827420"/>
            <a:ext cx="807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ОКУТУУЧУЛАР </a:t>
            </a:r>
            <a:r>
              <a:rPr lang="ru-RU" b="1" cap="all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b="1" cap="al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ИЧКИ</a:t>
            </a:r>
            <a:r>
              <a:rPr lang="en-US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en-US" b="1" cap="all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сырткы</a:t>
            </a:r>
            <a:r>
              <a:rPr lang="en-US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МОБИЛДҮҮЛҮК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8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94944"/>
              </p:ext>
            </p:extLst>
          </p:nvPr>
        </p:nvGraphicFramePr>
        <p:xfrm>
          <a:off x="191345" y="1844824"/>
          <a:ext cx="11881318" cy="4937618"/>
        </p:xfrm>
        <a:graphic>
          <a:graphicData uri="http://schemas.openxmlformats.org/drawingml/2006/table">
            <a:tbl>
              <a:tblPr firstRow="1" bandRow="1"/>
              <a:tblGrid>
                <a:gridCol w="1031799">
                  <a:extLst>
                    <a:ext uri="{9D8B030D-6E8A-4147-A177-3AD203B41FA5}">
                      <a16:colId xmlns:a16="http://schemas.microsoft.com/office/drawing/2014/main" val="2880572108"/>
                    </a:ext>
                  </a:extLst>
                </a:gridCol>
                <a:gridCol w="1989901">
                  <a:extLst>
                    <a:ext uri="{9D8B030D-6E8A-4147-A177-3AD203B41FA5}">
                      <a16:colId xmlns:a16="http://schemas.microsoft.com/office/drawing/2014/main" val="2164022943"/>
                    </a:ext>
                  </a:extLst>
                </a:gridCol>
                <a:gridCol w="938739">
                  <a:extLst>
                    <a:ext uri="{9D8B030D-6E8A-4147-A177-3AD203B41FA5}">
                      <a16:colId xmlns:a16="http://schemas.microsoft.com/office/drawing/2014/main" val="3922802591"/>
                    </a:ext>
                  </a:extLst>
                </a:gridCol>
                <a:gridCol w="3778062">
                  <a:extLst>
                    <a:ext uri="{9D8B030D-6E8A-4147-A177-3AD203B41FA5}">
                      <a16:colId xmlns:a16="http://schemas.microsoft.com/office/drawing/2014/main" val="661973793"/>
                    </a:ext>
                  </a:extLst>
                </a:gridCol>
                <a:gridCol w="4142817">
                  <a:extLst>
                    <a:ext uri="{9D8B030D-6E8A-4147-A177-3AD203B41FA5}">
                      <a16:colId xmlns:a16="http://schemas.microsoft.com/office/drawing/2014/main" val="2596828802"/>
                    </a:ext>
                  </a:extLst>
                </a:gridCol>
              </a:tblGrid>
              <a:tr h="280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Студенттердин саны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Мобилдүүлүк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боюнча </a:t>
                      </a:r>
                      <a:r>
                        <a:rPr lang="ru-RU" sz="1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барган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окуу </a:t>
                      </a:r>
                      <a:r>
                        <a:rPr lang="ru-RU" sz="1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жайы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Мобилдүүлүк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боюнча </a:t>
                      </a:r>
                      <a:r>
                        <a:rPr lang="ru-RU" sz="1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келген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окуу </a:t>
                      </a:r>
                      <a:r>
                        <a:rPr lang="ru-RU" sz="1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жайы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155700"/>
                  </a:ext>
                </a:extLst>
              </a:tr>
              <a:tr h="1402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ФФ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Англис тили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 МУ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71494"/>
                  </a:ext>
                </a:extLst>
              </a:tr>
              <a:tr h="420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Евразия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улуттук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университетке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(Казахстан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90185"/>
                  </a:ext>
                </a:extLst>
              </a:tr>
              <a:tr h="280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ТТФ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Электрэнергетикасы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жана механика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Жезказган университетине (Казахстан)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94718"/>
                  </a:ext>
                </a:extLst>
              </a:tr>
              <a:tr h="28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ЖАМУга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Жезказган университетинен (Казахстан)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456923"/>
                  </a:ext>
                </a:extLst>
              </a:tr>
              <a:tr h="28044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ПМТФ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Башталгыч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билим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берүүнү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теориясы жана методикасы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ЖАМУга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инновациялык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(Шымкент)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063399"/>
                  </a:ext>
                </a:extLst>
              </a:tr>
              <a:tr h="28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инновациялык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Шымкент)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707595"/>
                  </a:ext>
                </a:extLst>
              </a:tr>
              <a:tr h="28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ЖАМУга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инновациялык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(Шымкент)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558071"/>
                  </a:ext>
                </a:extLst>
              </a:tr>
              <a:tr h="28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инновациялык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(Шымкент)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ЖАМУдан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405875"/>
                  </a:ext>
                </a:extLst>
              </a:tr>
              <a:tr h="140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ЖАМУга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ЖЕЗУдан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291560"/>
                  </a:ext>
                </a:extLst>
              </a:tr>
              <a:tr h="28044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ЭЮФ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Жарандык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укук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жана адвокатура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ЖАМУ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инновациялык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(Шымкент)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959838"/>
                  </a:ext>
                </a:extLst>
              </a:tr>
              <a:tr h="267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Экономика, эсеп жана каржы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инновациялык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(Шымкент)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ЖАМУ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176890"/>
                  </a:ext>
                </a:extLst>
              </a:tr>
              <a:tr h="28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ЖАМУ га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инновациялык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(Шымкент)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769295"/>
                  </a:ext>
                </a:extLst>
              </a:tr>
              <a:tr h="138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ЖезУга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(Казахстан)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ЖАМУ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399109"/>
                  </a:ext>
                </a:extLst>
              </a:tr>
              <a:tr h="138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ЖАМУга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ЖезУ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(Казахстан)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429127"/>
                  </a:ext>
                </a:extLst>
              </a:tr>
              <a:tr h="2670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МФ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Даарылоо иши адистиги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ЖАМУга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ОшМУдан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740668"/>
                  </a:ext>
                </a:extLst>
              </a:tr>
              <a:tr h="28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ЖАМУга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С.Тентишев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атындагы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Азия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институтунан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384" marR="5384" marT="5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32082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344" y="76470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Ички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мобилдүүлүк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боюнча: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ЖАМУдан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барган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студенттердин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ЖАМУга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студенттердин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3912" y="764704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Сырткы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мобилдүүлүк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боюнча: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ЖАМУдан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барган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студенттердин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ЖАМУга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студенттердин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35560" y="188640"/>
            <a:ext cx="784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b="1" cap="al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ИЧКИ</a:t>
            </a:r>
            <a:r>
              <a:rPr lang="en-US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en-US" b="1" cap="all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сырткы</a:t>
            </a:r>
            <a:r>
              <a:rPr lang="en-US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МОБИЛДҮҮЛҮК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35560" y="101185"/>
            <a:ext cx="712879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ky-KG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Окуу-усулдук </a:t>
            </a:r>
            <a:r>
              <a:rPr lang="ky-KG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иштерди уюштуруу  </a:t>
            </a:r>
            <a:endParaRPr lang="ru-RU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65313"/>
              </p:ext>
            </p:extLst>
          </p:nvPr>
        </p:nvGraphicFramePr>
        <p:xfrm>
          <a:off x="695400" y="4426032"/>
          <a:ext cx="10225135" cy="2387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829">
                  <a:extLst>
                    <a:ext uri="{9D8B030D-6E8A-4147-A177-3AD203B41FA5}">
                      <a16:colId xmlns:a16="http://schemas.microsoft.com/office/drawing/2014/main" val="1289520582"/>
                    </a:ext>
                  </a:extLst>
                </a:gridCol>
                <a:gridCol w="2337668">
                  <a:extLst>
                    <a:ext uri="{9D8B030D-6E8A-4147-A177-3AD203B41FA5}">
                      <a16:colId xmlns:a16="http://schemas.microsoft.com/office/drawing/2014/main" val="3790373072"/>
                    </a:ext>
                  </a:extLst>
                </a:gridCol>
                <a:gridCol w="1994792">
                  <a:extLst>
                    <a:ext uri="{9D8B030D-6E8A-4147-A177-3AD203B41FA5}">
                      <a16:colId xmlns:a16="http://schemas.microsoft.com/office/drawing/2014/main" val="508377143"/>
                    </a:ext>
                  </a:extLst>
                </a:gridCol>
                <a:gridCol w="1884486">
                  <a:extLst>
                    <a:ext uri="{9D8B030D-6E8A-4147-A177-3AD203B41FA5}">
                      <a16:colId xmlns:a16="http://schemas.microsoft.com/office/drawing/2014/main" val="1236844173"/>
                    </a:ext>
                  </a:extLst>
                </a:gridCol>
                <a:gridCol w="1695773">
                  <a:extLst>
                    <a:ext uri="{9D8B030D-6E8A-4147-A177-3AD203B41FA5}">
                      <a16:colId xmlns:a16="http://schemas.microsoft.com/office/drawing/2014/main" val="1543848059"/>
                    </a:ext>
                  </a:extLst>
                </a:gridCol>
                <a:gridCol w="1650587">
                  <a:extLst>
                    <a:ext uri="{9D8B030D-6E8A-4147-A177-3AD203B41FA5}">
                      <a16:colId xmlns:a16="http://schemas.microsoft.com/office/drawing/2014/main" val="2570071958"/>
                    </a:ext>
                  </a:extLst>
                </a:gridCol>
              </a:tblGrid>
              <a:tr h="596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Факульттер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Окуу усулдук колдонмо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Окуу усулдук комплекс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Жалпы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Ээлеген орду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015966"/>
                  </a:ext>
                </a:extLst>
              </a:tr>
              <a:tr h="298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ФФ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32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32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929547"/>
                  </a:ext>
                </a:extLst>
              </a:tr>
              <a:tr h="298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ПФ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18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18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406607"/>
                  </a:ext>
                </a:extLst>
              </a:tr>
              <a:tr h="298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МФ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23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26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899356"/>
                  </a:ext>
                </a:extLst>
              </a:tr>
              <a:tr h="298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ТТФ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588927"/>
                  </a:ext>
                </a:extLst>
              </a:tr>
              <a:tr h="298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ЭЮФ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500513"/>
                  </a:ext>
                </a:extLst>
              </a:tr>
              <a:tr h="298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solidFill>
                            <a:srgbClr val="0000FF"/>
                          </a:solidFill>
                          <a:effectLst/>
                        </a:rPr>
                        <a:t>Жалпы: 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solidFill>
                            <a:srgbClr val="0000FF"/>
                          </a:solidFill>
                          <a:effectLst/>
                        </a:rPr>
                        <a:t>77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solidFill>
                            <a:srgbClr val="0000FF"/>
                          </a:solidFill>
                          <a:effectLst/>
                        </a:rPr>
                        <a:t>80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897658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1344" y="836712"/>
            <a:ext cx="11809312" cy="358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ky-K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ky-K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Осмонов </a:t>
            </a:r>
            <a:r>
              <a:rPr lang="ky-K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y-K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ЖАМУнун окуу-усулдук кеңеши  2021-2022 - окуу жылында төмөндөгүдөй иштерди алып  барды: 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ЖАМУнун окуу-усулдук кеңешинин иш планы жана курамы иштелип чыгып бекилди;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Өндүрүштүк практика боюнча </a:t>
            </a:r>
            <a:r>
              <a:rPr lang="ky-KG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жобонун  6.10, 2.5.6 пункттары</a:t>
            </a:r>
            <a:r>
              <a:rPr lang="ky-KG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каралып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өзгөртүү киргизилди;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ЖАМУнун профессордук - окутуучулук курамынын </a:t>
            </a:r>
            <a:r>
              <a:rPr lang="ky-KG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жекече иш планына өзгөртүүлөр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киргизилди;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Медициналык факультет үчүн окуу жүктөмдөрүн пландоо жана эсепке алуу боюнча убакыт ченемине </a:t>
            </a:r>
            <a:r>
              <a:rPr lang="ky-KG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өзгөртүүлөр киргизилди;</a:t>
            </a:r>
            <a:endParaRPr lang="ru-RU" sz="1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 факультетинин студенттеринин билимин балоо үчүн  обьективдүү структураланган </a:t>
            </a:r>
            <a:r>
              <a:rPr lang="ky-K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клиникалык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сынакты (ОСКЭ), 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обьектидүү структураланган </a:t>
            </a:r>
            <a:r>
              <a:rPr lang="ky-K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практикалык сынакты (ОСПЭ) 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студенттердин жетишүүсүн жана билим сапатын баалоону модулдук-рейтинг системасынын ЖОБОсуна  киргизилди;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Профессордук-окутуучулук курамдын эмгектери:  окуу-усулдук кеңеште каралып,  3 – усулдук колдонмо, 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жаны 77- 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окуу-усулдук комплекс басмага 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сунушталды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7710" y="198295"/>
            <a:ext cx="4410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Окуу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илимий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китепкана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360" y="1681427"/>
            <a:ext cx="11464528" cy="4763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Жалпы 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китеп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  -758308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даана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Анын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ичинде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y-K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Окуу-илимий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китепкана-маалымат борбору (илимий </a:t>
            </a:r>
            <a:r>
              <a:rPr lang="ky-K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китепкана)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боюнча  - 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623231 </a:t>
            </a:r>
            <a:r>
              <a:rPr lang="ru-RU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даана</a:t>
            </a:r>
            <a:endParaRPr lang="ru-RU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адабияттары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- 222914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ресурстар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25678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Көркөм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адабияттар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 29647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Авторефераттар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- 13423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Илимий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-методикалык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адабияттар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жана  башка маалымат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ресурстары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331569 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даана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1274 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нускадан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китептер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ар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түрдүү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басылмалар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ресурстар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сатылып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алынат.Анын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ичинен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1041 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нускадан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журнал,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китеп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жана башка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маалымат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басылма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-лары жана башка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маалыматтык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ресурстар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белекке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алынат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Илимий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китепканага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(2018-2022-жж, 1-ноябрына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чейин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сатып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алынган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китептердин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өсүү динамикасы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384" y="836712"/>
            <a:ext cx="1094521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</a:t>
            </a:r>
            <a:r>
              <a:rPr lang="ru-RU" sz="1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Осмонов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атындагы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ЖАМУнун окуу - </a:t>
            </a:r>
            <a:r>
              <a:rPr lang="ru-RU" sz="1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илимий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китепкана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-маалымат </a:t>
            </a:r>
            <a:r>
              <a:rPr lang="ru-RU" sz="1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борбору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илимий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китепкана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боюнча маалымат</a:t>
            </a:r>
            <a:endParaRPr lang="ru-RU" sz="1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344" y="1628800"/>
            <a:ext cx="11881320" cy="520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y-KG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ЖАМУнун Окумуштуулар Кеңешинде 2021-жыл 27-август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протоколу менен </a:t>
            </a:r>
            <a:r>
              <a:rPr lang="ky-KG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каралып</a:t>
            </a:r>
            <a:r>
              <a:rPr lang="ky-KG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y-KG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алкууланып,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бекитилген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Б.Осмонов </a:t>
            </a:r>
            <a:r>
              <a:rPr lang="ky-KG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 Жалал-Абад мамлекеттик университетинин </a:t>
            </a:r>
            <a:r>
              <a:rPr lang="ky-KG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2022-2026-жылга чейинки </a:t>
            </a:r>
            <a:r>
              <a:rPr lang="ky-KG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 стратегиясына </a:t>
            </a:r>
            <a:r>
              <a:rPr lang="ky-KG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ЖАМУнун ОК 2022-жылдын 28-январынын №6 протоколу менен өзгөртүүлөр жана толуктоолор киргизилген.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y-KG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ЖАМУнун Окумуштуулар </a:t>
            </a:r>
            <a:r>
              <a:rPr lang="ky-KG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Кеңешинин </a:t>
            </a:r>
            <a:r>
              <a:rPr lang="ky-KG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2021-жыл </a:t>
            </a:r>
            <a:r>
              <a:rPr lang="ky-KG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29-октябрынын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протоколу менен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жүктөмдөрду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эсепке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плпндаштыруу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убакыт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ченеми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жобосуна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бакалаврият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магистратура,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өзгөртүүлөр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толуктоолор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киргизилген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y-KG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ЖАМУнун Окумуштуулар Кеңешинин </a:t>
            </a:r>
            <a:r>
              <a:rPr lang="ky-KG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2022-жыл 27-апрелинин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протоколу менен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Окуу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жүктөмдөрду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эсепке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пландаштыруу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убакыт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ченеми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жобосуна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медициналык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факультети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дарылоо-профилактикалык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жана фармацевтик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ишмердүүлүгүн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уюштуруу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убакыт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ченемдери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иштелип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өзгөртүүлөр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толуктоолор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киргизилген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y-K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Окуучулардын жетишкендиктерин жана билим берүүнүн сапатын баалоонун модулдук рейтинг системасы жөнүндө </a:t>
            </a:r>
            <a:r>
              <a:rPr lang="ky-K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жобосуна</a:t>
            </a:r>
            <a:r>
              <a:rPr lang="ky-KG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ЖАМУнун Окумуштуулар Кеңешинин 2022-жыл </a:t>
            </a:r>
            <a:r>
              <a:rPr lang="ky-KG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29-октябрынын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протоколу менен</a:t>
            </a:r>
            <a:r>
              <a:rPr lang="ky-K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өзгөртүүлөр жана толуктоолор киргизилген </a:t>
            </a:r>
            <a:r>
              <a:rPr lang="ky-KG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y-K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 </a:t>
            </a:r>
            <a:r>
              <a:rPr lang="ky-K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журнал, </a:t>
            </a:r>
            <a:r>
              <a:rPr lang="ky-K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катышуу жөнундө) 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ky-K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ЖАМУнун ОК № 2, 30-сентябры 2022-жылы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y-K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ОСКЭ, </a:t>
            </a:r>
            <a:r>
              <a:rPr lang="ky-K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ОСПЭ 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жөнүндө толуктоолор киргизилди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Профессордук окутуучулук курамынын </a:t>
            </a:r>
            <a:r>
              <a:rPr lang="ky-K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жекече планы 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орус, орус англис 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тилдеринде толуктоолору менен иштелип чыкты.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y-KG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9863" y="775691"/>
            <a:ext cx="10644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2021-2022-окуу жылында заманбап билим берүү талаптарына ылайык окуу процессин жакшыртуу максатында ЖОБОлор иштелип чыкты, кошумча жана өзгөртүүлөр киргизилди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7728" y="107230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Эмгек тартиби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3432" y="1422643"/>
            <a:ext cx="1035851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y-K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2021-2022-окуу жылында кетирген кемчилдиктери үчүн кызматкерлерге жана окутуучуларга 21 жолу тартиптик жазалар берилген. </a:t>
            </a:r>
          </a:p>
          <a:p>
            <a:r>
              <a:rPr lang="ky-K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Булардын 17 си окуу процессиндеги тартип бузуулар үчүн көрүлгөн чаралар, </a:t>
            </a:r>
          </a:p>
          <a:p>
            <a:r>
              <a:rPr lang="ky-K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анын ичинен 1 окутуучуга эки жолу тартиптик  чара колдонулган.</a:t>
            </a:r>
            <a:r>
              <a:rPr lang="ky-KG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4" y="4477"/>
            <a:ext cx="725487" cy="7376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59496" y="116632"/>
            <a:ext cx="8641657" cy="50405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ky-KG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Окуу процессинде байкалган кемчиликтер</a:t>
            </a:r>
            <a:endParaRPr lang="ru-RU" sz="32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839416" y="908720"/>
            <a:ext cx="10644262" cy="5904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buFont typeface="Wingdings" pitchFamily="2" charset="2"/>
              <a:buChar char="§"/>
            </a:pP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Түзүмдүк бөлүмдөрдүн жетекчилеринин (декандар, директорлор) кызматтык милдеттерин так аткарбагандыгынын натыйжасында төмөндөгүдөй кемчиликтер белгиленди: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/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 а). Модулдарды кабыл алуунун, сессияларды тапшыруунун графиктери  факультеттин декандары, колледждердин директорлору тарабынан кеч түзүлүп, </a:t>
            </a:r>
            <a:r>
              <a:rPr lang="ky-KG" sz="1800" b="1" u="sng" dirty="0" smtClean="0">
                <a:latin typeface="Times New Roman" pitchFamily="18" charset="0"/>
                <a:cs typeface="Times New Roman" pitchFamily="18" charset="0"/>
              </a:rPr>
              <a:t>окуу бөлүмүнө кеч тапшырылган</a:t>
            </a:r>
            <a:r>
              <a:rPr lang="ky-KG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учурлар болду;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/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 б).  Студенттер тарабынан академиялык карыздар өз учурунда тапшырылбай, аларды </a:t>
            </a:r>
            <a:r>
              <a:rPr lang="ky-KG" sz="1800" b="1" u="sng" dirty="0" smtClean="0">
                <a:latin typeface="Times New Roman" pitchFamily="18" charset="0"/>
                <a:cs typeface="Times New Roman" pitchFamily="18" charset="0"/>
              </a:rPr>
              <a:t>тапшыруунун саны 1-семестрде 4-5 жолуга чейин болуп</a:t>
            </a: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, тиешелүү жоболордо көрсөтүлгөн тартиптердин, эрежелердин бузулушуна алып келди;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/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 в). Академиялык карыздарды жоюу өз убагында, так жүргүзүлбөгөндүктөн, </a:t>
            </a:r>
            <a:r>
              <a:rPr lang="ky-KG" sz="1800" b="1" u="sng" dirty="0" smtClean="0">
                <a:latin typeface="Times New Roman" pitchFamily="18" charset="0"/>
                <a:cs typeface="Times New Roman" pitchFamily="18" charset="0"/>
              </a:rPr>
              <a:t>жайкы семестрди уюштуруу мөөнөтүнөн </a:t>
            </a: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кечиктирилген учурлар кездешти.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§"/>
            </a:pP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Сабактарды </a:t>
            </a:r>
            <a:r>
              <a:rPr lang="ky-KG" sz="1800" b="1" u="sng" dirty="0" smtClean="0">
                <a:latin typeface="Times New Roman" pitchFamily="18" charset="0"/>
                <a:cs typeface="Times New Roman" pitchFamily="18" charset="0"/>
              </a:rPr>
              <a:t>үзгүлүктүккө учуратуулар катталып</a:t>
            </a: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, тиешелүү чара көрүү жетекчиликке сунушталды.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§"/>
            </a:pP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Тесттик тапшырмалар айрым окутуучулар тарабынан өз убагында тапшырылбагандыктан, тесттердин мазмуну туура болбогондуктан,  </a:t>
            </a:r>
            <a:r>
              <a:rPr lang="ky-KG" sz="1800" b="1" u="sng" dirty="0" smtClean="0">
                <a:latin typeface="Times New Roman" pitchFamily="18" charset="0"/>
                <a:cs typeface="Times New Roman" pitchFamily="18" charset="0"/>
              </a:rPr>
              <a:t>модуль, экзамендерди кабыл алуу үзгүлтүккө учураган </a:t>
            </a:r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учурлар кездешти.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ky-KG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Сырттан </a:t>
            </a:r>
            <a:r>
              <a:rPr lang="ky-KG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окуу бөлүмүндө </a:t>
            </a:r>
            <a:r>
              <a:rPr lang="ky-KG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студенттер тарабынан компьютердик технологияларды жетишеерлик денгээлинде        колдоно алышпагандыктан  МАдан “кулаган” учурлар катталды. </a:t>
            </a:r>
            <a:endParaRPr lang="ky-KG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ky-KG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МАга </a:t>
            </a:r>
            <a:r>
              <a:rPr lang="ky-KG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даярдык к</a:t>
            </a:r>
            <a:r>
              <a:rPr lang="en-US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өрүүдө</a:t>
            </a:r>
            <a:r>
              <a:rPr lang="en-US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бутурүүчүлөрдүн</a:t>
            </a:r>
            <a:r>
              <a:rPr lang="en-US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буйруктары</a:t>
            </a:r>
            <a:r>
              <a:rPr lang="ky-KG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өз убагына</a:t>
            </a:r>
            <a:r>
              <a:rPr lang="en-US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 </a:t>
            </a:r>
            <a:r>
              <a:rPr lang="ky-KG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кечиктирилип берилди.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fontAlgn="auto">
              <a:buFont typeface="Wingdings" pitchFamily="2" charset="2"/>
              <a:buChar char="§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0" y="596900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29368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673100" y="144463"/>
            <a:ext cx="600075" cy="587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516688"/>
            <a:ext cx="12192000" cy="3413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865813" y="6513513"/>
            <a:ext cx="1309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2022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7" y="95100"/>
            <a:ext cx="730375" cy="741612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551384" y="188640"/>
            <a:ext cx="11017224" cy="4548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ЖАМУ боюнча </a:t>
            </a:r>
            <a:r>
              <a:rPr lang="en-US" sz="1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жылдарга </a:t>
            </a:r>
            <a:r>
              <a:rPr lang="ru-RU" sz="1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салыштырмалуу окуу ж</a:t>
            </a:r>
            <a:r>
              <a:rPr lang="ky-KG" sz="1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үктөмдөрүнүн к</a:t>
            </a:r>
            <a:r>
              <a:rPr lang="en-US" sz="18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өлөмүнүн</a:t>
            </a:r>
            <a:r>
              <a:rPr lang="en-US" sz="1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өзгөрүлүшү</a:t>
            </a:r>
            <a:endParaRPr lang="ru-RU" sz="18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8210"/>
              </p:ext>
            </p:extLst>
          </p:nvPr>
        </p:nvGraphicFramePr>
        <p:xfrm>
          <a:off x="263353" y="1048750"/>
          <a:ext cx="11536534" cy="2138827"/>
        </p:xfrm>
        <a:graphic>
          <a:graphicData uri="http://schemas.openxmlformats.org/drawingml/2006/table">
            <a:tbl>
              <a:tblPr/>
              <a:tblGrid>
                <a:gridCol w="576063">
                  <a:extLst>
                    <a:ext uri="{9D8B030D-6E8A-4147-A177-3AD203B41FA5}">
                      <a16:colId xmlns:a16="http://schemas.microsoft.com/office/drawing/2014/main" val="73478215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38935617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0709495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80779999"/>
                    </a:ext>
                  </a:extLst>
                </a:gridCol>
                <a:gridCol w="809118">
                  <a:extLst>
                    <a:ext uri="{9D8B030D-6E8A-4147-A177-3AD203B41FA5}">
                      <a16:colId xmlns:a16="http://schemas.microsoft.com/office/drawing/2014/main" val="4043438527"/>
                    </a:ext>
                  </a:extLst>
                </a:gridCol>
                <a:gridCol w="1022457">
                  <a:extLst>
                    <a:ext uri="{9D8B030D-6E8A-4147-A177-3AD203B41FA5}">
                      <a16:colId xmlns:a16="http://schemas.microsoft.com/office/drawing/2014/main" val="643738983"/>
                    </a:ext>
                  </a:extLst>
                </a:gridCol>
                <a:gridCol w="1264769">
                  <a:extLst>
                    <a:ext uri="{9D8B030D-6E8A-4147-A177-3AD203B41FA5}">
                      <a16:colId xmlns:a16="http://schemas.microsoft.com/office/drawing/2014/main" val="2299923313"/>
                    </a:ext>
                  </a:extLst>
                </a:gridCol>
                <a:gridCol w="931052">
                  <a:extLst>
                    <a:ext uri="{9D8B030D-6E8A-4147-A177-3AD203B41FA5}">
                      <a16:colId xmlns:a16="http://schemas.microsoft.com/office/drawing/2014/main" val="3936491010"/>
                    </a:ext>
                  </a:extLst>
                </a:gridCol>
                <a:gridCol w="1022457">
                  <a:extLst>
                    <a:ext uri="{9D8B030D-6E8A-4147-A177-3AD203B41FA5}">
                      <a16:colId xmlns:a16="http://schemas.microsoft.com/office/drawing/2014/main" val="2272722589"/>
                    </a:ext>
                  </a:extLst>
                </a:gridCol>
                <a:gridCol w="1214843">
                  <a:extLst>
                    <a:ext uri="{9D8B030D-6E8A-4147-A177-3AD203B41FA5}">
                      <a16:colId xmlns:a16="http://schemas.microsoft.com/office/drawing/2014/main" val="3141421522"/>
                    </a:ext>
                  </a:extLst>
                </a:gridCol>
                <a:gridCol w="879351">
                  <a:extLst>
                    <a:ext uri="{9D8B030D-6E8A-4147-A177-3AD203B41FA5}">
                      <a16:colId xmlns:a16="http://schemas.microsoft.com/office/drawing/2014/main" val="1793452802"/>
                    </a:ext>
                  </a:extLst>
                </a:gridCol>
              </a:tblGrid>
              <a:tr h="1776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Окуу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жылдары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Контракт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Жалпы (Б+К)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50128"/>
                  </a:ext>
                </a:extLst>
              </a:tr>
              <a:tr h="479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Аткарылды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Айырма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Аткарылды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Айырма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Аткарылды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Айырма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72540"/>
                  </a:ext>
                </a:extLst>
              </a:tr>
              <a:tr h="275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2017-2018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95428,27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95338,56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89,71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494789,77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492826,51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1963,26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590218,04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588165,07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2052,97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834381"/>
                  </a:ext>
                </a:extLst>
              </a:tr>
              <a:tr h="275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2018-2019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93872,68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93207,96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664,72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475043,17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469917,6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5125,59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568915,85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563125,54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5790,31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92007"/>
                  </a:ext>
                </a:extLst>
              </a:tr>
              <a:tr h="275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</a:rPr>
                        <a:t>2019-2020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101785,00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101271,00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513,90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433027,94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424995,86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8032,08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534326,57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526752,57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7574,00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922910"/>
                  </a:ext>
                </a:extLst>
              </a:tr>
              <a:tr h="268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</a:rPr>
                        <a:t>2020-2021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82559,14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82015,19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543,95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458618,75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459560,10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-941,34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541177,89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541575,29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-397,39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28809"/>
                  </a:ext>
                </a:extLst>
              </a:tr>
              <a:tr h="268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</a:rPr>
                        <a:t>2021-2022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81454,16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80955,55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498,61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417344,98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406428,28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10916,70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498799,14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487383,83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11415,31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312004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553816"/>
              </p:ext>
            </p:extLst>
          </p:nvPr>
        </p:nvGraphicFramePr>
        <p:xfrm>
          <a:off x="2063552" y="3480319"/>
          <a:ext cx="8208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10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4" y="4477"/>
            <a:ext cx="725487" cy="7376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15480" y="116632"/>
            <a:ext cx="9793087" cy="37486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ky-KG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Жетишкендиктер</a:t>
            </a:r>
            <a:endParaRPr lang="ru-RU" sz="28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119336" y="1008126"/>
            <a:ext cx="12000656" cy="56612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buFont typeface="Wingdings" pitchFamily="2" charset="2"/>
              <a:buChar char="§"/>
            </a:pP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 Окуу процессин окутуунун кредиттик технологиясын пайдалануу, модулдук-рейтингтик системасын толук кандуу киргизүү, компьютердик тестирлөө аркылуу студенттердин жетишүүсүн ачык-айкын баалоо мүмкүнчүлүгү.</a:t>
            </a:r>
          </a:p>
          <a:p>
            <a:pPr algn="just" fontAlgn="auto">
              <a:buFont typeface="Wingdings" pitchFamily="2" charset="2"/>
              <a:buChar char="§"/>
            </a:pP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 Факультеттерде, колледждерде студенттердин билим деңгээли компьютердик тестирлөө аркылуу бааланып электрондук ведомосттор, баллдык журналдар, окуу карточкасы, студенттердин жетишүүсү жөнүндө маалыматтар автоматташтырылып, AVN маалыматтык системасына киргизилди.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§"/>
            </a:pP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 Чет элдик ЖОЖдор менен биргеликте окутуучулардын, студенттердин мобилдүүлүгү боюнча иштер жүргүзүлдү.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§"/>
            </a:pP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 Окуу процессине байланыштуу жоболор жазылып, жоболорго өзгөртүүлөр киргизилип, алардын аткарылышы боюнча иштер жасалды.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Ø"/>
            </a:pPr>
            <a:endParaRPr lang="ru-RU" sz="3200" dirty="0" smtClean="0">
              <a:solidFill>
                <a:schemeClr val="accent6"/>
              </a:solidFill>
            </a:endParaRPr>
          </a:p>
          <a:p>
            <a:pPr fontAlgn="auto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246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4" y="4477"/>
            <a:ext cx="725487" cy="7376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9403" y="44624"/>
            <a:ext cx="10972800" cy="282403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Практикалар боюнча 2022-2023-окуу жылына карата  сунуштар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1344" y="858664"/>
            <a:ext cx="11809312" cy="581069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endParaRPr lang="ky-KG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/>
            <a:r>
              <a:rPr lang="ky-K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Өндүрүштүк мекемелер менен байланышты күчөтүү;</a:t>
            </a:r>
          </a:p>
          <a:p>
            <a:pPr algn="just" fontAlgn="auto"/>
            <a:r>
              <a:rPr lang="ky-K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Өндүрүштөн бекитилген практика жетекчилери менен иш чараларды уюштуруу (жумушчу программаларды, жол карталарды түзүү боюнча);</a:t>
            </a:r>
          </a:p>
          <a:p>
            <a:pPr algn="just" fontAlgn="auto"/>
            <a:r>
              <a:rPr lang="ky-K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Жаңы мекемелер менен келишимдерди түзүү;</a:t>
            </a:r>
          </a:p>
          <a:p>
            <a:pPr algn="just" fontAlgn="auto"/>
            <a:r>
              <a:rPr lang="ky-K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 бир өндүрүштүк практикаларды жыйынтыктоо учурунда анализ (отчет) жүргүзүү;</a:t>
            </a:r>
          </a:p>
          <a:p>
            <a:pPr algn="just" fontAlgn="auto"/>
            <a:r>
              <a:rPr lang="ky-K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Практиканы сапатуу өткөрүү боюнча жетекчилердин уюштуруу пландарын түзүүнү көзөмөлдөө;</a:t>
            </a:r>
          </a:p>
          <a:p>
            <a:pPr algn="just" fontAlgn="auto"/>
            <a:r>
              <a:rPr lang="ky-K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Практиканы өтүү учурундагы конференцияларды уюштуруу жана алардын жыйынтыгына анализ жүргүзүү; </a:t>
            </a:r>
          </a:p>
          <a:p>
            <a:pPr algn="just" fontAlgn="auto"/>
            <a:r>
              <a:rPr lang="ky-K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 окуу жайлардын бүтүрүүчүлөрү менен иш алып барууну күчөтүү;</a:t>
            </a:r>
          </a:p>
          <a:p>
            <a:pPr algn="just" fontAlgn="auto"/>
            <a:r>
              <a:rPr lang="ky-K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 берүүчүлөр менен сурамжылоолорду жүргүзүү жана  анализ отчет берүү;</a:t>
            </a:r>
          </a:p>
          <a:p>
            <a:pPr algn="just" fontAlgn="auto"/>
            <a:r>
              <a:rPr lang="ky-K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Эмгек рыногундагы суроо талаптарга ылайыктуу адистерди даярдоого көмөктөшүү жана сунуштарды берүү;</a:t>
            </a:r>
          </a:p>
          <a:p>
            <a:pPr algn="just" fontAlgn="auto"/>
            <a:r>
              <a:rPr lang="ky-KG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учурунда студенттердин окуу-илимий изилдөө иштерин талкулоо максатында , тегерек столун практика жетекчилеринин  уюштурушун көзөмөлдөө;</a:t>
            </a:r>
          </a:p>
          <a:p>
            <a:pPr algn="just" fontAlgn="auto"/>
            <a:endParaRPr lang="ky-KG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endParaRPr lang="ky-KG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73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16632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4" y="4477"/>
            <a:ext cx="725487" cy="7376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42507" y="4477"/>
            <a:ext cx="9106986" cy="57150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Келечектеги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милдеттер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сунуштар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63352" y="1167494"/>
            <a:ext cx="11536536" cy="53578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buFont typeface="Wingdings" pitchFamily="2" charset="2"/>
              <a:buChar char="Ø"/>
            </a:pPr>
            <a:r>
              <a:rPr lang="ky-K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 берүүчүлөрдүн, буйрутма берүүчүлөрдүн (заказчиктердин) кызыкчылыктарына, талаптарына ылайык келген билим берүү программаларын иштеп чыгуу, модернизациялоо;</a:t>
            </a:r>
          </a:p>
          <a:p>
            <a:pPr algn="just" fontAlgn="auto">
              <a:buFont typeface="Wingdings" pitchFamily="2" charset="2"/>
              <a:buChar char="Ø"/>
            </a:pPr>
            <a:r>
              <a:rPr lang="ky-K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 элдик партнер ЖОЖдор менен биргеликте “кош диплом” берүүчү билим берүү программаларын иштеп чыгуу иштерди улантуу;</a:t>
            </a:r>
          </a:p>
          <a:p>
            <a:pPr algn="just" fontAlgn="auto">
              <a:buFont typeface="Wingdings" pitchFamily="2" charset="2"/>
              <a:buChar char="Ø"/>
            </a:pPr>
            <a:r>
              <a:rPr lang="ky-K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Окуу процессине тиешелүү практикалык, лабораториялык, клиникалык базаларды түзүүнү улантуу жана кеңейтүү;</a:t>
            </a:r>
          </a:p>
          <a:p>
            <a:pPr algn="just" fontAlgn="auto">
              <a:buFont typeface="Wingdings" pitchFamily="2" charset="2"/>
              <a:buChar char="Ø"/>
            </a:pPr>
            <a:r>
              <a:rPr lang="ky-K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Илимий жетишкендиктерди окуу процессинде колдонууну, окуу процессин автоматташтыруу боюнча иштерди күчөтүү;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докторантураны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жаңы адистиктерди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ачуу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иштерди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жүргүзүү</a:t>
            </a:r>
            <a:r>
              <a:rPr lang="ky-K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Ø"/>
            </a:pPr>
            <a:r>
              <a:rPr lang="ky-K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Окуу процессинде жаңы окутуу технологияларын жана методдорун пайдалануу менен билим сапатын жогорулатуу боюнча иштерди күчөтүү;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Ø"/>
            </a:pPr>
            <a:r>
              <a:rPr lang="ky-K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Сырттан окуу бөлүмүндө окуу процессин дистанттык окутуу технологияларын колдонуу менен жүргүзүүгө өтүү.</a:t>
            </a:r>
          </a:p>
          <a:p>
            <a:pPr algn="just"/>
            <a:r>
              <a:rPr lang="ky-KG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y-KG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Сунуш:</a:t>
            </a:r>
            <a:r>
              <a:rPr lang="ky-K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2022-2023-окуу жылы «Инновациялар жана студенттик </a:t>
            </a:r>
            <a:r>
              <a:rPr lang="ky-K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бизнес-идеяларды </a:t>
            </a:r>
            <a:r>
              <a:rPr lang="ky-K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колдоо жылы»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Font typeface="Wingdings" pitchFamily="2" charset="2"/>
              <a:buChar char="Ø"/>
            </a:pPr>
            <a:endParaRPr lang="ky-KG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Ø"/>
            </a:pPr>
            <a:endParaRPr lang="ky-KG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2776" y="2420889"/>
            <a:ext cx="7715304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terburg" pitchFamily="2" charset="0"/>
              </a:rPr>
              <a:t>Кө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terburg" pitchFamily="2" charset="0"/>
              </a:rPr>
              <a:t>ң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terburg" pitchFamily="2" charset="0"/>
              </a:rPr>
              <a:t>үл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terburg" pitchFamily="2" charset="0"/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terburg" pitchFamily="2" charset="0"/>
              </a:rPr>
              <a:t>бурганы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terburg" pitchFamily="2" charset="0"/>
              </a:rPr>
              <a:t>ң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terburg" pitchFamily="2" charset="0"/>
              </a:rPr>
              <a:t>ыздарга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terburg" pitchFamily="2" charset="0"/>
              </a:rPr>
              <a:t> </a:t>
            </a:r>
            <a:r>
              <a:rPr lang="ky-KG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terburg" pitchFamily="2" charset="0"/>
              </a:rPr>
              <a:t>чон рахмат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eterburg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0" y="596900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29368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673100" y="144463"/>
            <a:ext cx="600075" cy="587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516688"/>
            <a:ext cx="12192000" cy="3413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865813" y="6513513"/>
            <a:ext cx="1309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2022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7" y="95100"/>
            <a:ext cx="730375" cy="741612"/>
          </a:xfrm>
          <a:prstGeom prst="rect">
            <a:avLst/>
          </a:prstGeom>
        </p:spPr>
      </p:pic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952464" y="188641"/>
            <a:ext cx="10644262" cy="57058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Факультеттердеги профессордук-окутуучулар </a:t>
            </a:r>
            <a:r>
              <a:rPr lang="ru-RU" sz="24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курамы</a:t>
            </a:r>
            <a:endParaRPr lang="ru-RU" sz="24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910745"/>
              </p:ext>
            </p:extLst>
          </p:nvPr>
        </p:nvGraphicFramePr>
        <p:xfrm>
          <a:off x="313305" y="1000108"/>
          <a:ext cx="11640611" cy="4661142"/>
        </p:xfrm>
        <a:graphic>
          <a:graphicData uri="http://schemas.openxmlformats.org/drawingml/2006/table">
            <a:tbl>
              <a:tblPr/>
              <a:tblGrid>
                <a:gridCol w="37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8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0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8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48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48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0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65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48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48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07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072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1900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072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11216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0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Факультеттер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Профессор-окутуучулар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курамы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жалпы саны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анын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ичинен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Алардан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илимий даражалуу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окутуучулар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илимдин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доктору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илимдин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кандидаты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профессор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доцент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Улуу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окутуучу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окутуучу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ассистент-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окутуучу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ТТФ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ФФ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ЭЮФ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0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y-KG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y-KG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y-KG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y-KG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y-KG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ПМТФ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ЖАМУ б-ча: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2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911424" y="51916"/>
            <a:ext cx="9073008" cy="464022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Колледждердеги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окутуучулар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курамы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659292"/>
              </p:ext>
            </p:extLst>
          </p:nvPr>
        </p:nvGraphicFramePr>
        <p:xfrm>
          <a:off x="238084" y="1000108"/>
          <a:ext cx="11762571" cy="4806627"/>
        </p:xfrm>
        <a:graphic>
          <a:graphicData uri="http://schemas.openxmlformats.org/drawingml/2006/table">
            <a:tbl>
              <a:tblPr/>
              <a:tblGrid>
                <a:gridCol w="43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8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05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33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8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8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6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43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95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95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883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565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56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808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565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0825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8912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979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Колледждер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Профессор-окутуучулар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курамы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жалпы саны</a:t>
                      </a:r>
                    </a:p>
                  </a:txBody>
                  <a:tcPr marL="8817" marR="8817" marT="881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анын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ичинен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Алардан: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илимий даражалуу окутуучулар % менен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илимдин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доктору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илимдин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кандидаты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профессор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доцент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Улуу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окутуучу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окутуучу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ассистент-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окутуучу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</a:p>
                  </a:txBody>
                  <a:tcPr marL="8817" marR="8817" marT="881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айкалыштыруучу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айкалыштыруучу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айкалыштыруучу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айкалыштыруучу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айкалыштыруучу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айкалыштыруучу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айкалыштыруучу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штаттык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айкалыштыруучу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17" marR="8817" marT="88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B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 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1,7%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ЖАК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9A08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0,98%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A08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12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0"/>
            <a:ext cx="725487" cy="73768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27973"/>
              </p:ext>
            </p:extLst>
          </p:nvPr>
        </p:nvGraphicFramePr>
        <p:xfrm>
          <a:off x="1019436" y="0"/>
          <a:ext cx="10153128" cy="741045"/>
        </p:xfrm>
        <a:graphic>
          <a:graphicData uri="http://schemas.openxmlformats.org/drawingml/2006/table">
            <a:tbl>
              <a:tblPr/>
              <a:tblGrid>
                <a:gridCol w="1015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Факультеттердеги </a:t>
                      </a:r>
                      <a:r>
                        <a:rPr lang="ru-RU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илимий даражалуу окутуучулардын проценттик катышы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89984"/>
              </p:ext>
            </p:extLst>
          </p:nvPr>
        </p:nvGraphicFramePr>
        <p:xfrm>
          <a:off x="191345" y="1196752"/>
          <a:ext cx="5184576" cy="3563454"/>
        </p:xfrm>
        <a:graphic>
          <a:graphicData uri="http://schemas.openxmlformats.org/drawingml/2006/table">
            <a:tbl>
              <a:tblPr/>
              <a:tblGrid>
                <a:gridCol w="431389">
                  <a:extLst>
                    <a:ext uri="{9D8B030D-6E8A-4147-A177-3AD203B41FA5}">
                      <a16:colId xmlns:a16="http://schemas.microsoft.com/office/drawing/2014/main" val="2642182924"/>
                    </a:ext>
                  </a:extLst>
                </a:gridCol>
                <a:gridCol w="896367">
                  <a:extLst>
                    <a:ext uri="{9D8B030D-6E8A-4147-A177-3AD203B41FA5}">
                      <a16:colId xmlns:a16="http://schemas.microsoft.com/office/drawing/2014/main" val="2688655937"/>
                    </a:ext>
                  </a:extLst>
                </a:gridCol>
                <a:gridCol w="695492">
                  <a:extLst>
                    <a:ext uri="{9D8B030D-6E8A-4147-A177-3AD203B41FA5}">
                      <a16:colId xmlns:a16="http://schemas.microsoft.com/office/drawing/2014/main" val="4237579918"/>
                    </a:ext>
                  </a:extLst>
                </a:gridCol>
                <a:gridCol w="758719">
                  <a:extLst>
                    <a:ext uri="{9D8B030D-6E8A-4147-A177-3AD203B41FA5}">
                      <a16:colId xmlns:a16="http://schemas.microsoft.com/office/drawing/2014/main" val="2072407601"/>
                    </a:ext>
                  </a:extLst>
                </a:gridCol>
                <a:gridCol w="758719">
                  <a:extLst>
                    <a:ext uri="{9D8B030D-6E8A-4147-A177-3AD203B41FA5}">
                      <a16:colId xmlns:a16="http://schemas.microsoft.com/office/drawing/2014/main" val="1021883042"/>
                    </a:ext>
                  </a:extLst>
                </a:gridCol>
                <a:gridCol w="779793">
                  <a:extLst>
                    <a:ext uri="{9D8B030D-6E8A-4147-A177-3AD203B41FA5}">
                      <a16:colId xmlns:a16="http://schemas.microsoft.com/office/drawing/2014/main" val="398341326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1971733205"/>
                    </a:ext>
                  </a:extLst>
                </a:gridCol>
              </a:tblGrid>
              <a:tr h="6031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Факультеттер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Илимий даражалуулар,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507751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2018-2019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2019-2020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2020-2021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2021-2022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69062"/>
                  </a:ext>
                </a:extLst>
              </a:tr>
              <a:tr h="357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ТТФ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845630"/>
                  </a:ext>
                </a:extLst>
              </a:tr>
              <a:tr h="357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ФФ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505727"/>
                  </a:ext>
                </a:extLst>
              </a:tr>
              <a:tr h="357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ЭЮФ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39878"/>
                  </a:ext>
                </a:extLst>
              </a:tr>
              <a:tr h="357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МФ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202935"/>
                  </a:ext>
                </a:extLst>
              </a:tr>
              <a:tr h="357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ПМТФ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806245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 б-ча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39,74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23318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206363"/>
              </p:ext>
            </p:extLst>
          </p:nvPr>
        </p:nvGraphicFramePr>
        <p:xfrm>
          <a:off x="5591944" y="1844824"/>
          <a:ext cx="6048672" cy="488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20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63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0"/>
            <a:ext cx="725487" cy="737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1544" y="10723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Студенттердин сабактарга катышуусу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498" y="922526"/>
            <a:ext cx="10333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2021-2022-окуу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жылындагы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катышуусунун жыйынтыгы 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090570"/>
              </p:ext>
            </p:extLst>
          </p:nvPr>
        </p:nvGraphicFramePr>
        <p:xfrm>
          <a:off x="825498" y="1583935"/>
          <a:ext cx="10333148" cy="465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6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984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515938"/>
            <a:ext cx="12192000" cy="0"/>
          </a:xfrm>
          <a:prstGeom prst="line">
            <a:avLst/>
          </a:prstGeom>
          <a:ln w="587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131" y="177800"/>
            <a:ext cx="771525" cy="527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0"/>
            <a:ext cx="725487" cy="737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43472" y="100096"/>
            <a:ext cx="9813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-окуу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жылындагы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одул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дарды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тапшыруу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жыйынтыктары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0787"/>
              </p:ext>
            </p:extLst>
          </p:nvPr>
        </p:nvGraphicFramePr>
        <p:xfrm>
          <a:off x="263352" y="1580970"/>
          <a:ext cx="5591943" cy="3966084"/>
        </p:xfrm>
        <a:graphic>
          <a:graphicData uri="http://schemas.openxmlformats.org/drawingml/2006/table">
            <a:tbl>
              <a:tblPr/>
              <a:tblGrid>
                <a:gridCol w="357015">
                  <a:extLst>
                    <a:ext uri="{9D8B030D-6E8A-4147-A177-3AD203B41FA5}">
                      <a16:colId xmlns:a16="http://schemas.microsoft.com/office/drawing/2014/main" val="2502856566"/>
                    </a:ext>
                  </a:extLst>
                </a:gridCol>
                <a:gridCol w="1155153">
                  <a:extLst>
                    <a:ext uri="{9D8B030D-6E8A-4147-A177-3AD203B41FA5}">
                      <a16:colId xmlns:a16="http://schemas.microsoft.com/office/drawing/2014/main" val="382479984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0956766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00586924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74273432"/>
                    </a:ext>
                  </a:extLst>
                </a:gridCol>
                <a:gridCol w="983431">
                  <a:extLst>
                    <a:ext uri="{9D8B030D-6E8A-4147-A177-3AD203B41FA5}">
                      <a16:colId xmlns:a16="http://schemas.microsoft.com/office/drawing/2014/main" val="182717467"/>
                    </a:ext>
                  </a:extLst>
                </a:gridCol>
              </a:tblGrid>
              <a:tr h="1420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Факультеттер 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туденттердин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жалпы саны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модулдун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жарым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жылдыктагы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орточо көрсөткүчү 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модулдун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жарым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жылдыктагы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орточо көрсөткүчү 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Жылдык орточо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көрсөткүч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89679"/>
                  </a:ext>
                </a:extLst>
              </a:tr>
              <a:tr h="276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559" marR="8559" marT="8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ФФ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087151"/>
                  </a:ext>
                </a:extLst>
              </a:tr>
              <a:tr h="276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559" marR="8559" marT="8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ТТФ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82,38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88,39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171706"/>
                  </a:ext>
                </a:extLst>
              </a:tr>
              <a:tr h="276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559" marR="8559" marT="8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ПМТФ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702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81,25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87,21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84,2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337967"/>
                  </a:ext>
                </a:extLst>
              </a:tr>
              <a:tr h="276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559" marR="8559" marT="8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ЭЮФ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84,31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84,2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548290"/>
                  </a:ext>
                </a:extLst>
              </a:tr>
              <a:tr h="276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559" marR="8559" marT="8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МФ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3032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643796"/>
                  </a:ext>
                </a:extLst>
              </a:tr>
              <a:tr h="276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559" marR="8559" marT="8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ТИПФ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93,29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994786"/>
                  </a:ext>
                </a:extLst>
              </a:tr>
              <a:tr h="276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559" marR="8559" marT="8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МК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90,88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88,1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89,5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861856"/>
                  </a:ext>
                </a:extLst>
              </a:tr>
              <a:tr h="276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559" marR="8559" marT="8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ЖАК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2445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89,4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88,6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8559" marR="8559" marT="8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473585"/>
                  </a:ext>
                </a:extLst>
              </a:tr>
              <a:tr h="27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ЖАМУ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8304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87,3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88,1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71491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935993"/>
              </p:ext>
            </p:extLst>
          </p:nvPr>
        </p:nvGraphicFramePr>
        <p:xfrm>
          <a:off x="5951984" y="1580970"/>
          <a:ext cx="6048671" cy="396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14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9490</TotalTime>
  <Words>4138</Words>
  <Application>Microsoft Office PowerPoint</Application>
  <PresentationFormat>Широкоэкранный</PresentationFormat>
  <Paragraphs>1267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Calibri</vt:lpstr>
      <vt:lpstr>Candara</vt:lpstr>
      <vt:lpstr>Georgia</vt:lpstr>
      <vt:lpstr>Peterburg</vt:lpstr>
      <vt:lpstr>Times New Roman</vt:lpstr>
      <vt:lpstr>Times New Roman Bold</vt:lpstr>
      <vt:lpstr>Trebuchet MS</vt:lpstr>
      <vt:lpstr>Wingdings</vt:lpstr>
      <vt:lpstr>Воздушный поток</vt:lpstr>
      <vt:lpstr> </vt:lpstr>
      <vt:lpstr>Презентация PowerPoint</vt:lpstr>
      <vt:lpstr> ЖАМУ боюнча 2021-2022-окуу жылындагы  окуу жүктөмдөрүнүн пландалышы жана аткарылышы боюнча маалымат</vt:lpstr>
      <vt:lpstr>Презентация PowerPoint</vt:lpstr>
      <vt:lpstr> Факультеттердеги профессордук-окутуучулар курамы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 ЭКОНОМИКИ И ПРЕДПРИНИМАТЕЛЬСТВА</dc:title>
  <dc:creator>Admin</dc:creator>
  <cp:lastModifiedBy>Admin</cp:lastModifiedBy>
  <cp:revision>822</cp:revision>
  <cp:lastPrinted>2020-11-05T12:33:36Z</cp:lastPrinted>
  <dcterms:created xsi:type="dcterms:W3CDTF">2011-02-24T06:26:08Z</dcterms:created>
  <dcterms:modified xsi:type="dcterms:W3CDTF">2022-10-31T06:39:56Z</dcterms:modified>
</cp:coreProperties>
</file>